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D21627-BA8D-1EFA-94E0-B86F125CE6C9}" name="Annicken Martinez Aasen" initials="AA" userId="S::Annicken.Martinez.Aasen@helsedir.no::dd7079cc-58ff-4da6-8d96-c6b2e7b1c4f2" providerId="AD"/>
  <p188:author id="{094A67D4-A257-DA32-B127-E6CD98606152}" name="Annicken Martinez Aasen" initials="AA" userId="S::annicken.martinez.aasen@helsedir.no::dd7079cc-58ff-4da6-8d96-c6b2e7b1c4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6326"/>
    <a:srgbClr val="E04002"/>
    <a:srgbClr val="FD6326"/>
    <a:srgbClr val="E00002"/>
    <a:srgbClr val="FF911C"/>
    <a:srgbClr val="FF9102"/>
    <a:srgbClr val="049ECD"/>
    <a:srgbClr val="047FA4"/>
    <a:srgbClr val="BA218B"/>
    <a:srgbClr val="B91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68" autoAdjust="0"/>
    <p:restoredTop sz="71224" autoAdjust="0"/>
  </p:normalViewPr>
  <p:slideViewPr>
    <p:cSldViewPr snapToGrid="0" showGuides="1">
      <p:cViewPr varScale="1">
        <p:scale>
          <a:sx n="89" d="100"/>
          <a:sy n="89" d="100"/>
        </p:scale>
        <p:origin x="168" y="168"/>
      </p:cViewPr>
      <p:guideLst>
        <p:guide orient="horz" pos="2160"/>
        <p:guide pos="3840"/>
      </p:guideLst>
    </p:cSldViewPr>
  </p:slideViewPr>
  <p:notesTextViewPr>
    <p:cViewPr>
      <p:scale>
        <a:sx n="85" d="100"/>
        <a:sy n="85"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DEAB89-3ED6-BA48-8C18-5986538B881E}" type="datetimeFigureOut">
              <a:rPr lang="nb-NO" smtClean="0"/>
              <a:t>12.12.2025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19993-DBB6-024A-9B4C-46A2DD21F3A5}" type="slidenum">
              <a:rPr lang="nb-NO" smtClean="0"/>
              <a:t>‹#›</a:t>
            </a:fld>
            <a:endParaRPr lang="nb-NO"/>
          </a:p>
        </p:txBody>
      </p:sp>
    </p:spTree>
    <p:extLst>
      <p:ext uri="{BB962C8B-B14F-4D97-AF65-F5344CB8AC3E}">
        <p14:creationId xmlns:p14="http://schemas.microsoft.com/office/powerpoint/2010/main" val="195521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kern="1200" dirty="0">
                <a:solidFill>
                  <a:schemeClr val="tx1"/>
                </a:solidFill>
                <a:effectLst/>
                <a:latin typeface="+mn-lt"/>
                <a:ea typeface="+mn-ea"/>
                <a:cs typeface="+mn-cs"/>
              </a:rPr>
              <a:t>For fagfolk i psykiske helsetjenester eller andre relevante tjenester, kan det være nyttig å ha materiell tilgjengelig som kan brukes i undervisning, samtale eller andre situasjoner. Helsedirektoratet har derfor laget tilpasset fagstoff som kan brukes som informasjon, til undervisning eller opplysningsarbeid i møte med </a:t>
            </a:r>
          </a:p>
          <a:p>
            <a:pPr rtl="0" fontAlgn="base"/>
            <a:r>
              <a:rPr lang="nb-NO" sz="1200" b="0" i="0" kern="1200" dirty="0">
                <a:solidFill>
                  <a:schemeClr val="tx1"/>
                </a:solidFill>
                <a:effectLst/>
                <a:latin typeface="+mn-lt"/>
                <a:ea typeface="+mn-ea"/>
                <a:cs typeface="+mn-cs"/>
              </a:rPr>
              <a:t>Barn og unge </a:t>
            </a:r>
          </a:p>
          <a:p>
            <a:pPr rtl="0" fontAlgn="base"/>
            <a:r>
              <a:rPr lang="nb-NO" sz="1200" b="0" i="0" kern="1200" dirty="0">
                <a:solidFill>
                  <a:schemeClr val="tx1"/>
                </a:solidFill>
                <a:effectLst/>
                <a:latin typeface="+mn-lt"/>
                <a:ea typeface="+mn-ea"/>
                <a:cs typeface="+mn-cs"/>
              </a:rPr>
              <a:t>Gravide og foreldre </a:t>
            </a:r>
          </a:p>
          <a:p>
            <a:pPr rtl="0" fontAlgn="base"/>
            <a:r>
              <a:rPr lang="nb-NO" sz="1200" b="0" i="0" kern="1200" dirty="0">
                <a:solidFill>
                  <a:schemeClr val="tx1"/>
                </a:solidFill>
                <a:effectLst/>
                <a:latin typeface="+mn-lt"/>
                <a:ea typeface="+mn-ea"/>
                <a:cs typeface="+mn-cs"/>
              </a:rPr>
              <a:t>Til andre fagfolk i tjenester for barn og unge </a:t>
            </a:r>
          </a:p>
          <a:p>
            <a:pPr rtl="0" fontAlgn="base"/>
            <a:r>
              <a:rPr lang="nb-NO" sz="1200" b="0" i="0" kern="1200" dirty="0">
                <a:solidFill>
                  <a:schemeClr val="tx1"/>
                </a:solidFill>
                <a:effectLst/>
                <a:latin typeface="+mn-lt"/>
                <a:ea typeface="+mn-ea"/>
                <a:cs typeface="+mn-cs"/>
              </a:rPr>
              <a:t> </a:t>
            </a:r>
          </a:p>
          <a:p>
            <a:pPr rtl="0" fontAlgn="base"/>
            <a:r>
              <a:rPr lang="nb-NO" sz="1200" b="0" i="0" kern="1200" dirty="0">
                <a:solidFill>
                  <a:schemeClr val="tx1"/>
                </a:solidFill>
                <a:effectLst/>
                <a:latin typeface="+mn-lt"/>
                <a:ea typeface="+mn-ea"/>
                <a:cs typeface="+mn-cs"/>
              </a:rPr>
              <a:t>Teksten i denne delen er tilpasset mottakeren, men kan ved behov justeres etter alder eller målgruppe. Underveis er det lagt inn lenker til nyttige nettressurser med fagmateriell som kommunens helse- og omsorgstjenester kan bruke i eget arbeid eller dele videre. </a:t>
            </a:r>
          </a:p>
          <a:p>
            <a:pPr rtl="0" fontAlgn="base"/>
            <a:r>
              <a:rPr lang="nb-NO" sz="1200" b="0" i="0" kern="1200" dirty="0">
                <a:solidFill>
                  <a:schemeClr val="tx1"/>
                </a:solidFill>
                <a:effectLst/>
                <a:latin typeface="+mn-lt"/>
                <a:ea typeface="+mn-ea"/>
                <a:cs typeface="+mn-cs"/>
              </a:rPr>
              <a:t>Materiellet fra Helsedirektoratet er utformet slik at det skal være lett å ta i bruk, ha en tiltalende utforming og kunne fungere både som delingsmateriell, til bruk i møter med grupper, og som informasjon den enkelte kan ta med seg hjem.  </a:t>
            </a:r>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1</a:t>
            </a:fld>
            <a:endParaRPr lang="nb-NO"/>
          </a:p>
        </p:txBody>
      </p:sp>
    </p:spTree>
    <p:extLst>
      <p:ext uri="{BB962C8B-B14F-4D97-AF65-F5344CB8AC3E}">
        <p14:creationId xmlns:p14="http://schemas.microsoft.com/office/powerpoint/2010/main" val="249719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Når barn eller ungdom strever med mat og kropp, blir foreldre ofte preget av uro, usikkerhet og skyldfølelse. Mange vet ikke hvordan de skal reagere, og kan veksle mellom å bli kontrollerende, trekke seg unna eller forsøke å overtale den som strever. Som fagperson er din rolle å trygge, anerkjenne og veilede dem. Under sinnet eller bekymringen er det kanskje en forelder i krise som er redd for barnet sitt og som trenger å bli møtt og forstått på disse følelsene.</a:t>
            </a:r>
          </a:p>
        </p:txBody>
      </p:sp>
      <p:sp>
        <p:nvSpPr>
          <p:cNvPr id="4" name="Plassholder for lysbildenummer 3"/>
          <p:cNvSpPr>
            <a:spLocks noGrp="1"/>
          </p:cNvSpPr>
          <p:nvPr>
            <p:ph type="sldNum" sz="quarter" idx="5"/>
          </p:nvPr>
        </p:nvSpPr>
        <p:spPr/>
        <p:txBody>
          <a:bodyPr/>
          <a:lstStyle/>
          <a:p>
            <a:fld id="{38219993-DBB6-024A-9B4C-46A2DD21F3A5}" type="slidenum">
              <a:rPr lang="nb-NO" smtClean="0"/>
              <a:t>10</a:t>
            </a:fld>
            <a:endParaRPr lang="nb-NO"/>
          </a:p>
        </p:txBody>
      </p:sp>
    </p:spTree>
    <p:extLst>
      <p:ext uri="{BB962C8B-B14F-4D97-AF65-F5344CB8AC3E}">
        <p14:creationId xmlns:p14="http://schemas.microsoft.com/office/powerpoint/2010/main" val="76564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Ved tydelige tegn på spiseforstyrrelse, betydelig vekttap, gjentatte oppkast eller mangel på matinntak bør man alltid drøfte med fastlege og vurdere henvisning til spesialisthelsetjenesten. Det samme gjelder dersom strevet påvirker skole, arbeid, familie eller sosial fungering, eller dersom man som fagperson er usikker på alvorlighetsgraden.</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gravide er det særlig viktig å reagere raskt ved vedvarende vansker med matinntak, stor bekymring for vekt eller kropp, eller tegn på underernæring. Tidlig samarbeid mellom jordmor, fastlege og psykisk helsetjeneste kan være avgjørende.</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12</a:t>
            </a:fld>
            <a:endParaRPr lang="nb-NO"/>
          </a:p>
        </p:txBody>
      </p:sp>
    </p:spTree>
    <p:extLst>
      <p:ext uri="{BB962C8B-B14F-4D97-AF65-F5344CB8AC3E}">
        <p14:creationId xmlns:p14="http://schemas.microsoft.com/office/powerpoint/2010/main" val="319129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Temaet mat og kropp berører oss alle – også som fagpersoner. Vi har alle erfaringer og meninger om helse, kropp og utseende. Det gjør dette feltet krevende, men også viktig. Å jobbe med mennesker som strever kan vekke egne følelser av usikkerhet, frustrasjon eller hjelpeløshet.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tverrfaglig arbeid er det derfor avgjørende å ha en kultur for refleksjon og kollegastøtte. Å drøfte vanskelige møter, dele erfaringer og utforske egne reaksjoner gjør fagmiljøet tryggere og styrker kvaliteten på hjelpen. Samarbeid mellom psykisk helsetjeneste, skole og helsestasjoner sentralt. Alle ser ulike deler av bildet, og sammen kan man oppdage og støtte tidligere.</a:t>
            </a:r>
          </a:p>
          <a:p>
            <a:endParaRPr lang="nb-NO" dirty="0">
              <a:ea typeface="Calibri" panose="020F0502020204030204"/>
              <a:cs typeface="Calibri" panose="020F0502020204030204"/>
            </a:endParaRPr>
          </a:p>
          <a:p>
            <a:endParaRPr lang="nb-NO" dirty="0">
              <a:ea typeface="Calibri" panose="020F0502020204030204"/>
              <a:cs typeface="Calibri" panose="020F0502020204030204"/>
            </a:endParaRPr>
          </a:p>
          <a:p>
            <a:endParaRPr lang="nb-NO" dirty="0">
              <a:ea typeface="Calibri" panose="020F0502020204030204"/>
              <a:cs typeface="Calibri" panose="020F0502020204030204"/>
            </a:endParaRPr>
          </a:p>
          <a:p>
            <a:endParaRPr lang="nb-NO" dirty="0">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38219993-DBB6-024A-9B4C-46A2DD21F3A5}" type="slidenum">
              <a:rPr lang="nb-NO" smtClean="0"/>
              <a:t>13</a:t>
            </a:fld>
            <a:endParaRPr lang="nb-NO"/>
          </a:p>
        </p:txBody>
      </p:sp>
    </p:spTree>
    <p:extLst>
      <p:ext uri="{BB962C8B-B14F-4D97-AF65-F5344CB8AC3E}">
        <p14:creationId xmlns:p14="http://schemas.microsoft.com/office/powerpoint/2010/main" val="338752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Temaet mat og kropp berører oss alle – både personlig og profesjonelt. Å møte personer som strever med mat og kropp kan være krevende. Temaet berører verdier, normer og følelser som vi alle forholder oss til, både som mennesker og som hjelpere. Mat, kropp og helse handler ikke bare om ernæring, men også om identitet, mestring og tilhørighet. Derfor kan samtaler om dette oppleves personlige, og noen ganger litt vanskelige å gå inn i.</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Kulturelle forskjeller</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Barn og familier kan ha helt ulike matvaner og forståelser av helse og kropp.</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 som oppleves normalt i én kultur, kan virke uvant i en annen. Uten bevissthet kan slike forskjeller føre til misforståelser – eller til at vi overser hvordan mat og måltider har betydning for fellesskap og trygghet.</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Egne erfaringer og antakelser</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Vi har alle tanker om hva som er sunt, normalt eller bra – og disse kan prege hvordan vi møter ungdom og familier. Når vi snakker om kropp og mat, kan vi – uten å mene det – formidle vurderinger eller forventninger som påvirker den andre. Å være bevisst egne holdninger gjør det lettere å lytte åpent og forstå hva ungdommen faktisk forsøker å si. Egne erfaringer med kropp, mat eller utseende kan vekkes i møte med barn og unge.</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Det gjelder særlig hvis man selv, eller noen en står nær, har strevd med lignende temaer. Slike erfaringer kan gi ekstra forståelse, men de kan også farge hvordan vi tolker situasjonen.</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Frykt for å gjøre det verre</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Mange er redde for å si noe feil – for å såre, trigge eller gjøre situasjonen verre. Men å unngå temaet kan gjøre at ungdommen blir stående alene med vanskelige tanker. De fleste ungdommer som strever, ønsker at voksne tør å spørre og vise at de ser dem.</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14</a:t>
            </a:fld>
            <a:endParaRPr lang="nb-NO"/>
          </a:p>
        </p:txBody>
      </p:sp>
    </p:spTree>
    <p:extLst>
      <p:ext uri="{BB962C8B-B14F-4D97-AF65-F5344CB8AC3E}">
        <p14:creationId xmlns:p14="http://schemas.microsoft.com/office/powerpoint/2010/main" val="341220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15</a:t>
            </a:fld>
            <a:endParaRPr lang="nb-NO"/>
          </a:p>
        </p:txBody>
      </p:sp>
    </p:spTree>
    <p:extLst>
      <p:ext uri="{BB962C8B-B14F-4D97-AF65-F5344CB8AC3E}">
        <p14:creationId xmlns:p14="http://schemas.microsoft.com/office/powerpoint/2010/main" val="355684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2</a:t>
            </a:fld>
            <a:endParaRPr lang="nb-NO"/>
          </a:p>
        </p:txBody>
      </p:sp>
    </p:spTree>
    <p:extLst>
      <p:ext uri="{BB962C8B-B14F-4D97-AF65-F5344CB8AC3E}">
        <p14:creationId xmlns:p14="http://schemas.microsoft.com/office/powerpoint/2010/main" val="2104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Mange mennesker – både unge, voksne og gravide – har et komplisert forhold til mat, kropp og egen selvfølelse. For noen er det en forbigående fase, mens det for andre utvikler seg til vedvarende strev som går ut over livskvalitet, helse og relasjoner. Mange opplever skam, skyld eller behov for kontroll, og strevet blir en måte å håndtere følelser eller belastninger på.</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kommunale helse- og omsorgstjenestene møter ofte disse personene lenge før de kommer til spesialisthelsetjenesten. Å tørre å spørre, lytte og vise forståelse er i seg selv et viktig forebyggende tiltak. Tidlig innsats kan bidra til å stoppe en negativ utvikling, og samtidig redusere risikoen for at psykiske vansker forverres.</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Derfor er det viktig at temaet får plass også i kommunens psykiske helsetjenester, helsestasjon og skolehelsetjeneste – og at det finnes en grunnleggende forståelse for hva strev med mat og kropp kan handle om.</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3</a:t>
            </a:fld>
            <a:endParaRPr lang="nb-NO"/>
          </a:p>
        </p:txBody>
      </p:sp>
    </p:spTree>
    <p:extLst>
      <p:ext uri="{BB962C8B-B14F-4D97-AF65-F5344CB8AC3E}">
        <p14:creationId xmlns:p14="http://schemas.microsoft.com/office/powerpoint/2010/main" val="162211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Strev med mat og kropp er en samlebetegnelse for ulike måter mennesker forholder seg til mat, vekt, kropp og trening på</a:t>
            </a:r>
            <a:r>
              <a:rPr lang="nb-NO" sz="1200" u="sng"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som blir belastende eller begrensende. Det kan handle om uregelmessige spisevaner, overopptatthet av kropp og helse, overdreven trening, sterk kroppsmisnøye, trøstespising eller vansker med å spise i sosiale situasjoner.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Slike uttrykk kan være tegn på psykisk ubehag, lav selvfølelse eller behov for kontroll i en periode med stress eller følelsesmessig uro. For noen blir det en fast måte å håndtere følelser på – for eksempel ved å spise for å roe seg, eller ved å stramme inn matinntaket for å oppleve kontroll. Strev med mat og kropp kan derfor forstås som en måte å uttrykke og regulere indre uro på, mer enn bare som et strev om mat.</a:t>
            </a:r>
          </a:p>
          <a:p>
            <a:endParaRPr lang="nb-NO" dirty="0"/>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4</a:t>
            </a:fld>
            <a:endParaRPr lang="nb-NO"/>
          </a:p>
        </p:txBody>
      </p:sp>
    </p:spTree>
    <p:extLst>
      <p:ext uri="{BB962C8B-B14F-4D97-AF65-F5344CB8AC3E}">
        <p14:creationId xmlns:p14="http://schemas.microsoft.com/office/powerpoint/2010/main" val="292241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Ungdomstiden er en periode med store kroppslige, psykiske og sosiale endringer. Kroppen forandrer seg, og mange blir mer bevisste på utseende, tilhørighet og hvordan de blir oppfattet av andre. Samtidig øker påvirkningen fra sosiale medier og sammenligning med jevnaldrende.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 noen fører dette til midlertidig kroppsmisnøye, mens det for andre utvikler seg til vedvarende strev med mat, kropp og selvfølelse. Slike reaksjoner kan være uttrykk for stress, lav mestringsfølelse eller behov for kontroll. Fagfolk bør derfor se kropp og mat som mulige uttrykk for psykisk ubehag, ikke bare som spørsmål om livsstil eller helsevaner.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Sosiale medier påvirker hvordan mange unge tenker og føler om kropp, helse og mat. Plattformene er fulle av idealiserte bilder, helse- og livsstilsråd og algoritmer som forsterker ensidig innhold. Dette kan skape et kontinuerlig kroppspress og bidra til sammenligning, selvkritikk og usikkerhet.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fagperson er det viktig å forstå hvordan denne påvirkningen virker – både bevisst og ubevisst. Mange unge får råd fra </a:t>
            </a:r>
            <a:r>
              <a:rPr lang="nb-NO" sz="1200" kern="1200" dirty="0" err="1">
                <a:solidFill>
                  <a:schemeClr val="tx1"/>
                </a:solidFill>
                <a:effectLst/>
                <a:latin typeface="+mn-lt"/>
                <a:ea typeface="+mn-ea"/>
                <a:cs typeface="+mn-cs"/>
              </a:rPr>
              <a:t>influensere</a:t>
            </a:r>
            <a:r>
              <a:rPr lang="nb-NO" sz="1200" kern="1200" dirty="0">
                <a:solidFill>
                  <a:schemeClr val="tx1"/>
                </a:solidFill>
                <a:effectLst/>
                <a:latin typeface="+mn-lt"/>
                <a:ea typeface="+mn-ea"/>
                <a:cs typeface="+mn-cs"/>
              </a:rPr>
              <a:t> og treningsprofiler, ikke fra fagfolk, og opplever motstridende budskap om hva som er sunt. Ved å spørre åpent om hva ungdom følger, liker og lar seg påvirke av, kan man bidra til kritisk refleksjon og korrigere feilinformasjon på en trygg og normaliserende måte.</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5</a:t>
            </a:fld>
            <a:endParaRPr lang="nb-NO"/>
          </a:p>
        </p:txBody>
      </p:sp>
    </p:spTree>
    <p:extLst>
      <p:ext uri="{BB962C8B-B14F-4D97-AF65-F5344CB8AC3E}">
        <p14:creationId xmlns:p14="http://schemas.microsoft.com/office/powerpoint/2010/main" val="199343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Graviditet og tiden etter fødsel er livsfaser der kroppen forandrer seg raskt og oppmerksomheten på helse, mat og vekt blir sterk. For mange kvinner og partnere er dette naturlig, men for noen kan kroppslige endringer, økt kontrollbehov eller tidligere erfaringer med kroppspress vekke vanskelige følelser.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Kvinner med tidligere erfaring med spiseforstyrrelse er spesielt utsatt for tilbakefall, men strev kan også oppstå for første gang under svangerskap. Kroppen føles annerledes, appetitten endrer seg, og forventninger fra omgivelsene kan forsterke opplevelsen av utilstrekkelighet.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Helsestasjonen har en unik mulighet til å fange opp disse tegnene, siden kvinner ofte har jevnlig kontakt med tjenesten i denne perioden. Å stille åpne og normaliserende spørsmål om kropp og mat, og vise forståelse for at slike tema kan være vanskelige, kan bidra til å forebygge at strevet øker.</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 eksempel på en enkel tilnærming er å spørre: «Hvordan har du det med alle kroppsendringene i graviditeten?» eller «Hvordan kjennes det å spise nå som kroppen endrer seg?». Å bli møtt med varme og forståelse kan bidra til å redusere skam og støtte en tryggere relasjon til egen kropp og til barnet.</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6</a:t>
            </a:fld>
            <a:endParaRPr lang="nb-NO"/>
          </a:p>
        </p:txBody>
      </p:sp>
    </p:spTree>
    <p:extLst>
      <p:ext uri="{BB962C8B-B14F-4D97-AF65-F5344CB8AC3E}">
        <p14:creationId xmlns:p14="http://schemas.microsoft.com/office/powerpoint/2010/main" val="410033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Noen utvikler en spiseforstyrrelse – en psykisk lidelse som kjennetegnes av vedvarende forstyrrelser i spiseatferd, tanker om kropp og mat, og redusert livskvalitet. De vanligste formene er anoreksi, bulimi, overspisingslidelse (BED) og ARFID – en form for selektiv spisevanske som ikke handler om kroppsbilde, men om frykt, sensorisk ubehag eller lav appetitt.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Felles for disse lidelsene er at de påvirker både fysisk helse, følelsesliv og relasjoner. Mange som utvikler en spiseforstyrrelse, har tidligere hatt mildere strev som gradvis har eskalert. Det er derfor avgjørende at kommunale tjenester oppdager endringer tidlig, før vanskene setter seg.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Spiseforstyrrelser forekommer i alle aldersgrupper og kjønn. Tidligere ble lidelsen ofte forbundet med unge jenter, men i dag vet vi at også gutter, menn, eldre og personer med ulik kjønnsidentitet kan streve.</a:t>
            </a:r>
          </a:p>
        </p:txBody>
      </p:sp>
      <p:sp>
        <p:nvSpPr>
          <p:cNvPr id="4" name="Plassholder for lysbildenummer 3"/>
          <p:cNvSpPr>
            <a:spLocks noGrp="1"/>
          </p:cNvSpPr>
          <p:nvPr>
            <p:ph type="sldNum" sz="quarter" idx="5"/>
          </p:nvPr>
        </p:nvSpPr>
        <p:spPr/>
        <p:txBody>
          <a:bodyPr/>
          <a:lstStyle/>
          <a:p>
            <a:fld id="{38219993-DBB6-024A-9B4C-46A2DD21F3A5}" type="slidenum">
              <a:rPr lang="nb-NO" smtClean="0"/>
              <a:t>7</a:t>
            </a:fld>
            <a:endParaRPr lang="nb-NO"/>
          </a:p>
        </p:txBody>
      </p:sp>
    </p:spTree>
    <p:extLst>
      <p:ext uri="{BB962C8B-B14F-4D97-AF65-F5344CB8AC3E}">
        <p14:creationId xmlns:p14="http://schemas.microsoft.com/office/powerpoint/2010/main" val="36549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Mange forteller at de aldri har blitt spurt om kropp og mat i hjelpetjenestene. Temaet oppleves ofte som privat, og fagpersoner kan vegre seg for å spørre av frykt for å gjøre vondt verre. Erfaring viser likevel at de fleste setter pris på å bli spurt – på en trygg, respektfull og naturlig måte.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Spørsmål om kropp og mat kan integreres i vanlige samtaler om trivsel, stress og psykisk helse. I stedet for å fokusere på diagnose eller spiseatferd, kan man invitere til refleksjon gjennom åpne spørsmål:</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Slike spørsmål signaliserer trygghet og åpenhet, og kan åpne for samtaler som ellers ville vært lukket. Det viktigste er ikke å finne riktige svar, men å gi rom for å snakke om et tema som ofte er preget av skam og taushet.</a:t>
            </a:r>
          </a:p>
        </p:txBody>
      </p:sp>
      <p:sp>
        <p:nvSpPr>
          <p:cNvPr id="4" name="Plassholder for lysbildenummer 3"/>
          <p:cNvSpPr>
            <a:spLocks noGrp="1"/>
          </p:cNvSpPr>
          <p:nvPr>
            <p:ph type="sldNum" sz="quarter" idx="5"/>
          </p:nvPr>
        </p:nvSpPr>
        <p:spPr/>
        <p:txBody>
          <a:bodyPr/>
          <a:lstStyle/>
          <a:p>
            <a:fld id="{38219993-DBB6-024A-9B4C-46A2DD21F3A5}" type="slidenum">
              <a:rPr lang="nb-NO" smtClean="0"/>
              <a:t>8</a:t>
            </a:fld>
            <a:endParaRPr lang="nb-NO"/>
          </a:p>
        </p:txBody>
      </p:sp>
    </p:spTree>
    <p:extLst>
      <p:ext uri="{BB962C8B-B14F-4D97-AF65-F5344CB8AC3E}">
        <p14:creationId xmlns:p14="http://schemas.microsoft.com/office/powerpoint/2010/main" val="62692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Å hjelpe handler ikke om å gi kostholdsråd, men om å forstå sammenhengen mellom mat, kropp og følelser. For mange handler strevet om kontroll, skam, sorg eller stress – ikke om mat i seg selv. Den viktigste hjelpen vi kan gi, er å møte mennesker med trygghet og respekt, og å vise at temaet er lov å snakke om.</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Kommunale fagpersoner kan bidra ved å skape trygge rammer, utforske sammenhenger mellom følelser og spisevaner, og støtte foreldre eller partnere i hvordan de kan være til stede uten å presse. Mange trenger hjelp til å finne balansen mellom omsorg og ansvar – mellom å støtte og å styre.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strevet påvirker daglig fungering, måltider eller helse, bør fagpersoner samarbeide med fastlege, helsesykepleier eller spesialisthelsetjeneste. Å henvise tidlig er ikke et uttrykk for å gi opp, men for å sikre nødvendig oppfølging i tide.</a:t>
            </a:r>
          </a:p>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9</a:t>
            </a:fld>
            <a:endParaRPr lang="nb-NO"/>
          </a:p>
        </p:txBody>
      </p:sp>
    </p:spTree>
    <p:extLst>
      <p:ext uri="{BB962C8B-B14F-4D97-AF65-F5344CB8AC3E}">
        <p14:creationId xmlns:p14="http://schemas.microsoft.com/office/powerpoint/2010/main" val="2745001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endParaRPr lang="nb-NO" dirty="0"/>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DC969169-90CA-C642-D2A3-D4EF78CE2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6794" y="621653"/>
            <a:ext cx="3079344" cy="396000"/>
          </a:xfrm>
          <a:prstGeom prst="rect">
            <a:avLst/>
          </a:prstGeom>
        </p:spPr>
      </p:pic>
    </p:spTree>
    <p:extLst>
      <p:ext uri="{BB962C8B-B14F-4D97-AF65-F5344CB8AC3E}">
        <p14:creationId xmlns:p14="http://schemas.microsoft.com/office/powerpoint/2010/main" val="67667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palter m titl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89007-EE6A-CEE5-F2FA-FE9335F60F8E}"/>
              </a:ext>
            </a:extLst>
          </p:cNvPr>
          <p:cNvSpPr>
            <a:spLocks noGrp="1"/>
          </p:cNvSpPr>
          <p:nvPr>
            <p:ph type="body" idx="1"/>
          </p:nvPr>
        </p:nvSpPr>
        <p:spPr>
          <a:xfrm>
            <a:off x="695326" y="1952624"/>
            <a:ext cx="3607541"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6" y="2682240"/>
            <a:ext cx="3607541" cy="3626485"/>
          </a:xfrm>
        </p:spPr>
        <p:txBody>
          <a:bodyPr rIns="360000"/>
          <a:lstStyle>
            <a:lvl1pPr>
              <a:defRPr sz="2000"/>
            </a:lvl1pPr>
            <a:lvl2pPr>
              <a:defRPr sz="1600"/>
            </a:lvl2pPr>
            <a:lvl3pPr>
              <a:defRPr sz="16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ext Placeholder 2">
            <a:extLst>
              <a:ext uri="{FF2B5EF4-FFF2-40B4-BE49-F238E27FC236}">
                <a16:creationId xmlns:a16="http://schemas.microsoft.com/office/drawing/2014/main" id="{885EAB28-73FB-15AD-8FFA-850775457B5F}"/>
              </a:ext>
            </a:extLst>
          </p:cNvPr>
          <p:cNvSpPr>
            <a:spLocks noGrp="1"/>
          </p:cNvSpPr>
          <p:nvPr>
            <p:ph type="body" idx="13"/>
          </p:nvPr>
        </p:nvSpPr>
        <p:spPr>
          <a:xfrm>
            <a:off x="4314016" y="1952624"/>
            <a:ext cx="3593358"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1" name="Content Placeholder 3">
            <a:extLst>
              <a:ext uri="{FF2B5EF4-FFF2-40B4-BE49-F238E27FC236}">
                <a16:creationId xmlns:a16="http://schemas.microsoft.com/office/drawing/2014/main" id="{6714B490-DEDA-F33A-F9B2-0AE24945E319}"/>
              </a:ext>
            </a:extLst>
          </p:cNvPr>
          <p:cNvSpPr>
            <a:spLocks noGrp="1"/>
          </p:cNvSpPr>
          <p:nvPr>
            <p:ph sz="half" idx="14"/>
          </p:nvPr>
        </p:nvSpPr>
        <p:spPr>
          <a:xfrm>
            <a:off x="4314016" y="2682240"/>
            <a:ext cx="3582210" cy="3626485"/>
          </a:xfrm>
        </p:spPr>
        <p:txBody>
          <a:bodyPr rIns="360000"/>
          <a:lstStyle>
            <a:lvl1pPr>
              <a:defRPr sz="2000"/>
            </a:lvl1pPr>
            <a:lvl2pPr>
              <a:defRPr sz="1600"/>
            </a:lvl2pPr>
            <a:lvl3pPr>
              <a:defRPr sz="1600"/>
            </a:lvl3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7921554" y="1952624"/>
            <a:ext cx="3575120"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7921553" y="2682240"/>
            <a:ext cx="3575120" cy="3626483"/>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dato 12">
            <a:extLst>
              <a:ext uri="{FF2B5EF4-FFF2-40B4-BE49-F238E27FC236}">
                <a16:creationId xmlns:a16="http://schemas.microsoft.com/office/drawing/2014/main" id="{ADE11266-A348-59EE-BC97-CD0F4FEA4675}"/>
              </a:ext>
              <a:ext uri="{C183D7F6-B498-43B3-948B-1728B52AA6E4}">
                <adec:decorative xmlns:adec="http://schemas.microsoft.com/office/drawing/2017/decorative" val="1"/>
              </a:ext>
            </a:extLst>
          </p:cNvPr>
          <p:cNvSpPr>
            <a:spLocks noGrp="1"/>
          </p:cNvSpPr>
          <p:nvPr>
            <p:ph type="dt" sz="half" idx="15"/>
          </p:nvPr>
        </p:nvSpPr>
        <p:spPr/>
        <p:txBody>
          <a:bodyPr/>
          <a:lstStyle/>
          <a:p>
            <a:fld id="{7221F62F-3B54-0E42-8AFB-EBC08EA5D715}" type="datetime1">
              <a:rPr lang="nb-NO" smtClean="0"/>
              <a:t>12.12.2025</a:t>
            </a:fld>
            <a:endParaRPr lang="nb-NO" dirty="0"/>
          </a:p>
        </p:txBody>
      </p:sp>
      <p:sp>
        <p:nvSpPr>
          <p:cNvPr id="14" name="Plassholder for bunntekst 13">
            <a:extLst>
              <a:ext uri="{FF2B5EF4-FFF2-40B4-BE49-F238E27FC236}">
                <a16:creationId xmlns:a16="http://schemas.microsoft.com/office/drawing/2014/main" id="{6C8C9645-CF8F-B4DC-A308-EC68F383E291}"/>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nb-NO" dirty="0"/>
          </a:p>
        </p:txBody>
      </p:sp>
      <p:sp>
        <p:nvSpPr>
          <p:cNvPr id="16" name="Plassholder for lysbildenummer 15">
            <a:extLst>
              <a:ext uri="{FF2B5EF4-FFF2-40B4-BE49-F238E27FC236}">
                <a16:creationId xmlns:a16="http://schemas.microsoft.com/office/drawing/2014/main" id="{200AE5F9-1C2E-04BF-1A0A-2C503246A3F3}"/>
              </a:ext>
              <a:ext uri="{C183D7F6-B498-43B3-948B-1728B52AA6E4}">
                <adec:decorative xmlns:adec="http://schemas.microsoft.com/office/drawing/2017/decorative" val="1"/>
              </a:ext>
            </a:extLst>
          </p:cNvPr>
          <p:cNvSpPr>
            <a:spLocks noGrp="1"/>
          </p:cNvSpPr>
          <p:nvPr>
            <p:ph type="sldNum" sz="quarter" idx="17"/>
          </p:nvPr>
        </p:nvSpPr>
        <p:spPr/>
        <p:txBody>
          <a:bodyPr/>
          <a:lstStyle/>
          <a:p>
            <a:fld id="{341FD356-1CC0-514B-B5D9-F98600AAE6F5}" type="slidenum">
              <a:rPr lang="nb-NO" smtClean="0"/>
              <a:pPr/>
              <a:t>‹#›</a:t>
            </a:fld>
            <a:endParaRPr lang="nb-NO" dirty="0"/>
          </a:p>
        </p:txBody>
      </p:sp>
      <p:sp>
        <p:nvSpPr>
          <p:cNvPr id="7" name="Tittel 6">
            <a:extLst>
              <a:ext uri="{FF2B5EF4-FFF2-40B4-BE49-F238E27FC236}">
                <a16:creationId xmlns:a16="http://schemas.microsoft.com/office/drawing/2014/main" id="{ED3C7BFD-1BF8-0A49-36D6-509010B0210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2159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FA45C740-A630-4442-9977-AD2D7D793CB7}" type="datetime1">
              <a:rPr lang="nb-NO" smtClean="0"/>
              <a:t>12.12.2025</a:t>
            </a:fld>
            <a:endParaRPr lang="nb-NO" dirty="0"/>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dirty="0"/>
          </a:p>
        </p:txBody>
      </p:sp>
      <p:sp>
        <p:nvSpPr>
          <p:cNvPr id="7" name="Tittel 6">
            <a:extLst>
              <a:ext uri="{FF2B5EF4-FFF2-40B4-BE49-F238E27FC236}">
                <a16:creationId xmlns:a16="http://schemas.microsoft.com/office/drawing/2014/main" id="{19988604-B493-3FD9-9195-963708D4975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280214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969859-2B5A-915B-2E94-B776F4AECBC5}"/>
              </a:ext>
            </a:extLst>
          </p:cNvPr>
          <p:cNvSpPr>
            <a:spLocks noGrp="1"/>
          </p:cNvSpPr>
          <p:nvPr>
            <p:ph type="dt" sz="half" idx="10"/>
          </p:nvPr>
        </p:nvSpPr>
        <p:spPr/>
        <p:txBody>
          <a:bodyPr/>
          <a:lstStyle/>
          <a:p>
            <a:fld id="{46BFACAA-5F39-9249-80B2-917BDC718A2F}" type="datetime1">
              <a:rPr lang="nb-NO" smtClean="0"/>
              <a:t>12.12.2025</a:t>
            </a:fld>
            <a:endParaRPr lang="nb-NO"/>
          </a:p>
        </p:txBody>
      </p:sp>
      <p:sp>
        <p:nvSpPr>
          <p:cNvPr id="3" name="Plassholder for bunntekst 2">
            <a:extLst>
              <a:ext uri="{FF2B5EF4-FFF2-40B4-BE49-F238E27FC236}">
                <a16:creationId xmlns:a16="http://schemas.microsoft.com/office/drawing/2014/main" id="{AA734D31-9FD8-A723-F585-288B71A971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583BFF6-52FA-DCA5-B37A-98E69BBD9870}"/>
              </a:ext>
            </a:extLst>
          </p:cNvPr>
          <p:cNvSpPr>
            <a:spLocks noGrp="1"/>
          </p:cNvSpPr>
          <p:nvPr>
            <p:ph type="sldNum" sz="quarter" idx="12"/>
          </p:nvPr>
        </p:nvSpPr>
        <p:spPr/>
        <p:txBody>
          <a:bodyPr/>
          <a:lstStyle/>
          <a:p>
            <a:fld id="{B34EDD09-BF3E-D547-AB07-D5CB3C7C5447}" type="slidenum">
              <a:rPr lang="nb-NO" smtClean="0"/>
              <a:t>‹#›</a:t>
            </a:fld>
            <a:endParaRPr lang="nb-NO"/>
          </a:p>
        </p:txBody>
      </p:sp>
      <p:sp>
        <p:nvSpPr>
          <p:cNvPr id="5" name="Tittel 4">
            <a:extLst>
              <a:ext uri="{FF2B5EF4-FFF2-40B4-BE49-F238E27FC236}">
                <a16:creationId xmlns:a16="http://schemas.microsoft.com/office/drawing/2014/main" id="{0301DB44-273E-E161-2A2B-03149E3AE3C9}"/>
              </a:ext>
            </a:extLst>
          </p:cNvPr>
          <p:cNvSpPr>
            <a:spLocks noGrp="1"/>
          </p:cNvSpPr>
          <p:nvPr>
            <p:ph type="title" hasCustomPrompt="1"/>
          </p:nvPr>
        </p:nvSpPr>
        <p:spPr>
          <a:xfrm>
            <a:off x="0" y="-829160"/>
            <a:ext cx="6005593" cy="720000"/>
          </a:xfrm>
        </p:spPr>
        <p:txBody>
          <a:bodyPr anchor="b">
            <a:normAutofit/>
          </a:bodyPr>
          <a:lstStyle>
            <a:lvl1pPr>
              <a:defRPr sz="1400"/>
            </a:lvl1pPr>
          </a:lstStyle>
          <a:p>
            <a:r>
              <a:rPr lang="nb-NO" dirty="0"/>
              <a:t>Sett inn tittel for skjermopplesing</a:t>
            </a:r>
          </a:p>
        </p:txBody>
      </p:sp>
    </p:spTree>
    <p:extLst>
      <p:ext uri="{BB962C8B-B14F-4D97-AF65-F5344CB8AC3E}">
        <p14:creationId xmlns:p14="http://schemas.microsoft.com/office/powerpoint/2010/main" val="66457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 maks bredd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A11A416E-05A1-B14E-C8B2-BA4954892394}"/>
              </a:ext>
            </a:extLst>
          </p:cNvPr>
          <p:cNvSpPr>
            <a:spLocks noGrp="1"/>
          </p:cNvSpPr>
          <p:nvPr>
            <p:ph type="tbl" sz="quarter" idx="13"/>
          </p:nvPr>
        </p:nvSpPr>
        <p:spPr>
          <a:xfrm>
            <a:off x="695325" y="1665288"/>
            <a:ext cx="11161713" cy="4643435"/>
          </a:xfrm>
        </p:spPr>
        <p:txBody>
          <a:bodyPr/>
          <a:lstStyle>
            <a:lvl1pPr marL="0" indent="0" algn="ctr">
              <a:buNone/>
              <a:defRPr/>
            </a:lvl1pPr>
          </a:lstStyle>
          <a:p>
            <a:r>
              <a:rPr lang="nb-NO"/>
              <a:t>Klikk ikonet for å legge til en tabell</a:t>
            </a:r>
            <a:endParaRPr lang="nb-NO" dirty="0"/>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EC7330F-AE98-F741-8C9A-632A2F134DCC}" type="datetime1">
              <a:rPr lang="nb-NO" smtClean="0"/>
              <a:t>12.12.2025</a:t>
            </a:fld>
            <a:endParaRPr lang="nb-NO" dirty="0"/>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dirty="0"/>
          </a:p>
        </p:txBody>
      </p:sp>
      <p:sp>
        <p:nvSpPr>
          <p:cNvPr id="6" name="Tittel 5">
            <a:extLst>
              <a:ext uri="{FF2B5EF4-FFF2-40B4-BE49-F238E27FC236}">
                <a16:creationId xmlns:a16="http://schemas.microsoft.com/office/drawing/2014/main" id="{06581D95-703C-10A9-C08A-8C056215A2A4}"/>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2231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 figur eller bilde">
    <p:bg>
      <p:bgPr>
        <a:solidFill>
          <a:schemeClr val="bg1"/>
        </a:solidFill>
        <a:effectLst/>
      </p:bgPr>
    </p:bg>
    <p:spTree>
      <p:nvGrpSpPr>
        <p:cNvPr id="1" name=""/>
        <p:cNvGrpSpPr/>
        <p:nvPr/>
      </p:nvGrpSpPr>
      <p:grpSpPr>
        <a:xfrm>
          <a:off x="0" y="0"/>
          <a:ext cx="0" cy="0"/>
          <a:chOff x="0" y="0"/>
          <a:chExt cx="0" cy="0"/>
        </a:xfrm>
      </p:grpSpPr>
      <p:sp>
        <p:nvSpPr>
          <p:cNvPr id="2" name="Round Single Corner of Rectangle 10">
            <a:extLst>
              <a:ext uri="{FF2B5EF4-FFF2-40B4-BE49-F238E27FC236}">
                <a16:creationId xmlns:a16="http://schemas.microsoft.com/office/drawing/2014/main" id="{DCCE9751-D797-3F9B-CB73-AAB94791109E}"/>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6" name="Grafikk 5">
            <a:extLst>
              <a:ext uri="{FF2B5EF4-FFF2-40B4-BE49-F238E27FC236}">
                <a16:creationId xmlns:a16="http://schemas.microsoft.com/office/drawing/2014/main" id="{9A3756F7-8588-54F7-F8C5-16861441549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
        <p:nvSpPr>
          <p:cNvPr id="8" name="Tittel 7">
            <a:extLst>
              <a:ext uri="{FF2B5EF4-FFF2-40B4-BE49-F238E27FC236}">
                <a16:creationId xmlns:a16="http://schemas.microsoft.com/office/drawing/2014/main" id="{8A524A5A-3E5A-5BD3-F408-488358651034}"/>
              </a:ext>
            </a:extLst>
          </p:cNvPr>
          <p:cNvSpPr>
            <a:spLocks noGrp="1"/>
          </p:cNvSpPr>
          <p:nvPr>
            <p:ph type="title" hasCustomPrompt="1"/>
          </p:nvPr>
        </p:nvSpPr>
        <p:spPr>
          <a:xfrm>
            <a:off x="0" y="-897888"/>
            <a:ext cx="5689626" cy="720000"/>
          </a:xfrm>
        </p:spPr>
        <p:txBody>
          <a:bodyPr anchor="b">
            <a:normAutofit/>
          </a:bodyPr>
          <a:lstStyle>
            <a:lvl1pPr>
              <a:defRPr sz="1400"/>
            </a:lvl1pPr>
          </a:lstStyle>
          <a:p>
            <a:r>
              <a:rPr lang="nb-NO" dirty="0"/>
              <a:t>Sett inn tittel for skjermopplesing</a:t>
            </a:r>
          </a:p>
        </p:txBody>
      </p:sp>
      <p:sp>
        <p:nvSpPr>
          <p:cNvPr id="7" name="Plassholder for bilde 6">
            <a:extLst>
              <a:ext uri="{FF2B5EF4-FFF2-40B4-BE49-F238E27FC236}">
                <a16:creationId xmlns:a16="http://schemas.microsoft.com/office/drawing/2014/main" id="{6EEAD077-2144-0091-7319-C3583D2D3271}"/>
              </a:ext>
            </a:extLst>
          </p:cNvPr>
          <p:cNvSpPr>
            <a:spLocks noGrp="1"/>
          </p:cNvSpPr>
          <p:nvPr>
            <p:ph type="pic" sz="quarter" idx="14"/>
          </p:nvPr>
        </p:nvSpPr>
        <p:spPr>
          <a:xfrm>
            <a:off x="0" y="0"/>
            <a:ext cx="12192000" cy="6858000"/>
          </a:xfrm>
        </p:spPr>
        <p:txBody>
          <a:bodyPr tIns="360000"/>
          <a:lstStyle>
            <a:lvl1pPr marL="0" indent="0" algn="ctr">
              <a:buNone/>
              <a:defRPr/>
            </a:lvl1pPr>
          </a:lstStyle>
          <a:p>
            <a:r>
              <a:rPr lang="nb-NO"/>
              <a:t>Klikk på ikonet for å legge til et bilde</a:t>
            </a:r>
            <a:endParaRPr lang="nb-NO" dirty="0"/>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816E2D02-6F39-5C40-A77B-F462C85A0336}" type="datetime1">
              <a:rPr lang="nb-NO" smtClean="0"/>
              <a:t>12.12.2025</a:t>
            </a:fld>
            <a:endParaRPr lang="nb-NO" dirty="0"/>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dirty="0"/>
          </a:p>
        </p:txBody>
      </p:sp>
    </p:spTree>
    <p:extLst>
      <p:ext uri="{BB962C8B-B14F-4D97-AF65-F5344CB8AC3E}">
        <p14:creationId xmlns:p14="http://schemas.microsoft.com/office/powerpoint/2010/main" val="1780339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delt v,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bilde 3">
            <a:extLst>
              <a:ext uri="{FF2B5EF4-FFF2-40B4-BE49-F238E27FC236}">
                <a16:creationId xmlns:a16="http://schemas.microsoft.com/office/drawing/2014/main" id="{0D62D2AC-F204-5052-A344-37748CC26544}"/>
              </a:ext>
              <a:ext uri="{C183D7F6-B498-43B3-948B-1728B52AA6E4}">
                <adec:decorative xmlns:adec="http://schemas.microsoft.com/office/drawing/2017/decorative" val="0"/>
              </a:ext>
            </a:extLst>
          </p:cNvPr>
          <p:cNvSpPr>
            <a:spLocks noGrp="1"/>
          </p:cNvSpPr>
          <p:nvPr>
            <p:ph type="pic" sz="quarter" idx="14"/>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endParaRPr lang="nb-NO" dirty="0"/>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13D579B6-F561-5B40-8A35-E8542372936F}"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E6C509A6-A612-4A8B-066D-F3C084F72AE3}"/>
              </a:ext>
            </a:extLst>
          </p:cNvPr>
          <p:cNvSpPr>
            <a:spLocks noGrp="1"/>
          </p:cNvSpPr>
          <p:nvPr>
            <p:ph type="title"/>
          </p:nvPr>
        </p:nvSpPr>
        <p:spPr>
          <a:xfrm>
            <a:off x="695326" y="620713"/>
            <a:ext cx="5400674" cy="1044575"/>
          </a:xfrm>
        </p:spPr>
        <p:txBody>
          <a:bodyPr rIns="360000"/>
          <a:lstStyle/>
          <a:p>
            <a:r>
              <a:rPr lang="nb-NO"/>
              <a:t>Klikk for å redigere tittelstil</a:t>
            </a:r>
            <a:endParaRPr lang="nb-NO" dirty="0"/>
          </a:p>
        </p:txBody>
      </p:sp>
      <p:pic>
        <p:nvPicPr>
          <p:cNvPr id="12" name="Grafikk 11">
            <a:extLst>
              <a:ext uri="{FF2B5EF4-FFF2-40B4-BE49-F238E27FC236}">
                <a16:creationId xmlns:a16="http://schemas.microsoft.com/office/drawing/2014/main" id="{3C3D7062-D60D-2C06-81F5-884FB615C0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88902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delt v, mø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ABFB-A43B-39B6-5C39-C65603B53B81}"/>
              </a:ext>
            </a:extLst>
          </p:cNvPr>
          <p:cNvSpPr>
            <a:spLocks noGrp="1"/>
          </p:cNvSpPr>
          <p:nvPr>
            <p:ph type="title"/>
          </p:nvPr>
        </p:nvSpPr>
        <p:spPr>
          <a:xfrm>
            <a:off x="695325" y="620713"/>
            <a:ext cx="5400675" cy="1044575"/>
          </a:xfrm>
        </p:spPr>
        <p:txBody>
          <a:bodyPr rIns="360000" anchor="ctr" anchorCtr="0">
            <a:noAutofit/>
          </a:bodyPr>
          <a:lstStyle>
            <a:lvl1pPr>
              <a:defRPr sz="3600">
                <a:solidFill>
                  <a:schemeClr val="bg1"/>
                </a:solidFill>
              </a:defRPr>
            </a:lvl1pPr>
          </a:lstStyle>
          <a:p>
            <a:r>
              <a:rPr lang="nb-NO"/>
              <a:t>Klikk for å redigere tittelstil</a:t>
            </a:r>
            <a:endParaRPr lang="nb-NO" dirty="0"/>
          </a:p>
        </p:txBody>
      </p:sp>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bilde 14">
            <a:extLst>
              <a:ext uri="{FF2B5EF4-FFF2-40B4-BE49-F238E27FC236}">
                <a16:creationId xmlns:a16="http://schemas.microsoft.com/office/drawing/2014/main" id="{BD8F9827-3EF3-3D0A-255F-528EB364E4CE}"/>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endParaRPr lang="nb-NO" dirty="0"/>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2"/>
                </a:solidFill>
              </a:defRPr>
            </a:lvl1pPr>
          </a:lstStyle>
          <a:p>
            <a:fld id="{D6D16768-56C7-1340-B787-3ABF6BC6BB4B}" type="datetime1">
              <a:rPr lang="nb-NO" smtClean="0"/>
              <a:t>12.12.2025</a:t>
            </a:fld>
            <a:endParaRPr lang="nb-NO" dirty="0"/>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2"/>
                </a:solidFill>
              </a:defRPr>
            </a:lvl1pPr>
          </a:lstStyle>
          <a:p>
            <a:endParaRPr lang="nb-NO" dirty="0"/>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341FD356-1CC0-514B-B5D9-F98600AAE6F5}" type="slidenum">
              <a:rPr lang="nb-NO" smtClean="0"/>
              <a:pPr/>
              <a:t>‹#›</a:t>
            </a:fld>
            <a:endParaRPr lang="nb-NO" dirty="0"/>
          </a:p>
        </p:txBody>
      </p:sp>
      <p:pic>
        <p:nvPicPr>
          <p:cNvPr id="13" name="Grafikk 12">
            <a:extLst>
              <a:ext uri="{FF2B5EF4-FFF2-40B4-BE49-F238E27FC236}">
                <a16:creationId xmlns:a16="http://schemas.microsoft.com/office/drawing/2014/main" id="{98A08ECE-605C-49AF-4ABC-1011EFDEF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231818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delt h,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2D496601-90BC-5A4F-A072-34692FF42E51}"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p>
            <a:r>
              <a:rPr lang="nb-NO"/>
              <a:t>Klikk for å redigere tittelstil</a:t>
            </a:r>
            <a:endParaRPr lang="nb-NO" dirty="0"/>
          </a:p>
        </p:txBody>
      </p:sp>
    </p:spTree>
    <p:extLst>
      <p:ext uri="{BB962C8B-B14F-4D97-AF65-F5344CB8AC3E}">
        <p14:creationId xmlns:p14="http://schemas.microsoft.com/office/powerpoint/2010/main" val="13214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delt h, mørk">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568E919-AB03-974F-884F-D75D3847DBE4}" type="datetime1">
              <a:rPr lang="nb-NO" smtClean="0"/>
              <a:t>12.12.2025</a:t>
            </a:fld>
            <a:endParaRPr lang="nb-NO" dirty="0"/>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341FD356-1CC0-514B-B5D9-F98600AAE6F5}" type="slidenum">
              <a:rPr lang="nb-NO" smtClean="0"/>
              <a:pPr/>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lvl1pPr>
              <a:defRPr>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72068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 bilde, liten tekstblokk">
    <p:spTree>
      <p:nvGrpSpPr>
        <p:cNvPr id="1" name=""/>
        <p:cNvGrpSpPr/>
        <p:nvPr/>
      </p:nvGrpSpPr>
      <p:grpSpPr>
        <a:xfrm>
          <a:off x="0" y="0"/>
          <a:ext cx="0" cy="0"/>
          <a:chOff x="0" y="0"/>
          <a:chExt cx="0" cy="0"/>
        </a:xfrm>
      </p:grpSpPr>
      <p:sp>
        <p:nvSpPr>
          <p:cNvPr id="10" name="Guide">
            <a:extLst>
              <a:ext uri="{FF2B5EF4-FFF2-40B4-BE49-F238E27FC236}">
                <a16:creationId xmlns:a16="http://schemas.microsoft.com/office/drawing/2014/main" id="{699A2402-4AD5-7C27-A860-2798A9BEEE11}"/>
              </a:ext>
              <a:ext uri="{C183D7F6-B498-43B3-948B-1728B52AA6E4}">
                <adec:decorative xmlns:adec="http://schemas.microsoft.com/office/drawing/2017/decorative" val="1"/>
              </a:ext>
            </a:extLst>
          </p:cNvPr>
          <p:cNvSpPr txBox="1"/>
          <p:nvPr userDrawn="1"/>
        </p:nvSpPr>
        <p:spPr>
          <a:xfrm>
            <a:off x="12313919" y="549275"/>
            <a:ext cx="1293593" cy="1107996"/>
          </a:xfrm>
          <a:prstGeom prst="rect">
            <a:avLst/>
          </a:prstGeom>
          <a:noFill/>
        </p:spPr>
        <p:txBody>
          <a:bodyPr wrap="square" lIns="0" tIns="0" rIns="0" bIns="0" rtlCol="0">
            <a:spAutoFit/>
          </a:bodyPr>
          <a:lstStyle/>
          <a:p>
            <a:pPr algn="l"/>
            <a:r>
              <a:rPr lang="nb-NO" sz="1200" dirty="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r>
              <a:rPr lang="nb-NO" sz="1200" b="1" dirty="0">
                <a:latin typeface="Roboto" panose="02000000000000000000" pitchFamily="2" charset="0"/>
                <a:ea typeface="Roboto" panose="02000000000000000000" pitchFamily="2" charset="0"/>
                <a:cs typeface="Roboto" panose="02000000000000000000" pitchFamily="2" charset="0"/>
              </a:rPr>
              <a:t>NB. Bruk hjelpelinjer!</a:t>
            </a:r>
          </a:p>
        </p:txBody>
      </p:sp>
      <p:sp>
        <p:nvSpPr>
          <p:cNvPr id="17" name="Bilde">
            <a:extLst>
              <a:ext uri="{FF2B5EF4-FFF2-40B4-BE49-F238E27FC236}">
                <a16:creationId xmlns:a16="http://schemas.microsoft.com/office/drawing/2014/main" id="{564D2DC8-0601-F2BC-389F-6617CEB91D95}"/>
              </a:ext>
            </a:extLst>
          </p:cNvPr>
          <p:cNvSpPr>
            <a:spLocks noGrp="1"/>
          </p:cNvSpPr>
          <p:nvPr>
            <p:ph type="pic" sz="quarter" idx="13"/>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solidFill>
            <a:schemeClr val="bg2"/>
          </a:solidFill>
        </p:spPr>
        <p:txBody>
          <a:bodyPr wrap="square" tIns="360000">
            <a:noAutofit/>
          </a:bodyPr>
          <a:lstStyle>
            <a:lvl1pPr marL="0" indent="0" algn="ctr">
              <a:buNone/>
              <a:defRPr/>
            </a:lvl1pPr>
          </a:lstStyle>
          <a:p>
            <a:r>
              <a:rPr lang="nb-NO"/>
              <a:t>Klikk på ikonet for å legge til et bilde</a:t>
            </a:r>
          </a:p>
        </p:txBody>
      </p:sp>
      <p:sp>
        <p:nvSpPr>
          <p:cNvPr id="15" name="Tekst">
            <a:extLst>
              <a:ext uri="{FF2B5EF4-FFF2-40B4-BE49-F238E27FC236}">
                <a16:creationId xmlns:a16="http://schemas.microsoft.com/office/drawing/2014/main" id="{80619626-4239-8766-8457-9BD604F81987}"/>
              </a:ext>
            </a:extLst>
          </p:cNvPr>
          <p:cNvSpPr>
            <a:spLocks noGrp="1"/>
          </p:cNvSpPr>
          <p:nvPr>
            <p:ph type="body" sz="quarter" idx="14"/>
          </p:nvPr>
        </p:nvSpPr>
        <p:spPr>
          <a:xfrm>
            <a:off x="8256588" y="620713"/>
            <a:ext cx="3240000" cy="3095625"/>
          </a:xfrm>
          <a:prstGeom prst="round1Rect">
            <a:avLst>
              <a:gd name="adj" fmla="val 13232"/>
            </a:avLst>
          </a:prstGeom>
          <a:solidFill>
            <a:schemeClr val="bg1"/>
          </a:solidFill>
        </p:spPr>
        <p:txBody>
          <a:bodyPr wrap="square" lIns="288000" tIns="720000" rIns="288000" bIns="288000">
            <a:noAutofit/>
          </a:bodyPr>
          <a:lstStyle>
            <a:lvl1pPr marL="0" indent="-270000">
              <a:lnSpc>
                <a:spcPct val="120000"/>
              </a:lnSpc>
              <a:spcBef>
                <a:spcPts val="500"/>
              </a:spcBef>
              <a:buNone/>
              <a:defRPr sz="1800"/>
            </a:lvl1pPr>
            <a:lvl2pPr marL="0" indent="-270000">
              <a:lnSpc>
                <a:spcPct val="100000"/>
              </a:lnSpc>
              <a:spcBef>
                <a:spcPts val="500"/>
              </a:spcBef>
              <a:buFont typeface="Arial" panose="020B0604020202020204" pitchFamily="34" charset="0"/>
              <a:buChar char="•"/>
              <a:defRPr sz="16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a:p>
            <a:pPr lvl="1"/>
            <a:r>
              <a:rPr lang="nb-NO"/>
              <a:t>Andre nivå</a:t>
            </a:r>
          </a:p>
        </p:txBody>
      </p:sp>
      <p:sp>
        <p:nvSpPr>
          <p:cNvPr id="19" name="Graphic">
            <a:extLst>
              <a:ext uri="{FF2B5EF4-FFF2-40B4-BE49-F238E27FC236}">
                <a16:creationId xmlns:a16="http://schemas.microsoft.com/office/drawing/2014/main" id="{52675333-694D-0924-A96E-4336D20837F4}"/>
              </a:ext>
              <a:ext uri="{C183D7F6-B498-43B3-948B-1728B52AA6E4}">
                <adec:decorative xmlns:adec="http://schemas.microsoft.com/office/drawing/2017/decorative" val="1"/>
              </a:ext>
            </a:extLst>
          </p:cNvPr>
          <p:cNvSpPr>
            <a:spLocks noGrp="1"/>
          </p:cNvSpPr>
          <p:nvPr>
            <p:ph type="body" sz="quarter" idx="15"/>
          </p:nvPr>
        </p:nvSpPr>
        <p:spPr>
          <a:xfrm>
            <a:off x="8569111" y="927407"/>
            <a:ext cx="273600" cy="900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r">
              <a:buNone/>
              <a:defRPr sz="100">
                <a:solidFill>
                  <a:schemeClr val="accent1"/>
                </a:solidFill>
              </a:defRPr>
            </a:lvl1pPr>
            <a:lvl2pPr marL="275400" indent="0">
              <a:buNone/>
              <a:defRPr/>
            </a:lvl2pPr>
            <a:lvl3pPr marL="491400" indent="0">
              <a:buNone/>
              <a:defRPr/>
            </a:lvl3pPr>
            <a:lvl4pPr marL="707400" indent="0">
              <a:buNone/>
              <a:defRPr/>
            </a:lvl4pPr>
            <a:lvl5pPr marL="923400" indent="0">
              <a:buNone/>
              <a:defRPr/>
            </a:lvl5pPr>
          </a:lstStyle>
          <a:p>
            <a:pPr lvl="0"/>
            <a:r>
              <a:rPr lang="nb-NO"/>
              <a:t>Klikk for å redigere tekststiler i malen</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195E79B3-FEAD-1D43-94FA-C03DF327079F}" type="datetime1">
              <a:rPr lang="nb-NO" smtClean="0"/>
              <a:t>12.12.2025</a:t>
            </a:fld>
            <a:endParaRPr lang="nb-NO" dirty="0"/>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dirty="0"/>
          </a:p>
        </p:txBody>
      </p:sp>
    </p:spTree>
    <p:extLst>
      <p:ext uri="{BB962C8B-B14F-4D97-AF65-F5344CB8AC3E}">
        <p14:creationId xmlns:p14="http://schemas.microsoft.com/office/powerpoint/2010/main" val="408242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ENG">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endParaRPr lang="nb-NO" dirty="0"/>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nb-NO"/>
              <a:t>Klikk for å redigere tekststiler i malen</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Et bilde som inneholder tekst, Font, Grafikk, skjermbilde&#10;&#10;Automatisk generert beskrivelse">
            <a:extLst>
              <a:ext uri="{FF2B5EF4-FFF2-40B4-BE49-F238E27FC236}">
                <a16:creationId xmlns:a16="http://schemas.microsoft.com/office/drawing/2014/main" id="{8A6BD20E-C579-09E4-083E-63F1E1E8A250}"/>
              </a:ext>
            </a:extLst>
          </p:cNvPr>
          <p:cNvPicPr>
            <a:picLocks noChangeAspect="1"/>
          </p:cNvPicPr>
          <p:nvPr userDrawn="1"/>
        </p:nvPicPr>
        <p:blipFill>
          <a:blip r:embed="rId2"/>
          <a:stretch>
            <a:fillRect/>
          </a:stretch>
        </p:blipFill>
        <p:spPr>
          <a:xfrm>
            <a:off x="1545321" y="899833"/>
            <a:ext cx="3110817" cy="526105"/>
          </a:xfrm>
          <a:prstGeom prst="rect">
            <a:avLst/>
          </a:prstGeom>
        </p:spPr>
      </p:pic>
    </p:spTree>
    <p:extLst>
      <p:ext uri="{BB962C8B-B14F-4D97-AF65-F5344CB8AC3E}">
        <p14:creationId xmlns:p14="http://schemas.microsoft.com/office/powerpoint/2010/main" val="189484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 bilde, stor tekstblok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F352013-EA5A-9DF7-ECA6-48E28A9F3FB9}"/>
              </a:ext>
            </a:extLst>
          </p:cNvPr>
          <p:cNvSpPr>
            <a:spLocks noGrp="1"/>
          </p:cNvSpPr>
          <p:nvPr>
            <p:ph type="pic" sz="quarter" idx="13"/>
          </p:nvPr>
        </p:nvSpPr>
        <p:spPr>
          <a:xfrm>
            <a:off x="0" y="0"/>
            <a:ext cx="12192001" cy="6858000"/>
          </a:xfrm>
          <a:solidFill>
            <a:schemeClr val="bg2"/>
          </a:solidFill>
        </p:spPr>
        <p:txBody>
          <a:bodyPr/>
          <a:lstStyle/>
          <a:p>
            <a:r>
              <a:rPr lang="nb-NO"/>
              <a:t>Klikk på ikonet for å legge til et bilde</a:t>
            </a:r>
            <a:endParaRPr lang="nb-NO" dirty="0"/>
          </a:p>
        </p:txBody>
      </p:sp>
      <p:sp>
        <p:nvSpPr>
          <p:cNvPr id="8" name="Text Placeholder 7">
            <a:extLst>
              <a:ext uri="{FF2B5EF4-FFF2-40B4-BE49-F238E27FC236}">
                <a16:creationId xmlns:a16="http://schemas.microsoft.com/office/drawing/2014/main" id="{48191E82-2792-D04C-A995-820EA7D9137C}"/>
              </a:ext>
            </a:extLst>
          </p:cNvPr>
          <p:cNvSpPr>
            <a:spLocks noGrp="1"/>
          </p:cNvSpPr>
          <p:nvPr>
            <p:ph type="body" sz="quarter" idx="14"/>
          </p:nvPr>
        </p:nvSpPr>
        <p:spPr>
          <a:xfrm>
            <a:off x="6831836" y="620712"/>
            <a:ext cx="4664751" cy="4059661"/>
          </a:xfrm>
          <a:prstGeom prst="round1Rect">
            <a:avLst>
              <a:gd name="adj" fmla="val 17649"/>
            </a:avLst>
          </a:prstGeom>
          <a:solidFill>
            <a:schemeClr val="bg1"/>
          </a:solidFill>
        </p:spPr>
        <p:txBody>
          <a:bodyPr lIns="360000" tIns="1080000" rIns="288000" bIns="288000">
            <a:normAutofit/>
          </a:bodyPr>
          <a:lstStyle>
            <a:lvl1pPr marL="0" indent="0">
              <a:lnSpc>
                <a:spcPct val="100000"/>
              </a:lnSpc>
              <a:buNone/>
              <a:defRPr sz="3600" b="1">
                <a:solidFill>
                  <a:schemeClr val="accent1"/>
                </a:solidFill>
              </a:defRPr>
            </a:lvl1pPr>
            <a:lvl2pPr marL="618300" indent="-342900">
              <a:buFont typeface="Arial" panose="020B0604020202020204" pitchFamily="34" charset="0"/>
              <a:buChar char="•"/>
              <a:defRPr sz="1800"/>
            </a:lvl2pPr>
            <a:lvl3pPr marL="491400" indent="0">
              <a:buNone/>
              <a:defRPr sz="2400"/>
            </a:lvl3pPr>
            <a:lvl4pPr marL="707400" indent="0">
              <a:buNone/>
              <a:defRPr sz="2400"/>
            </a:lvl4pPr>
            <a:lvl5pPr marL="923400" indent="0">
              <a:buNone/>
              <a:defRPr sz="2400"/>
            </a:lvl5pPr>
          </a:lstStyle>
          <a:p>
            <a:pPr lvl="0"/>
            <a:r>
              <a:rPr lang="nb-NO"/>
              <a:t>Klikk for å redigere tekststiler i malen</a:t>
            </a:r>
          </a:p>
        </p:txBody>
      </p:sp>
      <p:sp>
        <p:nvSpPr>
          <p:cNvPr id="7" name="TextBox 6">
            <a:extLst>
              <a:ext uri="{FF2B5EF4-FFF2-40B4-BE49-F238E27FC236}">
                <a16:creationId xmlns:a16="http://schemas.microsoft.com/office/drawing/2014/main" id="{1A49859A-F13F-644E-5B05-EDEDB1F1CAC1}"/>
              </a:ext>
              <a:ext uri="{C183D7F6-B498-43B3-948B-1728B52AA6E4}">
                <adec:decorative xmlns:adec="http://schemas.microsoft.com/office/drawing/2017/decorative" val="1"/>
              </a:ext>
            </a:extLst>
          </p:cNvPr>
          <p:cNvSpPr txBox="1"/>
          <p:nvPr userDrawn="1"/>
        </p:nvSpPr>
        <p:spPr>
          <a:xfrm>
            <a:off x="12282388" y="858777"/>
            <a:ext cx="1278629" cy="1107996"/>
          </a:xfrm>
          <a:prstGeom prst="rect">
            <a:avLst/>
          </a:prstGeom>
          <a:noFill/>
        </p:spPr>
        <p:txBody>
          <a:bodyPr wrap="square" lIns="0" tIns="0" rIns="0" bIns="0" rtlCol="0">
            <a:spAutoFit/>
          </a:bodyPr>
          <a:lstStyle/>
          <a:p>
            <a:pPr algn="l"/>
            <a:r>
              <a:rPr lang="nb-NO" sz="1200" dirty="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r>
              <a:rPr lang="nb-NO" sz="1200" b="1" dirty="0">
                <a:latin typeface="Roboto" panose="02000000000000000000" pitchFamily="2" charset="0"/>
                <a:ea typeface="Roboto" panose="02000000000000000000" pitchFamily="2" charset="0"/>
                <a:cs typeface="Roboto" panose="02000000000000000000" pitchFamily="2" charset="0"/>
              </a:rPr>
              <a:t>NB. Bruk hjelpelinjer!</a:t>
            </a:r>
          </a:p>
        </p:txBody>
      </p:sp>
      <p:sp>
        <p:nvSpPr>
          <p:cNvPr id="4" name="Plassholder for tekst 3">
            <a:extLst>
              <a:ext uri="{FF2B5EF4-FFF2-40B4-BE49-F238E27FC236}">
                <a16:creationId xmlns:a16="http://schemas.microsoft.com/office/drawing/2014/main" id="{F06F01F7-3339-FA99-42DD-C2DF02D3F138}"/>
              </a:ext>
              <a:ext uri="{C183D7F6-B498-43B3-948B-1728B52AA6E4}">
                <adec:decorative xmlns:adec="http://schemas.microsoft.com/office/drawing/2017/decorative" val="1"/>
              </a:ext>
            </a:extLst>
          </p:cNvPr>
          <p:cNvSpPr>
            <a:spLocks noGrp="1"/>
          </p:cNvSpPr>
          <p:nvPr>
            <p:ph type="body" sz="quarter" idx="15"/>
          </p:nvPr>
        </p:nvSpPr>
        <p:spPr>
          <a:xfrm>
            <a:off x="7213346" y="1064315"/>
            <a:ext cx="1782000" cy="2376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570500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listing">
    <p:spTree>
      <p:nvGrpSpPr>
        <p:cNvPr id="1" name=""/>
        <p:cNvGrpSpPr/>
        <p:nvPr/>
      </p:nvGrpSpPr>
      <p:grpSpPr>
        <a:xfrm>
          <a:off x="0" y="0"/>
          <a:ext cx="0" cy="0"/>
          <a:chOff x="0" y="0"/>
          <a:chExt cx="0" cy="0"/>
        </a:xfrm>
      </p:grpSpPr>
      <p:sp>
        <p:nvSpPr>
          <p:cNvPr id="27" name="Rektangel med ett avrundet hjørne 26">
            <a:extLst>
              <a:ext uri="{FF2B5EF4-FFF2-40B4-BE49-F238E27FC236}">
                <a16:creationId xmlns:a16="http://schemas.microsoft.com/office/drawing/2014/main" id="{57F1973D-87A7-31BA-5017-C2C9E3CAAD19}"/>
              </a:ext>
              <a:ext uri="{C183D7F6-B498-43B3-948B-1728B52AA6E4}">
                <adec:decorative xmlns:adec="http://schemas.microsoft.com/office/drawing/2017/decorative" val="1"/>
              </a:ext>
            </a:extLst>
          </p:cNvPr>
          <p:cNvSpPr/>
          <p:nvPr userDrawn="1"/>
        </p:nvSpPr>
        <p:spPr>
          <a:xfrm rot="5400000">
            <a:off x="2738298"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med ett avrundet hjørne 29">
            <a:extLst>
              <a:ext uri="{FF2B5EF4-FFF2-40B4-BE49-F238E27FC236}">
                <a16:creationId xmlns:a16="http://schemas.microsoft.com/office/drawing/2014/main" id="{0C3E80C0-C4B1-95B1-AA3D-B059C4A9633D}"/>
              </a:ext>
              <a:ext uri="{C183D7F6-B498-43B3-948B-1728B52AA6E4}">
                <adec:decorative xmlns:adec="http://schemas.microsoft.com/office/drawing/2017/decorative" val="1"/>
              </a:ext>
            </a:extLst>
          </p:cNvPr>
          <p:cNvSpPr/>
          <p:nvPr userDrawn="1"/>
        </p:nvSpPr>
        <p:spPr>
          <a:xfrm rot="5400000">
            <a:off x="8621647"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med ett avrundet hjørne 32">
            <a:extLst>
              <a:ext uri="{FF2B5EF4-FFF2-40B4-BE49-F238E27FC236}">
                <a16:creationId xmlns:a16="http://schemas.microsoft.com/office/drawing/2014/main" id="{110BC27A-6FBD-D397-7A5E-0841EB5C948B}"/>
              </a:ext>
              <a:ext uri="{C183D7F6-B498-43B3-948B-1728B52AA6E4}">
                <adec:decorative xmlns:adec="http://schemas.microsoft.com/office/drawing/2017/decorative" val="1"/>
              </a:ext>
            </a:extLst>
          </p:cNvPr>
          <p:cNvSpPr/>
          <p:nvPr userDrawn="1"/>
        </p:nvSpPr>
        <p:spPr>
          <a:xfrm rot="5400000">
            <a:off x="2738298"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med ett avrundet hjørne 35">
            <a:extLst>
              <a:ext uri="{FF2B5EF4-FFF2-40B4-BE49-F238E27FC236}">
                <a16:creationId xmlns:a16="http://schemas.microsoft.com/office/drawing/2014/main" id="{A6E8226A-22D1-57C5-927C-D2689E38F22B}"/>
              </a:ext>
              <a:ext uri="{C183D7F6-B498-43B3-948B-1728B52AA6E4}">
                <adec:decorative xmlns:adec="http://schemas.microsoft.com/office/drawing/2017/decorative" val="1"/>
              </a:ext>
            </a:extLst>
          </p:cNvPr>
          <p:cNvSpPr/>
          <p:nvPr userDrawn="1"/>
        </p:nvSpPr>
        <p:spPr>
          <a:xfrm rot="5400000">
            <a:off x="8621647"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med ett avrundet hjørne 23">
            <a:extLst>
              <a:ext uri="{FF2B5EF4-FFF2-40B4-BE49-F238E27FC236}">
                <a16:creationId xmlns:a16="http://schemas.microsoft.com/office/drawing/2014/main" id="{A46BDC32-E732-2035-0CC8-37F80F2173FC}"/>
              </a:ext>
              <a:ext uri="{C183D7F6-B498-43B3-948B-1728B52AA6E4}">
                <adec:decorative xmlns:adec="http://schemas.microsoft.com/office/drawing/2017/decorative" val="1"/>
              </a:ext>
            </a:extLst>
          </p:cNvPr>
          <p:cNvSpPr/>
          <p:nvPr userDrawn="1"/>
        </p:nvSpPr>
        <p:spPr>
          <a:xfrm rot="5400000">
            <a:off x="861455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med ett avrundet hjørne 1">
            <a:extLst>
              <a:ext uri="{FF2B5EF4-FFF2-40B4-BE49-F238E27FC236}">
                <a16:creationId xmlns:a16="http://schemas.microsoft.com/office/drawing/2014/main" id="{7B97D543-633A-6552-C816-8F0F13409A17}"/>
              </a:ext>
              <a:ext uri="{C183D7F6-B498-43B3-948B-1728B52AA6E4}">
                <adec:decorative xmlns:adec="http://schemas.microsoft.com/office/drawing/2017/decorative" val="1"/>
              </a:ext>
            </a:extLst>
          </p:cNvPr>
          <p:cNvSpPr/>
          <p:nvPr userDrawn="1"/>
        </p:nvSpPr>
        <p:spPr>
          <a:xfrm rot="5400000">
            <a:off x="273829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F0FAF3CA-699C-8696-9D6C-E2384ED0F37D}"/>
              </a:ext>
            </a:extLst>
          </p:cNvPr>
          <p:cNvSpPr>
            <a:spLocks noGrp="1"/>
          </p:cNvSpPr>
          <p:nvPr>
            <p:ph type="title"/>
          </p:nvPr>
        </p:nvSpPr>
        <p:spPr/>
        <p:txBody>
          <a:bodyPr/>
          <a:lstStyle/>
          <a:p>
            <a:r>
              <a:rPr lang="nb-NO"/>
              <a:t>Klikk for å redigere tittelstil</a:t>
            </a:r>
          </a:p>
        </p:txBody>
      </p:sp>
      <p:sp>
        <p:nvSpPr>
          <p:cNvPr id="16" name="Plassholder for tekst 15">
            <a:extLst>
              <a:ext uri="{FF2B5EF4-FFF2-40B4-BE49-F238E27FC236}">
                <a16:creationId xmlns:a16="http://schemas.microsoft.com/office/drawing/2014/main" id="{F29D663A-5C67-AD4F-41B3-AC2A4A9995CE}"/>
              </a:ext>
            </a:extLst>
          </p:cNvPr>
          <p:cNvSpPr>
            <a:spLocks noGrp="1" noChangeAspect="1"/>
          </p:cNvSpPr>
          <p:nvPr>
            <p:ph type="body" sz="quarter" idx="14" hasCustomPrompt="1"/>
          </p:nvPr>
        </p:nvSpPr>
        <p:spPr>
          <a:xfrm>
            <a:off x="69532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dirty="0"/>
              <a:t>#</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93832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29" name="Plassholder for tekst 15">
            <a:extLst>
              <a:ext uri="{FF2B5EF4-FFF2-40B4-BE49-F238E27FC236}">
                <a16:creationId xmlns:a16="http://schemas.microsoft.com/office/drawing/2014/main" id="{997E195F-8DE9-F78D-8F18-A6E182FDC6B5}"/>
              </a:ext>
            </a:extLst>
          </p:cNvPr>
          <p:cNvSpPr>
            <a:spLocks noGrp="1" noChangeAspect="1"/>
          </p:cNvSpPr>
          <p:nvPr>
            <p:ph type="body" sz="quarter" idx="18" hasCustomPrompt="1"/>
          </p:nvPr>
        </p:nvSpPr>
        <p:spPr>
          <a:xfrm>
            <a:off x="695324"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dirty="0"/>
              <a:t>#</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938324"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35" name="Plassholder for tekst 15">
            <a:extLst>
              <a:ext uri="{FF2B5EF4-FFF2-40B4-BE49-F238E27FC236}">
                <a16:creationId xmlns:a16="http://schemas.microsoft.com/office/drawing/2014/main" id="{DBA1CFA1-FA6C-8F96-D8D8-2D9DC7FF6FC5}"/>
              </a:ext>
            </a:extLst>
          </p:cNvPr>
          <p:cNvSpPr>
            <a:spLocks noGrp="1" noChangeAspect="1"/>
          </p:cNvSpPr>
          <p:nvPr>
            <p:ph type="body" sz="quarter" idx="22" hasCustomPrompt="1"/>
          </p:nvPr>
        </p:nvSpPr>
        <p:spPr>
          <a:xfrm>
            <a:off x="695324"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dirty="0"/>
              <a:t>#</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938324"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26" name="Plassholder for tekst 15">
            <a:extLst>
              <a:ext uri="{FF2B5EF4-FFF2-40B4-BE49-F238E27FC236}">
                <a16:creationId xmlns:a16="http://schemas.microsoft.com/office/drawing/2014/main" id="{EE1DA772-A280-4F5A-BD2C-39DD6DF4E942}"/>
              </a:ext>
            </a:extLst>
          </p:cNvPr>
          <p:cNvSpPr>
            <a:spLocks noGrp="1" noChangeAspect="1"/>
          </p:cNvSpPr>
          <p:nvPr>
            <p:ph type="body" sz="quarter" idx="16" hasCustomPrompt="1"/>
          </p:nvPr>
        </p:nvSpPr>
        <p:spPr>
          <a:xfrm>
            <a:off x="657158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dirty="0"/>
              <a:t>#</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681458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32" name="Plassholder for tekst 15">
            <a:extLst>
              <a:ext uri="{FF2B5EF4-FFF2-40B4-BE49-F238E27FC236}">
                <a16:creationId xmlns:a16="http://schemas.microsoft.com/office/drawing/2014/main" id="{8A437FEB-21C6-134C-5E1C-7E929033D20D}"/>
              </a:ext>
            </a:extLst>
          </p:cNvPr>
          <p:cNvSpPr>
            <a:spLocks noGrp="1" noChangeAspect="1"/>
          </p:cNvSpPr>
          <p:nvPr>
            <p:ph type="body" sz="quarter" idx="20" hasCustomPrompt="1"/>
          </p:nvPr>
        </p:nvSpPr>
        <p:spPr>
          <a:xfrm>
            <a:off x="6578673"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dirty="0"/>
              <a:t>#</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6821673"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38" name="Plassholder for tekst 15">
            <a:extLst>
              <a:ext uri="{FF2B5EF4-FFF2-40B4-BE49-F238E27FC236}">
                <a16:creationId xmlns:a16="http://schemas.microsoft.com/office/drawing/2014/main" id="{0D7A17EC-6223-04C9-0860-2C38C438F067}"/>
              </a:ext>
            </a:extLst>
          </p:cNvPr>
          <p:cNvSpPr>
            <a:spLocks noGrp="1" noChangeAspect="1"/>
          </p:cNvSpPr>
          <p:nvPr>
            <p:ph type="body" sz="quarter" idx="24" hasCustomPrompt="1"/>
          </p:nvPr>
        </p:nvSpPr>
        <p:spPr>
          <a:xfrm>
            <a:off x="6578673"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dirty="0"/>
              <a:t>#</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6821673"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87C7A3C-63FD-524A-8E9D-1DF035FE335C}" type="datetime1">
              <a:rPr lang="nb-NO" smtClean="0"/>
              <a:t>12.12.2025</a:t>
            </a:fld>
            <a:endParaRPr lang="nb-NO" dirty="0"/>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dirty="0"/>
          </a:p>
        </p:txBody>
      </p:sp>
    </p:spTree>
    <p:extLst>
      <p:ext uri="{BB962C8B-B14F-4D97-AF65-F5344CB8AC3E}">
        <p14:creationId xmlns:p14="http://schemas.microsoft.com/office/powerpoint/2010/main" val="1183187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koner">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08352A1-88C0-5E8C-2138-B508E1591AF5}"/>
              </a:ext>
              <a:ext uri="{C183D7F6-B498-43B3-948B-1728B52AA6E4}">
                <adec:decorative xmlns:adec="http://schemas.microsoft.com/office/drawing/2017/decorative" val="1"/>
              </a:ext>
            </a:extLst>
          </p:cNvPr>
          <p:cNvGrpSpPr>
            <a:grpSpLocks noGrp="1" noUngrp="1" noRot="1" noMove="1" noResize="1"/>
          </p:cNvGrpSpPr>
          <p:nvPr userDrawn="1"/>
        </p:nvGrpSpPr>
        <p:grpSpPr>
          <a:xfrm>
            <a:off x="692149" y="1857478"/>
            <a:ext cx="10807001" cy="4463270"/>
            <a:chOff x="692149" y="1857478"/>
            <a:chExt cx="10807001" cy="4463270"/>
          </a:xfrm>
        </p:grpSpPr>
        <p:cxnSp>
          <p:nvCxnSpPr>
            <p:cNvPr id="6" name="Rett linje 63">
              <a:extLst>
                <a:ext uri="{FF2B5EF4-FFF2-40B4-BE49-F238E27FC236}">
                  <a16:creationId xmlns:a16="http://schemas.microsoft.com/office/drawing/2014/main" id="{7C5DB0C2-D68A-F349-7331-C973E67287D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096000" y="1867548"/>
              <a:ext cx="0" cy="44532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Rett linje 63">
              <a:extLst>
                <a:ext uri="{FF2B5EF4-FFF2-40B4-BE49-F238E27FC236}">
                  <a16:creationId xmlns:a16="http://schemas.microsoft.com/office/drawing/2014/main" id="{22EFB831-8E31-F061-973A-1649A97CD4D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149" y="1857478"/>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63">
              <a:extLst>
                <a:ext uri="{FF2B5EF4-FFF2-40B4-BE49-F238E27FC236}">
                  <a16:creationId xmlns:a16="http://schemas.microsoft.com/office/drawing/2014/main" id="{03A730AD-F9D3-5EAC-C952-815ACC2584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3341311"/>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Rett linje 63">
              <a:extLst>
                <a:ext uri="{FF2B5EF4-FFF2-40B4-BE49-F238E27FC236}">
                  <a16:creationId xmlns:a16="http://schemas.microsoft.com/office/drawing/2014/main" id="{97D6C36A-4CD6-DEEE-921E-F5E16C14D7F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4825144"/>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 name="Tittel 1">
            <a:extLst>
              <a:ext uri="{FF2B5EF4-FFF2-40B4-BE49-F238E27FC236}">
                <a16:creationId xmlns:a16="http://schemas.microsoft.com/office/drawing/2014/main" id="{060ED2AE-977F-6449-9141-8BD81063AF49}"/>
              </a:ext>
            </a:extLst>
          </p:cNvPr>
          <p:cNvSpPr>
            <a:spLocks noGrp="1"/>
          </p:cNvSpPr>
          <p:nvPr>
            <p:ph type="title"/>
          </p:nvPr>
        </p:nvSpPr>
        <p:spPr/>
        <p:txBody>
          <a:bodyPr/>
          <a:lstStyle/>
          <a:p>
            <a:r>
              <a:rPr lang="nb-NO"/>
              <a:t>Klikk for å redigere tittelstil</a:t>
            </a:r>
          </a:p>
        </p:txBody>
      </p:sp>
      <p:sp>
        <p:nvSpPr>
          <p:cNvPr id="21" name="Plassholder for bilde 20">
            <a:extLst>
              <a:ext uri="{FF2B5EF4-FFF2-40B4-BE49-F238E27FC236}">
                <a16:creationId xmlns:a16="http://schemas.microsoft.com/office/drawing/2014/main" id="{A82E6AC2-6F25-A2A3-6CB4-36C7C2FB5003}"/>
              </a:ext>
              <a:ext uri="{C183D7F6-B498-43B3-948B-1728B52AA6E4}">
                <adec:decorative xmlns:adec="http://schemas.microsoft.com/office/drawing/2017/decorative" val="1"/>
              </a:ext>
            </a:extLst>
          </p:cNvPr>
          <p:cNvSpPr>
            <a:spLocks noGrp="1" noChangeAspect="1"/>
          </p:cNvSpPr>
          <p:nvPr>
            <p:ph type="pic" sz="quarter" idx="24" hasCustomPrompt="1"/>
          </p:nvPr>
        </p:nvSpPr>
        <p:spPr>
          <a:xfrm>
            <a:off x="692149" y="1994638"/>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dirty="0"/>
              <a:t>Sett inn ikon</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2058288"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22" name="Plassholder for bilde 20">
            <a:extLst>
              <a:ext uri="{FF2B5EF4-FFF2-40B4-BE49-F238E27FC236}">
                <a16:creationId xmlns:a16="http://schemas.microsoft.com/office/drawing/2014/main" id="{E880C591-49FA-A4B7-1314-2F8ED4F3C7D2}"/>
              </a:ext>
              <a:ext uri="{C183D7F6-B498-43B3-948B-1728B52AA6E4}">
                <adec:decorative xmlns:adec="http://schemas.microsoft.com/office/drawing/2017/decorative" val="1"/>
              </a:ext>
            </a:extLst>
          </p:cNvPr>
          <p:cNvSpPr>
            <a:spLocks noGrp="1" noChangeAspect="1"/>
          </p:cNvSpPr>
          <p:nvPr>
            <p:ph type="pic" sz="quarter" idx="25" hasCustomPrompt="1"/>
          </p:nvPr>
        </p:nvSpPr>
        <p:spPr>
          <a:xfrm>
            <a:off x="692149" y="3478471"/>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dirty="0"/>
              <a:t>Sett inn ikon</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205828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23" name="Plassholder for bilde 20">
            <a:extLst>
              <a:ext uri="{FF2B5EF4-FFF2-40B4-BE49-F238E27FC236}">
                <a16:creationId xmlns:a16="http://schemas.microsoft.com/office/drawing/2014/main" id="{42793EC4-7310-EB6F-1920-C87E7CFE77EB}"/>
              </a:ext>
              <a:ext uri="{C183D7F6-B498-43B3-948B-1728B52AA6E4}">
                <adec:decorative xmlns:adec="http://schemas.microsoft.com/office/drawing/2017/decorative" val="1"/>
              </a:ext>
            </a:extLst>
          </p:cNvPr>
          <p:cNvSpPr>
            <a:spLocks noGrp="1" noChangeAspect="1"/>
          </p:cNvSpPr>
          <p:nvPr>
            <p:ph type="pic" sz="quarter" idx="26" hasCustomPrompt="1"/>
          </p:nvPr>
        </p:nvSpPr>
        <p:spPr>
          <a:xfrm>
            <a:off x="692149" y="4962304"/>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dirty="0"/>
              <a:t>Sett inn ikon</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205828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39" name="Plassholder for bilde 20">
            <a:extLst>
              <a:ext uri="{FF2B5EF4-FFF2-40B4-BE49-F238E27FC236}">
                <a16:creationId xmlns:a16="http://schemas.microsoft.com/office/drawing/2014/main" id="{7F97DC73-3E9C-05A1-343B-19AF324DF023}"/>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6348670" y="1994638"/>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dirty="0"/>
              <a:t>Sett inn ikon</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7717339"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40" name="Plassholder for bilde 20">
            <a:extLst>
              <a:ext uri="{FF2B5EF4-FFF2-40B4-BE49-F238E27FC236}">
                <a16:creationId xmlns:a16="http://schemas.microsoft.com/office/drawing/2014/main" id="{E967C2DD-340A-97E2-5EA9-A2BE5BCBB0B1}"/>
              </a:ext>
              <a:ext uri="{C183D7F6-B498-43B3-948B-1728B52AA6E4}">
                <adec:decorative xmlns:adec="http://schemas.microsoft.com/office/drawing/2017/decorative" val="1"/>
              </a:ext>
            </a:extLst>
          </p:cNvPr>
          <p:cNvSpPr>
            <a:spLocks noGrp="1" noChangeAspect="1"/>
          </p:cNvSpPr>
          <p:nvPr>
            <p:ph type="pic" sz="quarter" idx="28" hasCustomPrompt="1"/>
          </p:nvPr>
        </p:nvSpPr>
        <p:spPr>
          <a:xfrm>
            <a:off x="6348670" y="3478471"/>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dirty="0"/>
              <a:t>Sett inn ikon</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772442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41" name="Plassholder for bilde 20">
            <a:extLst>
              <a:ext uri="{FF2B5EF4-FFF2-40B4-BE49-F238E27FC236}">
                <a16:creationId xmlns:a16="http://schemas.microsoft.com/office/drawing/2014/main" id="{2BE01866-2F5C-245D-5511-23E6F2F6AE09}"/>
              </a:ext>
              <a:ext uri="{C183D7F6-B498-43B3-948B-1728B52AA6E4}">
                <adec:decorative xmlns:adec="http://schemas.microsoft.com/office/drawing/2017/decorative" val="1"/>
              </a:ext>
            </a:extLst>
          </p:cNvPr>
          <p:cNvSpPr>
            <a:spLocks noGrp="1" noChangeAspect="1"/>
          </p:cNvSpPr>
          <p:nvPr>
            <p:ph type="pic" sz="quarter" idx="29" hasCustomPrompt="1"/>
          </p:nvPr>
        </p:nvSpPr>
        <p:spPr>
          <a:xfrm>
            <a:off x="6348670" y="4962304"/>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dirty="0"/>
              <a:t>Sett inn ikon</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772442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dirty="0"/>
              <a:t>Click to edit Master text styles</a:t>
            </a:r>
          </a:p>
          <a:p>
            <a:pPr lvl="1"/>
            <a:r>
              <a:rPr lang="en-GB" dirty="0"/>
              <a:t>Second level</a:t>
            </a:r>
            <a:endParaRPr lang="nb-NO" dirty="0"/>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8F02F09D-BC36-3D41-810D-4218B27E140A}" type="datetime1">
              <a:rPr lang="nb-NO" smtClean="0"/>
              <a:t>12.12.2025</a:t>
            </a:fld>
            <a:endParaRPr lang="nb-NO" dirty="0"/>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dirty="0"/>
          </a:p>
        </p:txBody>
      </p:sp>
    </p:spTree>
    <p:extLst>
      <p:ext uri="{BB962C8B-B14F-4D97-AF65-F5344CB8AC3E}">
        <p14:creationId xmlns:p14="http://schemas.microsoft.com/office/powerpoint/2010/main" val="165169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8" name="Graphic 7" descr="Logo Helsedirektoratet">
            <a:extLst>
              <a:ext uri="{FF2B5EF4-FFF2-40B4-BE49-F238E27FC236}">
                <a16:creationId xmlns:a16="http://schemas.microsoft.com/office/drawing/2014/main" id="{8E204606-017A-D877-E2B6-991EDDD9F8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9343" cy="396000"/>
          </a:xfrm>
          <a:prstGeom prst="rect">
            <a:avLst/>
          </a:prstGeom>
        </p:spPr>
      </p:pic>
    </p:spTree>
    <p:extLst>
      <p:ext uri="{BB962C8B-B14F-4D97-AF65-F5344CB8AC3E}">
        <p14:creationId xmlns:p14="http://schemas.microsoft.com/office/powerpoint/2010/main" val="285752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E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4EDEB077-60A6-8E65-2A18-5B3E1471876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8000" cy="515931"/>
          </a:xfrm>
          <a:prstGeom prst="rect">
            <a:avLst/>
          </a:prstGeom>
        </p:spPr>
      </p:pic>
    </p:spTree>
    <p:extLst>
      <p:ext uri="{BB962C8B-B14F-4D97-AF65-F5344CB8AC3E}">
        <p14:creationId xmlns:p14="http://schemas.microsoft.com/office/powerpoint/2010/main" val="124204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ttelside, loggoblå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endParaRPr lang="nb-NO" dirty="0"/>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418622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ttelside, blå">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endParaRPr lang="nb-NO" dirty="0"/>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nb-NO"/>
              <a:t>Klikk for å redigere tekststiler i malen</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64317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9C6D-9AA3-ECC5-BE51-257DC63A2083}"/>
              </a:ext>
            </a:extLst>
          </p:cNvPr>
          <p:cNvSpPr>
            <a:spLocks noGrp="1"/>
          </p:cNvSpPr>
          <p:nvPr>
            <p:ph type="title"/>
          </p:nvPr>
        </p:nvSpPr>
        <p:spPr>
          <a:xfrm>
            <a:off x="1774825" y="800175"/>
            <a:ext cx="8642350" cy="1331912"/>
          </a:xfrm>
        </p:spPr>
        <p:txBody>
          <a:bodyPr>
            <a:noAutofit/>
          </a:bodyPr>
          <a:lstStyle>
            <a:lvl1pPr>
              <a:lnSpc>
                <a:spcPct val="80000"/>
              </a:lnSpc>
              <a:defRPr sz="6000" b="0" i="0">
                <a:solidFill>
                  <a:schemeClr val="bg1"/>
                </a:solidFill>
                <a:latin typeface="Roboto Lt" panose="02000000000000000000" pitchFamily="2" charset="0"/>
                <a:ea typeface="Roboto Lt" panose="02000000000000000000" pitchFamily="2" charset="0"/>
                <a:cs typeface="Roboto Lt" panose="02000000000000000000" pitchFamily="2" charset="0"/>
              </a:defRPr>
            </a:lvl1pPr>
          </a:lstStyle>
          <a:p>
            <a:r>
              <a:rPr lang="nb-NO"/>
              <a:t>Klikk for å redigere tittelstil</a:t>
            </a:r>
            <a:endParaRPr lang="nb-NO" dirty="0"/>
          </a:p>
        </p:txBody>
      </p:sp>
      <p:sp>
        <p:nvSpPr>
          <p:cNvPr id="11" name="Text Placeholder 10">
            <a:extLst>
              <a:ext uri="{FF2B5EF4-FFF2-40B4-BE49-F238E27FC236}">
                <a16:creationId xmlns:a16="http://schemas.microsoft.com/office/drawing/2014/main" id="{DBC91581-FE29-F032-CCCD-7C6348DBFE65}"/>
              </a:ext>
            </a:extLst>
          </p:cNvPr>
          <p:cNvSpPr>
            <a:spLocks noGrp="1"/>
          </p:cNvSpPr>
          <p:nvPr>
            <p:ph type="body" sz="quarter" idx="13"/>
          </p:nvPr>
        </p:nvSpPr>
        <p:spPr>
          <a:xfrm>
            <a:off x="1774825" y="2411307"/>
            <a:ext cx="8640763" cy="3897418"/>
          </a:xfrm>
        </p:spPr>
        <p:txBody>
          <a:bodyPr/>
          <a:lstStyle>
            <a:lvl1pPr marL="358775" indent="-358775">
              <a:buFont typeface="+mj-lt"/>
              <a:buAutoNum type="arabicPeriod"/>
              <a:tabLst/>
              <a:defRPr>
                <a:solidFill>
                  <a:schemeClr val="bg1"/>
                </a:solidFill>
              </a:defRPr>
            </a:lvl1pPr>
            <a:lvl2pPr marL="630000" indent="-268288">
              <a:tabLst/>
              <a:defRPr>
                <a:solidFill>
                  <a:schemeClr val="bg1"/>
                </a:solidFill>
              </a:defRPr>
            </a:lvl2pPr>
            <a:lvl3pPr marL="809625" indent="-180000">
              <a:tabLst/>
              <a:defRPr>
                <a:solidFill>
                  <a:schemeClr val="bg1"/>
                </a:solidFill>
              </a:defRPr>
            </a:lvl3pPr>
            <a:lvl4pPr marL="990000" indent="-219075">
              <a:tabLst/>
              <a:defRPr>
                <a:solidFill>
                  <a:schemeClr val="bg1"/>
                </a:solidFill>
              </a:defRPr>
            </a:lvl4pPr>
            <a:lvl5pPr marL="1150938" indent="-171450">
              <a:tabLst/>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D46BA44-B440-B0C0-1AC8-DC4C8D44DFBA}"/>
              </a:ext>
            </a:extLst>
          </p:cNvPr>
          <p:cNvSpPr>
            <a:spLocks noGrp="1"/>
          </p:cNvSpPr>
          <p:nvPr>
            <p:ph type="dt" sz="half" idx="14"/>
          </p:nvPr>
        </p:nvSpPr>
        <p:spPr/>
        <p:txBody>
          <a:bodyPr/>
          <a:lstStyle/>
          <a:p>
            <a:fld id="{9F55B06F-5D80-114F-9B38-484F4E16F0D6}" type="datetime1">
              <a:rPr lang="nb-NO" smtClean="0"/>
              <a:t>12.12.2025</a:t>
            </a:fld>
            <a:endParaRPr lang="nb-NO" dirty="0"/>
          </a:p>
        </p:txBody>
      </p:sp>
      <p:sp>
        <p:nvSpPr>
          <p:cNvPr id="8" name="Plassholder for bunntekst 7">
            <a:extLst>
              <a:ext uri="{FF2B5EF4-FFF2-40B4-BE49-F238E27FC236}">
                <a16:creationId xmlns:a16="http://schemas.microsoft.com/office/drawing/2014/main" id="{2CFF1E00-5554-050E-B64A-2E3595FEBEE7}"/>
              </a:ext>
            </a:extLst>
          </p:cNvPr>
          <p:cNvSpPr>
            <a:spLocks noGrp="1"/>
          </p:cNvSpPr>
          <p:nvPr>
            <p:ph type="ftr" sz="quarter" idx="15"/>
          </p:nvPr>
        </p:nvSpPr>
        <p:spPr/>
        <p:txBody>
          <a:bodyPr/>
          <a:lstStyle/>
          <a:p>
            <a:endParaRPr lang="nb-NO" dirty="0"/>
          </a:p>
        </p:txBody>
      </p:sp>
      <p:sp>
        <p:nvSpPr>
          <p:cNvPr id="9" name="Plassholder for lysbildenummer 8">
            <a:extLst>
              <a:ext uri="{FF2B5EF4-FFF2-40B4-BE49-F238E27FC236}">
                <a16:creationId xmlns:a16="http://schemas.microsoft.com/office/drawing/2014/main" id="{7530460A-A795-D6BC-3981-1863D774BCA1}"/>
              </a:ext>
            </a:extLst>
          </p:cNvPr>
          <p:cNvSpPr>
            <a:spLocks noGrp="1"/>
          </p:cNvSpPr>
          <p:nvPr>
            <p:ph type="sldNum" sz="quarter" idx="16"/>
          </p:nvPr>
        </p:nvSpPr>
        <p:spPr/>
        <p:txBody>
          <a:bodyPr/>
          <a:lstStyle/>
          <a:p>
            <a:fld id="{341FD356-1CC0-514B-B5D9-F98600AAE6F5}" type="slidenum">
              <a:rPr lang="nb-NO" smtClean="0"/>
              <a:pPr/>
              <a:t>‹#›</a:t>
            </a:fld>
            <a:endParaRPr lang="nb-NO" dirty="0"/>
          </a:p>
        </p:txBody>
      </p:sp>
    </p:spTree>
    <p:extLst>
      <p:ext uri="{BB962C8B-B14F-4D97-AF65-F5344CB8AC3E}">
        <p14:creationId xmlns:p14="http://schemas.microsoft.com/office/powerpoint/2010/main" val="324435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1C96E-2BF6-AF6C-0EF5-CAF5C8D5F9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37C34B-6364-16E2-9BAA-2E5306EE43D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E22738-BBB1-88C1-8BB8-57837106EF9E}"/>
              </a:ext>
            </a:extLst>
          </p:cNvPr>
          <p:cNvSpPr>
            <a:spLocks noGrp="1"/>
          </p:cNvSpPr>
          <p:nvPr>
            <p:ph type="dt" sz="half" idx="10"/>
          </p:nvPr>
        </p:nvSpPr>
        <p:spPr/>
        <p:txBody>
          <a:bodyPr/>
          <a:lstStyle/>
          <a:p>
            <a:fld id="{D1C71668-A7BC-5A45-89C3-825413BD1F56}" type="datetime1">
              <a:rPr lang="nb-NO" smtClean="0"/>
              <a:t>12.12.2025</a:t>
            </a:fld>
            <a:endParaRPr lang="nb-NO"/>
          </a:p>
        </p:txBody>
      </p:sp>
      <p:sp>
        <p:nvSpPr>
          <p:cNvPr id="5" name="Plassholder for bunntekst 4">
            <a:extLst>
              <a:ext uri="{FF2B5EF4-FFF2-40B4-BE49-F238E27FC236}">
                <a16:creationId xmlns:a16="http://schemas.microsoft.com/office/drawing/2014/main" id="{CC9E62E1-B28E-C63B-E538-B35DE2292C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1AE72-5249-ACBA-C070-ABBF2FAB2733}"/>
              </a:ext>
            </a:extLst>
          </p:cNvPr>
          <p:cNvSpPr>
            <a:spLocks noGrp="1"/>
          </p:cNvSpPr>
          <p:nvPr>
            <p:ph type="sldNum" sz="quarter" idx="12"/>
          </p:nvPr>
        </p:nvSpPr>
        <p:spPr/>
        <p:txBody>
          <a:bodyPr/>
          <a:lstStyle/>
          <a:p>
            <a:fld id="{B34EDD09-BF3E-D547-AB07-D5CB3C7C5447}" type="slidenum">
              <a:rPr lang="nb-NO" smtClean="0"/>
              <a:t>‹#›</a:t>
            </a:fld>
            <a:endParaRPr lang="nb-NO"/>
          </a:p>
        </p:txBody>
      </p:sp>
    </p:spTree>
    <p:extLst>
      <p:ext uri="{BB962C8B-B14F-4D97-AF65-F5344CB8AC3E}">
        <p14:creationId xmlns:p14="http://schemas.microsoft.com/office/powerpoint/2010/main" val="138059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6108086" y="1952625"/>
            <a:ext cx="5388588"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F48367A3-CA73-F14C-AA34-FC4FBAC4E753}"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3BE26CA4-BA98-4DD0-885C-3F64413BF36E}"/>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09471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m titler">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88EBD3AE-2C7F-0498-08B2-B1BA038B5BFA}"/>
              </a:ext>
            </a:extLst>
          </p:cNvPr>
          <p:cNvSpPr>
            <a:spLocks noGrp="1"/>
          </p:cNvSpPr>
          <p:nvPr>
            <p:ph type="body" sz="quarter" idx="13"/>
          </p:nvPr>
        </p:nvSpPr>
        <p:spPr>
          <a:xfrm>
            <a:off x="700063"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5" y="2725785"/>
            <a:ext cx="5400675" cy="3582939"/>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6108086"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6108086" y="2725783"/>
            <a:ext cx="5388587" cy="3582939"/>
          </a:xfrm>
        </p:spPr>
        <p:txBody>
          <a:bodyPr rIns="360000"/>
          <a:lstStyle>
            <a:lvl1pPr>
              <a:defRPr>
                <a:solidFill>
                  <a:schemeClr val="tx1">
                    <a:lumMod val="90000"/>
                    <a:lumOff val="10000"/>
                  </a:schemeClr>
                </a:solidFill>
                <a:latin typeface="+mn-lt"/>
                <a:ea typeface="Roboto" panose="02000000000000000000" pitchFamily="2" charset="0"/>
                <a:cs typeface="Roboto" panose="02000000000000000000" pitchFamily="2" charset="0"/>
              </a:defRPr>
            </a:lvl1pPr>
            <a:lvl2pPr>
              <a:defRPr>
                <a:solidFill>
                  <a:schemeClr val="tx1">
                    <a:lumMod val="90000"/>
                    <a:lumOff val="10000"/>
                  </a:schemeClr>
                </a:solidFill>
                <a:latin typeface="+mn-lt"/>
                <a:ea typeface="Roboto" panose="02000000000000000000" pitchFamily="2" charset="0"/>
                <a:cs typeface="Roboto" panose="02000000000000000000" pitchFamily="2" charset="0"/>
              </a:defRPr>
            </a:lvl2pPr>
            <a:lvl3pPr>
              <a:defRPr>
                <a:solidFill>
                  <a:schemeClr val="tx1">
                    <a:lumMod val="90000"/>
                    <a:lumOff val="10000"/>
                  </a:schemeClr>
                </a:solidFill>
                <a:latin typeface="+mn-lt"/>
                <a:ea typeface="Roboto" panose="02000000000000000000" pitchFamily="2" charset="0"/>
                <a:cs typeface="Roboto" panose="02000000000000000000" pitchFamily="2" charset="0"/>
              </a:defRPr>
            </a:lvl3pPr>
            <a:lvl4pPr>
              <a:defRPr>
                <a:solidFill>
                  <a:schemeClr val="tx1">
                    <a:lumMod val="90000"/>
                    <a:lumOff val="10000"/>
                  </a:schemeClr>
                </a:solidFill>
                <a:latin typeface="+mn-lt"/>
                <a:ea typeface="Roboto" panose="02000000000000000000" pitchFamily="2" charset="0"/>
                <a:cs typeface="Roboto" panose="02000000000000000000" pitchFamily="2" charset="0"/>
              </a:defRPr>
            </a:lvl4pPr>
            <a:lvl5pPr>
              <a:defRPr>
                <a:solidFill>
                  <a:schemeClr val="tx1">
                    <a:lumMod val="90000"/>
                    <a:lumOff val="10000"/>
                  </a:schemeClr>
                </a:solidFill>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Plassholder for dato 2">
            <a:extLst>
              <a:ext uri="{FF2B5EF4-FFF2-40B4-BE49-F238E27FC236}">
                <a16:creationId xmlns:a16="http://schemas.microsoft.com/office/drawing/2014/main" id="{1BD188C6-C475-EEBB-19DD-1E7E57D4EE6A}"/>
              </a:ext>
              <a:ext uri="{C183D7F6-B498-43B3-948B-1728B52AA6E4}">
                <adec:decorative xmlns:adec="http://schemas.microsoft.com/office/drawing/2017/decorative" val="1"/>
              </a:ext>
            </a:extLst>
          </p:cNvPr>
          <p:cNvSpPr>
            <a:spLocks noGrp="1"/>
          </p:cNvSpPr>
          <p:nvPr>
            <p:ph type="dt" sz="half" idx="14"/>
          </p:nvPr>
        </p:nvSpPr>
        <p:spPr/>
        <p:txBody>
          <a:bodyPr/>
          <a:lstStyle/>
          <a:p>
            <a:fld id="{85013F20-F216-974D-9AFC-AE3F62853751}" type="datetime1">
              <a:rPr lang="nb-NO" smtClean="0"/>
              <a:t>12.12.2025</a:t>
            </a:fld>
            <a:endParaRPr lang="nb-NO" dirty="0"/>
          </a:p>
        </p:txBody>
      </p:sp>
      <p:sp>
        <p:nvSpPr>
          <p:cNvPr id="12" name="Plassholder for bunntekst 11">
            <a:extLst>
              <a:ext uri="{FF2B5EF4-FFF2-40B4-BE49-F238E27FC236}">
                <a16:creationId xmlns:a16="http://schemas.microsoft.com/office/drawing/2014/main" id="{8B686F46-7932-9981-47F3-786BC2BA5155}"/>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nb-NO" dirty="0"/>
          </a:p>
        </p:txBody>
      </p:sp>
      <p:sp>
        <p:nvSpPr>
          <p:cNvPr id="14" name="Plassholder for lysbildenummer 13">
            <a:extLst>
              <a:ext uri="{FF2B5EF4-FFF2-40B4-BE49-F238E27FC236}">
                <a16:creationId xmlns:a16="http://schemas.microsoft.com/office/drawing/2014/main" id="{DC554CA7-09B4-83A3-E57E-5EA3B1CAD215}"/>
              </a:ext>
              <a:ext uri="{C183D7F6-B498-43B3-948B-1728B52AA6E4}">
                <adec:decorative xmlns:adec="http://schemas.microsoft.com/office/drawing/2017/decorative" val="1"/>
              </a:ext>
            </a:extLst>
          </p:cNvPr>
          <p:cNvSpPr>
            <a:spLocks noGrp="1"/>
          </p:cNvSpPr>
          <p:nvPr>
            <p:ph type="sldNum" sz="quarter" idx="16"/>
          </p:nvPr>
        </p:nvSpPr>
        <p:spPr/>
        <p:txBody>
          <a:bodyPr/>
          <a:lstStyle/>
          <a:p>
            <a:fld id="{341FD356-1CC0-514B-B5D9-F98600AAE6F5}" type="slidenum">
              <a:rPr lang="nb-NO" smtClean="0"/>
              <a:pPr/>
              <a:t>‹#›</a:t>
            </a:fld>
            <a:endParaRPr lang="nb-NO" dirty="0"/>
          </a:p>
        </p:txBody>
      </p:sp>
      <p:sp>
        <p:nvSpPr>
          <p:cNvPr id="7" name="Tittel 6">
            <a:extLst>
              <a:ext uri="{FF2B5EF4-FFF2-40B4-BE49-F238E27FC236}">
                <a16:creationId xmlns:a16="http://schemas.microsoft.com/office/drawing/2014/main" id="{0C27FCCD-9AA0-D4E6-92AB-AA7FC23102A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70924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6" y="1952626"/>
            <a:ext cx="360203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Content Placeholder 2">
            <a:extLst>
              <a:ext uri="{FF2B5EF4-FFF2-40B4-BE49-F238E27FC236}">
                <a16:creationId xmlns:a16="http://schemas.microsoft.com/office/drawing/2014/main" id="{54C2F6EA-3AD4-B992-0E79-28A87C864450}"/>
              </a:ext>
            </a:extLst>
          </p:cNvPr>
          <p:cNvSpPr>
            <a:spLocks noGrp="1"/>
          </p:cNvSpPr>
          <p:nvPr>
            <p:ph sz="half" idx="13"/>
          </p:nvPr>
        </p:nvSpPr>
        <p:spPr>
          <a:xfrm>
            <a:off x="4309446" y="1952626"/>
            <a:ext cx="3585195"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7898860" y="1952626"/>
            <a:ext cx="359781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BC8BD462-C7BE-3C4A-A1C5-82F71756E724}" type="datetime1">
              <a:rPr lang="nb-NO" smtClean="0"/>
              <a:t>12.12.2025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C23E695F-0ABB-E096-637C-2ECCB48B6C23}"/>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1928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ingle Corner of Rectangle 10">
            <a:extLst>
              <a:ext uri="{FF2B5EF4-FFF2-40B4-BE49-F238E27FC236}">
                <a16:creationId xmlns:a16="http://schemas.microsoft.com/office/drawing/2014/main" id="{077A94D6-BECE-8552-A3E8-6334DF9FE3D9}"/>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8" name="Grafikk 7">
            <a:extLst>
              <a:ext uri="{FF2B5EF4-FFF2-40B4-BE49-F238E27FC236}">
                <a16:creationId xmlns:a16="http://schemas.microsoft.com/office/drawing/2014/main" id="{F321F365-1F59-1477-7A2C-4F42DECC6D75}"/>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08938" y="6486612"/>
            <a:ext cx="288000" cy="193500"/>
          </a:xfrm>
          <a:prstGeom prst="rect">
            <a:avLst/>
          </a:prstGeom>
        </p:spPr>
      </p:pic>
      <p:sp>
        <p:nvSpPr>
          <p:cNvPr id="2" name="Title Placeholder 1">
            <a:extLst>
              <a:ext uri="{FF2B5EF4-FFF2-40B4-BE49-F238E27FC236}">
                <a16:creationId xmlns:a16="http://schemas.microsoft.com/office/drawing/2014/main" id="{3296377E-9BCD-9C71-7D7B-E651B21FE795}"/>
              </a:ext>
            </a:extLst>
          </p:cNvPr>
          <p:cNvSpPr>
            <a:spLocks noGrp="1"/>
          </p:cNvSpPr>
          <p:nvPr>
            <p:ph type="title"/>
          </p:nvPr>
        </p:nvSpPr>
        <p:spPr>
          <a:xfrm>
            <a:off x="695326" y="620713"/>
            <a:ext cx="9721850" cy="1044575"/>
          </a:xfrm>
          <a:prstGeom prst="rect">
            <a:avLst/>
          </a:prstGeom>
        </p:spPr>
        <p:txBody>
          <a:bodyPr vert="horz" lIns="0" tIns="0" rIns="0" bIns="0" rtlCol="0" anchor="t" anchorCtr="0">
            <a:normAutofit/>
          </a:bodyPr>
          <a:lstStyle/>
          <a:p>
            <a:r>
              <a:rPr lang="nb-NO"/>
              <a:t>Klikk for å redigere tittelstil</a:t>
            </a:r>
            <a:endParaRPr lang="nb-NO" dirty="0"/>
          </a:p>
        </p:txBody>
      </p:sp>
      <p:sp>
        <p:nvSpPr>
          <p:cNvPr id="3" name="Text Placeholder 2">
            <a:extLst>
              <a:ext uri="{FF2B5EF4-FFF2-40B4-BE49-F238E27FC236}">
                <a16:creationId xmlns:a16="http://schemas.microsoft.com/office/drawing/2014/main" id="{8E90BB8E-72F1-6DCB-E97A-20087088A3F0}"/>
              </a:ext>
            </a:extLst>
          </p:cNvPr>
          <p:cNvSpPr>
            <a:spLocks noGrp="1"/>
          </p:cNvSpPr>
          <p:nvPr>
            <p:ph type="body" idx="1"/>
          </p:nvPr>
        </p:nvSpPr>
        <p:spPr>
          <a:xfrm>
            <a:off x="695326" y="1952625"/>
            <a:ext cx="9721850" cy="416325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a:extLst>
              <a:ext uri="{FF2B5EF4-FFF2-40B4-BE49-F238E27FC236}">
                <a16:creationId xmlns:a16="http://schemas.microsoft.com/office/drawing/2014/main" id="{17ABEE82-67D0-8500-8B50-44E3E88AC591}"/>
              </a:ext>
              <a:ext uri="{C183D7F6-B498-43B3-948B-1728B52AA6E4}">
                <adec:decorative xmlns:adec="http://schemas.microsoft.com/office/drawing/2017/decorative" val="1"/>
              </a:ext>
            </a:extLst>
          </p:cNvPr>
          <p:cNvSpPr>
            <a:spLocks noGrp="1"/>
          </p:cNvSpPr>
          <p:nvPr>
            <p:ph type="dt" sz="half" idx="2"/>
          </p:nvPr>
        </p:nvSpPr>
        <p:spPr>
          <a:xfrm>
            <a:off x="8975725" y="6460962"/>
            <a:ext cx="1441450" cy="244800"/>
          </a:xfrm>
          <a:prstGeom prst="rect">
            <a:avLst/>
          </a:prstGeom>
        </p:spPr>
        <p:txBody>
          <a:bodyPr vert="horz" lIns="0" tIns="0" rIns="0" bIns="0" rtlCol="0" anchor="ctr" anchorCtr="0"/>
          <a:lstStyle>
            <a:lvl1pPr algn="r">
              <a:defRPr sz="900">
                <a:solidFill>
                  <a:schemeClr val="accent3"/>
                </a:solidFill>
                <a:latin typeface="+mn-lt"/>
                <a:ea typeface="Roboto" panose="02000000000000000000" pitchFamily="2" charset="0"/>
                <a:cs typeface="Roboto" panose="02000000000000000000" pitchFamily="2" charset="0"/>
              </a:defRPr>
            </a:lvl1pPr>
          </a:lstStyle>
          <a:p>
            <a:fld id="{615CD096-5B77-454C-A5B6-D006E652560D}" type="datetime1">
              <a:rPr lang="nb-NO" smtClean="0"/>
              <a:pPr/>
              <a:t>12.12.2025</a:t>
            </a:fld>
            <a:endParaRPr lang="nb-NO" dirty="0"/>
          </a:p>
        </p:txBody>
      </p:sp>
      <p:sp>
        <p:nvSpPr>
          <p:cNvPr id="5" name="Footer Placeholder 4">
            <a:extLst>
              <a:ext uri="{FF2B5EF4-FFF2-40B4-BE49-F238E27FC236}">
                <a16:creationId xmlns:a16="http://schemas.microsoft.com/office/drawing/2014/main" id="{E849AC1F-52BA-7486-B3F5-084EE7EC2FD7}"/>
              </a:ext>
              <a:ext uri="{C183D7F6-B498-43B3-948B-1728B52AA6E4}">
                <adec:decorative xmlns:adec="http://schemas.microsoft.com/office/drawing/2017/decorative" val="1"/>
              </a:ext>
            </a:extLst>
          </p:cNvPr>
          <p:cNvSpPr>
            <a:spLocks noGrp="1"/>
          </p:cNvSpPr>
          <p:nvPr>
            <p:ph type="ftr" sz="quarter" idx="3"/>
          </p:nvPr>
        </p:nvSpPr>
        <p:spPr>
          <a:xfrm>
            <a:off x="1055688" y="6460962"/>
            <a:ext cx="7200900" cy="244800"/>
          </a:xfrm>
          <a:prstGeom prst="rect">
            <a:avLst/>
          </a:prstGeom>
        </p:spPr>
        <p:txBody>
          <a:bodyPr vert="horz" lIns="0" tIns="0" rIns="0" bIns="0" rtlCol="0" anchor="ctr" anchorCtr="0"/>
          <a:lstStyle>
            <a:lvl1pPr algn="l">
              <a:defRPr sz="900">
                <a:solidFill>
                  <a:schemeClr val="tx1"/>
                </a:solidFill>
                <a:latin typeface="+mn-lt"/>
                <a:ea typeface="Roboto" panose="02000000000000000000" pitchFamily="2" charset="0"/>
                <a:cs typeface="Roboto" panose="02000000000000000000" pitchFamily="2" charset="0"/>
              </a:defRPr>
            </a:lvl1pPr>
          </a:lstStyle>
          <a:p>
            <a:endParaRPr lang="nb-NO" dirty="0"/>
          </a:p>
        </p:txBody>
      </p:sp>
      <p:sp>
        <p:nvSpPr>
          <p:cNvPr id="6" name="Slide Number Placeholder 5">
            <a:extLst>
              <a:ext uri="{FF2B5EF4-FFF2-40B4-BE49-F238E27FC236}">
                <a16:creationId xmlns:a16="http://schemas.microsoft.com/office/drawing/2014/main" id="{666D9266-D53E-DABB-1517-5C48E7C9A8AA}"/>
              </a:ext>
              <a:ext uri="{C183D7F6-B498-43B3-948B-1728B52AA6E4}">
                <adec:decorative xmlns:adec="http://schemas.microsoft.com/office/drawing/2017/decorative" val="1"/>
              </a:ext>
            </a:extLst>
          </p:cNvPr>
          <p:cNvSpPr>
            <a:spLocks noGrp="1"/>
          </p:cNvSpPr>
          <p:nvPr>
            <p:ph type="sldNum" sz="quarter" idx="4"/>
          </p:nvPr>
        </p:nvSpPr>
        <p:spPr>
          <a:xfrm>
            <a:off x="10417174" y="6460962"/>
            <a:ext cx="1441449" cy="244800"/>
          </a:xfrm>
          <a:prstGeom prst="rect">
            <a:avLst/>
          </a:prstGeom>
        </p:spPr>
        <p:txBody>
          <a:bodyPr vert="horz" lIns="0" tIns="0" rIns="0" bIns="0" rtlCol="0" anchor="ctr" anchorCtr="0"/>
          <a:lstStyle>
            <a:lvl1pPr algn="r">
              <a:defRPr sz="900" b="1">
                <a:solidFill>
                  <a:schemeClr val="accent3"/>
                </a:solidFill>
                <a:latin typeface="+mn-lt"/>
                <a:ea typeface="Roboto" panose="02000000000000000000" pitchFamily="2" charset="0"/>
                <a:cs typeface="Roboto" panose="02000000000000000000" pitchFamily="2" charset="0"/>
              </a:defRPr>
            </a:lvl1pPr>
          </a:lstStyle>
          <a:p>
            <a:fld id="{341FD356-1CC0-514B-B5D9-F98600AAE6F5}" type="slidenum">
              <a:rPr lang="nb-NO" smtClean="0"/>
              <a:pPr/>
              <a:t>‹#›</a:t>
            </a:fld>
            <a:endParaRPr lang="nb-NO" dirty="0"/>
          </a:p>
        </p:txBody>
      </p:sp>
    </p:spTree>
    <p:extLst>
      <p:ext uri="{BB962C8B-B14F-4D97-AF65-F5344CB8AC3E}">
        <p14:creationId xmlns:p14="http://schemas.microsoft.com/office/powerpoint/2010/main" val="2628544871"/>
      </p:ext>
    </p:extLst>
  </p:cSld>
  <p:clrMap bg1="lt1" tx1="dk1" bg2="lt2" tx2="dk2" accent1="accent1" accent2="accent2" accent3="accent3" accent4="accent4" accent5="accent5" accent6="accent6" hlink="hlink" folHlink="folHlink"/>
  <p:sldLayoutIdLst>
    <p:sldLayoutId id="2147483682" r:id="rId1"/>
    <p:sldLayoutId id="2147483727" r:id="rId2"/>
    <p:sldLayoutId id="2147483686" r:id="rId3"/>
    <p:sldLayoutId id="2147483723" r:id="rId4"/>
    <p:sldLayoutId id="2147483690" r:id="rId5"/>
    <p:sldLayoutId id="2147483722" r:id="rId6"/>
    <p:sldLayoutId id="2147483652" r:id="rId7"/>
    <p:sldLayoutId id="2147483653" r:id="rId8"/>
    <p:sldLayoutId id="2147483662" r:id="rId9"/>
    <p:sldLayoutId id="2147483663" r:id="rId10"/>
    <p:sldLayoutId id="2147483693" r:id="rId11"/>
    <p:sldLayoutId id="2147483726" r:id="rId12"/>
    <p:sldLayoutId id="2147483694" r:id="rId13"/>
    <p:sldLayoutId id="2147483696" r:id="rId14"/>
    <p:sldLayoutId id="2147483664" r:id="rId15"/>
    <p:sldLayoutId id="2147483673" r:id="rId16"/>
    <p:sldLayoutId id="2147483668" r:id="rId17"/>
    <p:sldLayoutId id="2147483724" r:id="rId18"/>
    <p:sldLayoutId id="2147483675" r:id="rId19"/>
    <p:sldLayoutId id="2147483676" r:id="rId20"/>
    <p:sldLayoutId id="2147483698" r:id="rId21"/>
    <p:sldLayoutId id="2147483699" r:id="rId22"/>
    <p:sldLayoutId id="2147483695" r:id="rId23"/>
    <p:sldLayoutId id="2147483725" r:id="rId24"/>
  </p:sldLayoutIdLst>
  <p:hf hdr="0" ftr="0" dt="0"/>
  <p:txStyles>
    <p:titleStyle>
      <a:lvl1pPr algn="l" defTabSz="914400" rtl="0" eaLnBrk="1" latinLnBrk="0" hangingPunct="1">
        <a:lnSpc>
          <a:spcPct val="10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3"/>
        </a:buClr>
        <a:buFont typeface="Arial" panose="020B0604020202020204" pitchFamily="34" charset="0"/>
        <a:buChar char="•"/>
        <a:defRPr sz="2400" kern="1200">
          <a:solidFill>
            <a:schemeClr val="tx1">
              <a:lumMod val="90000"/>
              <a:lumOff val="10000"/>
            </a:schemeClr>
          </a:solidFill>
          <a:latin typeface="+mn-lt"/>
          <a:ea typeface="Roboto" panose="02000000000000000000" pitchFamily="2" charset="0"/>
          <a:cs typeface="Roboto" panose="02000000000000000000" pitchFamily="2" charset="0"/>
        </a:defRPr>
      </a:lvl1pPr>
      <a:lvl2pPr marL="504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90000"/>
              <a:lumOff val="10000"/>
            </a:schemeClr>
          </a:solidFill>
          <a:latin typeface="+mn-lt"/>
          <a:ea typeface="Roboto" panose="02000000000000000000" pitchFamily="2" charset="0"/>
          <a:cs typeface="Roboto" panose="02000000000000000000" pitchFamily="2" charset="0"/>
        </a:defRPr>
      </a:lvl2pPr>
      <a:lvl3pPr marL="720000" indent="-228600" algn="l" defTabSz="914400" rtl="0" eaLnBrk="1" latinLnBrk="0" hangingPunct="1">
        <a:lnSpc>
          <a:spcPct val="130000"/>
        </a:lnSpc>
        <a:spcBef>
          <a:spcPts val="500"/>
        </a:spcBef>
        <a:buFont typeface="Arial" panose="020B0604020202020204" pitchFamily="34" charset="0"/>
        <a:buChar char="•"/>
        <a:defRPr sz="1800" kern="1200">
          <a:solidFill>
            <a:schemeClr val="tx1">
              <a:lumMod val="90000"/>
              <a:lumOff val="10000"/>
            </a:schemeClr>
          </a:solidFill>
          <a:latin typeface="+mn-lt"/>
          <a:ea typeface="Roboto" panose="02000000000000000000" pitchFamily="2" charset="0"/>
          <a:cs typeface="Roboto" panose="02000000000000000000" pitchFamily="2" charset="0"/>
        </a:defRPr>
      </a:lvl3pPr>
      <a:lvl4pPr marL="936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4pPr>
      <a:lvl5pPr marL="1152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orient="horz" pos="3974" userDrawn="1">
          <p15:clr>
            <a:srgbClr val="F26B43"/>
          </p15:clr>
        </p15:guide>
        <p15:guide id="5" orient="horz" pos="1049" userDrawn="1">
          <p15:clr>
            <a:srgbClr val="F26B43"/>
          </p15:clr>
        </p15:guide>
        <p15:guide id="6" pos="7469" userDrawn="1">
          <p15:clr>
            <a:srgbClr val="F26B43"/>
          </p15:clr>
        </p15:guide>
        <p15:guide id="7" pos="1572" userDrawn="1">
          <p15:clr>
            <a:srgbClr val="F26B43"/>
          </p15:clr>
        </p15:guide>
        <p15:guide id="8" pos="5654" userDrawn="1">
          <p15:clr>
            <a:srgbClr val="F26B43"/>
          </p15:clr>
        </p15:guide>
        <p15:guide id="9" pos="1118" userDrawn="1">
          <p15:clr>
            <a:srgbClr val="9FCC3B"/>
          </p15:clr>
        </p15:guide>
        <p15:guide id="10" pos="3386" userDrawn="1">
          <p15:clr>
            <a:srgbClr val="F26B43"/>
          </p15:clr>
        </p15:guide>
        <p15:guide id="11" pos="6562" userDrawn="1">
          <p15:clr>
            <a:srgbClr val="9FCC3B"/>
          </p15:clr>
        </p15:guide>
        <p15:guide id="12" pos="4747" userDrawn="1">
          <p15:clr>
            <a:srgbClr val="F26B43"/>
          </p15:clr>
        </p15:guide>
        <p15:guide id="13" pos="665" userDrawn="1">
          <p15:clr>
            <a:srgbClr val="F26B43"/>
          </p15:clr>
        </p15:guide>
        <p15:guide id="14" pos="6992" userDrawn="1">
          <p15:clr>
            <a:srgbClr val="F26B43"/>
          </p15:clr>
        </p15:guide>
        <p15:guide id="15" pos="6108" userDrawn="1">
          <p15:clr>
            <a:srgbClr val="F26B43"/>
          </p15:clr>
        </p15:guide>
        <p15:guide id="16" pos="5201" userDrawn="1">
          <p15:clr>
            <a:srgbClr val="F26B43"/>
          </p15:clr>
        </p15:guide>
        <p15:guide id="17" pos="4294" userDrawn="1">
          <p15:clr>
            <a:srgbClr val="F26B43"/>
          </p15:clr>
        </p15:guide>
        <p15:guide id="18" pos="2933" userDrawn="1">
          <p15:clr>
            <a:srgbClr val="F26B43"/>
          </p15:clr>
        </p15:guide>
        <p15:guide id="19" pos="2479" userDrawn="1">
          <p15:clr>
            <a:srgbClr val="F26B43"/>
          </p15:clr>
        </p15:guide>
        <p15:guide id="20" pos="2026" userDrawn="1">
          <p15:clr>
            <a:srgbClr val="F26B43"/>
          </p15:clr>
        </p15:guide>
        <p15:guide id="21" pos="438" userDrawn="1">
          <p15:clr>
            <a:srgbClr val="F26B43"/>
          </p15:clr>
        </p15:guide>
        <p15:guide id="22" pos="7242" userDrawn="1">
          <p15:clr>
            <a:srgbClr val="F26B43"/>
          </p15:clr>
        </p15:guide>
        <p15:guide id="23" orient="horz" pos="210" userDrawn="1">
          <p15:clr>
            <a:srgbClr val="F26B43"/>
          </p15:clr>
        </p15:guide>
        <p15:guide id="24" orient="horz" pos="4110" userDrawn="1">
          <p15:clr>
            <a:srgbClr val="F26B43"/>
          </p15:clr>
        </p15:guide>
        <p15:guide id="25" orient="horz" pos="1230" userDrawn="1">
          <p15:clr>
            <a:srgbClr val="F26B43"/>
          </p15:clr>
        </p15:guide>
        <p15:guide id="26"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lsedirektoratet.no/retningslinjer/spiseforstyrrelser"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F807F9-2F21-A9DB-AF65-B7AC31D60F37}"/>
              </a:ext>
            </a:extLst>
          </p:cNvPr>
          <p:cNvSpPr>
            <a:spLocks noGrp="1"/>
          </p:cNvSpPr>
          <p:nvPr>
            <p:ph type="title"/>
          </p:nvPr>
        </p:nvSpPr>
        <p:spPr/>
        <p:txBody>
          <a:bodyPr/>
          <a:lstStyle/>
          <a:p>
            <a:r>
              <a:rPr lang="nb-NO" dirty="0"/>
              <a:t>Strev med mat og kropp</a:t>
            </a:r>
          </a:p>
        </p:txBody>
      </p:sp>
      <p:sp>
        <p:nvSpPr>
          <p:cNvPr id="3" name="Plassholder for tekst 2">
            <a:extLst>
              <a:ext uri="{FF2B5EF4-FFF2-40B4-BE49-F238E27FC236}">
                <a16:creationId xmlns:a16="http://schemas.microsoft.com/office/drawing/2014/main" id="{009855EA-F814-0AE5-C63F-6D97E1E69604}"/>
              </a:ext>
            </a:extLst>
          </p:cNvPr>
          <p:cNvSpPr>
            <a:spLocks noGrp="1"/>
          </p:cNvSpPr>
          <p:nvPr>
            <p:ph type="body" sz="quarter" idx="14"/>
          </p:nvPr>
        </p:nvSpPr>
        <p:spPr/>
        <p:txBody>
          <a:bodyPr/>
          <a:lstStyle/>
          <a:p>
            <a:r>
              <a:rPr lang="nb-NO" dirty="0"/>
              <a:t>Fagmateriell til andre fagfolk</a:t>
            </a:r>
          </a:p>
        </p:txBody>
      </p:sp>
      <p:sp>
        <p:nvSpPr>
          <p:cNvPr id="4" name="Plassholder for tekst 3">
            <a:extLst>
              <a:ext uri="{FF2B5EF4-FFF2-40B4-BE49-F238E27FC236}">
                <a16:creationId xmlns:a16="http://schemas.microsoft.com/office/drawing/2014/main" id="{822F3722-84EB-DA75-8CC8-5EDA6934781E}"/>
              </a:ext>
            </a:extLst>
          </p:cNvPr>
          <p:cNvSpPr>
            <a:spLocks noGrp="1"/>
          </p:cNvSpPr>
          <p:nvPr>
            <p:ph type="body" sz="quarter" idx="13"/>
          </p:nvPr>
        </p:nvSpPr>
        <p:spPr/>
        <p:txBody>
          <a:bodyPr/>
          <a:lstStyle/>
          <a:p>
            <a:r>
              <a:rPr lang="nb-NO" dirty="0"/>
              <a:t>Desember 2025</a:t>
            </a:r>
          </a:p>
        </p:txBody>
      </p:sp>
    </p:spTree>
    <p:extLst>
      <p:ext uri="{BB962C8B-B14F-4D97-AF65-F5344CB8AC3E}">
        <p14:creationId xmlns:p14="http://schemas.microsoft.com/office/powerpoint/2010/main" val="121793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D67309C-C119-0C9C-98F5-96E2FEA821AC}"/>
              </a:ext>
            </a:extLst>
          </p:cNvPr>
          <p:cNvSpPr>
            <a:spLocks noGrp="1"/>
          </p:cNvSpPr>
          <p:nvPr>
            <p:ph sz="half" idx="1"/>
          </p:nvPr>
        </p:nvSpPr>
        <p:spPr/>
        <p:txBody>
          <a:bodyPr>
            <a:normAutofit fontScale="70000" lnSpcReduction="20000"/>
          </a:bodyPr>
          <a:lstStyle/>
          <a:p>
            <a:pPr marL="0" indent="0">
              <a:buNone/>
            </a:pPr>
            <a:r>
              <a:rPr lang="nb-NO" dirty="0"/>
              <a:t>Hjelp foreldrene til å forstå at de ikke har skyld, men at de har stor betydning. Å bli møtt med varme og trygghet hjelper både foreldrene og barnet. Dette kan være til hjelp i samtaler med foreldre:</a:t>
            </a:r>
          </a:p>
          <a:p>
            <a:pPr lvl="0"/>
            <a:r>
              <a:rPr lang="nb-NO" dirty="0"/>
              <a:t>Anerkjenn at situasjonen er krevende – mange føler seg maktesløse og skammer seg</a:t>
            </a:r>
          </a:p>
          <a:p>
            <a:pPr lvl="0"/>
            <a:r>
              <a:rPr lang="nb-NO" dirty="0"/>
              <a:t>Formidle at foreldres støtte og struktur rundt måltider er en viktig del av hjelpen, ikke en del av problemet</a:t>
            </a:r>
          </a:p>
          <a:p>
            <a:pPr lvl="0"/>
            <a:r>
              <a:rPr lang="nb-NO" dirty="0"/>
              <a:t>Oppmuntre til faste måltider og ro rundt bordet, uten press eller kommentarer om kropp og vekt</a:t>
            </a:r>
          </a:p>
          <a:p>
            <a:pPr lvl="0"/>
            <a:r>
              <a:rPr lang="nb-NO" dirty="0"/>
              <a:t>Hjelp dem å validere barnets følelser – forstå og anerkjenn følelsene, uten å støtte uheldig atferd</a:t>
            </a:r>
          </a:p>
          <a:p>
            <a:pPr lvl="0"/>
            <a:r>
              <a:rPr lang="nb-NO" dirty="0"/>
              <a:t>Utforsk hva som er vanskeligst for foreldrene, og vurder om de selv trenger støtte</a:t>
            </a:r>
          </a:p>
          <a:p>
            <a:pPr marL="0" indent="0">
              <a:buNone/>
            </a:pPr>
            <a:r>
              <a:rPr lang="nb-NO" dirty="0"/>
              <a:t>Selv små justeringer i kommunikasjon, tone og struktur hjemme kan ha stor betydning. Når foreldre opplever seg sett og får konkrete råd, øker tryggheten deres – og dermed også barnets mulighet for bedring</a:t>
            </a:r>
          </a:p>
          <a:p>
            <a:endParaRPr lang="nb-NO" dirty="0"/>
          </a:p>
        </p:txBody>
      </p:sp>
      <p:sp>
        <p:nvSpPr>
          <p:cNvPr id="4" name="Plassholder for lysbildenummer 3">
            <a:extLst>
              <a:ext uri="{FF2B5EF4-FFF2-40B4-BE49-F238E27FC236}">
                <a16:creationId xmlns:a16="http://schemas.microsoft.com/office/drawing/2014/main" id="{AB2879AD-0376-053E-8CAC-CFDB4B4BC0A9}"/>
              </a:ext>
            </a:extLst>
          </p:cNvPr>
          <p:cNvSpPr>
            <a:spLocks noGrp="1"/>
          </p:cNvSpPr>
          <p:nvPr>
            <p:ph type="sldNum" sz="quarter" idx="12"/>
          </p:nvPr>
        </p:nvSpPr>
        <p:spPr/>
        <p:txBody>
          <a:bodyPr/>
          <a:lstStyle/>
          <a:p>
            <a:fld id="{341FD356-1CC0-514B-B5D9-F98600AAE6F5}" type="slidenum">
              <a:rPr lang="nb-NO" smtClean="0"/>
              <a:pPr/>
              <a:t>10</a:t>
            </a:fld>
            <a:endParaRPr lang="nb-NO"/>
          </a:p>
        </p:txBody>
      </p:sp>
      <p:sp>
        <p:nvSpPr>
          <p:cNvPr id="5" name="Tittel 4">
            <a:extLst>
              <a:ext uri="{FF2B5EF4-FFF2-40B4-BE49-F238E27FC236}">
                <a16:creationId xmlns:a16="http://schemas.microsoft.com/office/drawing/2014/main" id="{EFD2114B-EC43-51FE-5362-5AFCD6111C0C}"/>
              </a:ext>
            </a:extLst>
          </p:cNvPr>
          <p:cNvSpPr>
            <a:spLocks noGrp="1"/>
          </p:cNvSpPr>
          <p:nvPr>
            <p:ph type="title"/>
          </p:nvPr>
        </p:nvSpPr>
        <p:spPr/>
        <p:txBody>
          <a:bodyPr/>
          <a:lstStyle/>
          <a:p>
            <a:r>
              <a:rPr lang="nb-NO" dirty="0"/>
              <a:t>Hvordan hjelpe foreldre</a:t>
            </a:r>
          </a:p>
        </p:txBody>
      </p:sp>
      <p:pic>
        <p:nvPicPr>
          <p:cNvPr id="16" name="Plassholder for bilde 15" descr="Et bilde som inneholder finger, hånd&#10;&#10;KI-generert innhold kan være feil.">
            <a:extLst>
              <a:ext uri="{FF2B5EF4-FFF2-40B4-BE49-F238E27FC236}">
                <a16:creationId xmlns:a16="http://schemas.microsoft.com/office/drawing/2014/main" id="{B819DD4D-CDFB-8220-56D5-9E29DC1227C2}"/>
              </a:ext>
            </a:extLst>
          </p:cNvPr>
          <p:cNvPicPr>
            <a:picLocks noGrp="1" noChangeAspect="1"/>
          </p:cNvPicPr>
          <p:nvPr>
            <p:ph type="pic" sz="quarter" idx="13"/>
          </p:nvPr>
        </p:nvPicPr>
        <p:blipFill>
          <a:blip r:embed="rId3"/>
          <a:srcRect l="18519" r="18519"/>
          <a:stretch>
            <a:fillRect/>
          </a:stretch>
        </p:blipFill>
        <p:spPr/>
      </p:pic>
    </p:spTree>
    <p:extLst>
      <p:ext uri="{BB962C8B-B14F-4D97-AF65-F5344CB8AC3E}">
        <p14:creationId xmlns:p14="http://schemas.microsoft.com/office/powerpoint/2010/main" val="123628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Rett linje 17">
            <a:extLst>
              <a:ext uri="{FF2B5EF4-FFF2-40B4-BE49-F238E27FC236}">
                <a16:creationId xmlns:a16="http://schemas.microsoft.com/office/drawing/2014/main" id="{1BAF837B-BB9A-FA64-29C5-EC811607B1D6}"/>
              </a:ext>
            </a:extLst>
          </p:cNvPr>
          <p:cNvCxnSpPr>
            <a:cxnSpLocks/>
          </p:cNvCxnSpPr>
          <p:nvPr/>
        </p:nvCxnSpPr>
        <p:spPr>
          <a:xfrm>
            <a:off x="9157114" y="4710016"/>
            <a:ext cx="0" cy="216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Plassholder for innhold 1">
            <a:extLst>
              <a:ext uri="{FF2B5EF4-FFF2-40B4-BE49-F238E27FC236}">
                <a16:creationId xmlns:a16="http://schemas.microsoft.com/office/drawing/2014/main" id="{92117B82-588A-4131-807B-CF527B7559E0}"/>
              </a:ext>
            </a:extLst>
          </p:cNvPr>
          <p:cNvSpPr>
            <a:spLocks noGrp="1"/>
          </p:cNvSpPr>
          <p:nvPr>
            <p:ph sz="half" idx="1"/>
          </p:nvPr>
        </p:nvSpPr>
        <p:spPr/>
        <p:txBody>
          <a:bodyPr vert="horz" lIns="0" tIns="0" rIns="360000" bIns="0" rtlCol="0" anchor="t">
            <a:normAutofit fontScale="62500" lnSpcReduction="20000"/>
          </a:bodyPr>
          <a:lstStyle/>
          <a:p>
            <a:pPr>
              <a:buNone/>
            </a:pPr>
            <a:r>
              <a:rPr lang="nb-NO" b="1" dirty="0">
                <a:ea typeface="+mn-lt"/>
                <a:cs typeface="+mn-lt"/>
              </a:rPr>
              <a:t>Se helheten – ikke bare maten</a:t>
            </a:r>
            <a:endParaRPr lang="nb-NO" dirty="0"/>
          </a:p>
          <a:p>
            <a:pPr>
              <a:buFont typeface="Arial"/>
              <a:buChar char="•"/>
            </a:pPr>
            <a:r>
              <a:rPr lang="nb-NO" dirty="0">
                <a:ea typeface="+mn-lt"/>
                <a:cs typeface="+mn-lt"/>
              </a:rPr>
              <a:t>Strev med mat og kropp kan være uttrykk for underliggende psykisk ubehag</a:t>
            </a:r>
            <a:br>
              <a:rPr lang="nb-NO" dirty="0">
                <a:ea typeface="+mn-lt"/>
                <a:cs typeface="+mn-lt"/>
              </a:rPr>
            </a:br>
            <a:r>
              <a:rPr lang="nb-NO" dirty="0">
                <a:ea typeface="+mn-lt"/>
                <a:cs typeface="+mn-lt"/>
              </a:rPr>
              <a:t> – f.eks. stress, lav selvfølelse, angst eller relasjonelle belastninger</a:t>
            </a:r>
          </a:p>
          <a:p>
            <a:pPr>
              <a:buFont typeface="Arial"/>
              <a:buChar char="•"/>
            </a:pPr>
            <a:r>
              <a:rPr lang="nb-NO" dirty="0">
                <a:ea typeface="+mn-lt"/>
                <a:cs typeface="+mn-lt"/>
              </a:rPr>
              <a:t>Endret matinntak er </a:t>
            </a:r>
            <a:r>
              <a:rPr lang="nb-NO" b="1" dirty="0">
                <a:ea typeface="+mn-lt"/>
                <a:cs typeface="+mn-lt"/>
              </a:rPr>
              <a:t>ett</a:t>
            </a:r>
            <a:r>
              <a:rPr lang="nb-NO" dirty="0">
                <a:ea typeface="+mn-lt"/>
                <a:cs typeface="+mn-lt"/>
              </a:rPr>
              <a:t> signal – like viktig er endringer i:</a:t>
            </a:r>
          </a:p>
          <a:p>
            <a:pPr marL="789305" lvl="1" indent="-285750">
              <a:buFont typeface="Arial"/>
              <a:buChar char="•"/>
            </a:pPr>
            <a:r>
              <a:rPr lang="nb-NO" dirty="0">
                <a:ea typeface="+mn-lt"/>
                <a:cs typeface="+mn-lt"/>
              </a:rPr>
              <a:t>humør</a:t>
            </a:r>
            <a:endParaRPr lang="nb-NO" dirty="0"/>
          </a:p>
          <a:p>
            <a:pPr marL="789305" lvl="1" indent="-285750">
              <a:buFont typeface="Arial"/>
              <a:buChar char="•"/>
            </a:pPr>
            <a:r>
              <a:rPr lang="nb-NO" dirty="0">
                <a:ea typeface="+mn-lt"/>
                <a:cs typeface="+mn-lt"/>
              </a:rPr>
              <a:t>energi</a:t>
            </a:r>
            <a:endParaRPr lang="nb-NO" dirty="0"/>
          </a:p>
          <a:p>
            <a:pPr marL="789305" lvl="1" indent="-285750">
              <a:buFont typeface="Arial"/>
              <a:buChar char="•"/>
            </a:pPr>
            <a:r>
              <a:rPr lang="nb-NO" dirty="0">
                <a:ea typeface="+mn-lt"/>
                <a:cs typeface="+mn-lt"/>
              </a:rPr>
              <a:t>sosial atferd</a:t>
            </a:r>
            <a:endParaRPr lang="nb-NO" dirty="0"/>
          </a:p>
          <a:p>
            <a:pPr marL="789305" lvl="1" indent="-285750">
              <a:buFont typeface="Arial"/>
              <a:buChar char="•"/>
            </a:pPr>
            <a:r>
              <a:rPr lang="nb-NO" dirty="0">
                <a:ea typeface="+mn-lt"/>
                <a:cs typeface="+mn-lt"/>
              </a:rPr>
              <a:t>skolefungering</a:t>
            </a:r>
            <a:endParaRPr lang="nb-NO" dirty="0"/>
          </a:p>
          <a:p>
            <a:pPr>
              <a:buFont typeface="Arial"/>
              <a:buChar char="•"/>
            </a:pPr>
            <a:r>
              <a:rPr lang="nb-NO" dirty="0">
                <a:ea typeface="+mn-lt"/>
                <a:cs typeface="+mn-lt"/>
              </a:rPr>
              <a:t>Vær nysgjerrig og lyttende – unngå raske tolkninger</a:t>
            </a:r>
            <a:endParaRPr lang="nb-NO" dirty="0"/>
          </a:p>
          <a:p>
            <a:pPr>
              <a:buFont typeface="Arial"/>
              <a:buChar char="•"/>
            </a:pPr>
            <a:r>
              <a:rPr lang="nb-NO" dirty="0">
                <a:ea typeface="+mn-lt"/>
                <a:cs typeface="+mn-lt"/>
              </a:rPr>
              <a:t>Spør hvordan barnet eller ungdommen </a:t>
            </a:r>
            <a:r>
              <a:rPr lang="nb-NO" b="1" dirty="0">
                <a:ea typeface="+mn-lt"/>
                <a:cs typeface="+mn-lt"/>
              </a:rPr>
              <a:t>har det</a:t>
            </a:r>
            <a:r>
              <a:rPr lang="nb-NO" dirty="0">
                <a:ea typeface="+mn-lt"/>
                <a:cs typeface="+mn-lt"/>
              </a:rPr>
              <a:t>, ikke bare hvordan de spiser</a:t>
            </a:r>
            <a:endParaRPr lang="nb-NO" dirty="0"/>
          </a:p>
          <a:p>
            <a:pPr>
              <a:buFont typeface="Arial"/>
              <a:buChar char="•"/>
            </a:pPr>
            <a:r>
              <a:rPr lang="nb-NO" dirty="0">
                <a:ea typeface="+mn-lt"/>
                <a:cs typeface="+mn-lt"/>
              </a:rPr>
              <a:t>En helhetlig forståelse gjør hjelpen mer treffsikker og forebygger at strevet blir den unges identitet</a:t>
            </a:r>
            <a:endParaRPr lang="nb-NO" dirty="0"/>
          </a:p>
          <a:p>
            <a:pPr indent="0">
              <a:buNone/>
            </a:pPr>
            <a:br>
              <a:rPr lang="en-US" dirty="0"/>
            </a:br>
            <a:endParaRPr lang="en-US" dirty="0"/>
          </a:p>
          <a:p>
            <a:pPr>
              <a:buNone/>
            </a:pPr>
            <a:endParaRPr lang="nb-NO" dirty="0"/>
          </a:p>
          <a:p>
            <a:pPr marL="0" indent="0">
              <a:buNone/>
            </a:pPr>
            <a:endParaRPr lang="nb-NO" dirty="0"/>
          </a:p>
          <a:p>
            <a:pPr marL="0" indent="0">
              <a:buNone/>
            </a:pPr>
            <a:endParaRPr lang="nb-NO" dirty="0"/>
          </a:p>
        </p:txBody>
      </p:sp>
      <p:sp>
        <p:nvSpPr>
          <p:cNvPr id="4" name="Plassholder for lysbildenummer 3">
            <a:extLst>
              <a:ext uri="{FF2B5EF4-FFF2-40B4-BE49-F238E27FC236}">
                <a16:creationId xmlns:a16="http://schemas.microsoft.com/office/drawing/2014/main" id="{F87F1CC2-2C76-42F5-1AEF-030914A7C991}"/>
              </a:ext>
            </a:extLst>
          </p:cNvPr>
          <p:cNvSpPr>
            <a:spLocks noGrp="1"/>
          </p:cNvSpPr>
          <p:nvPr>
            <p:ph type="sldNum" sz="quarter" idx="12"/>
          </p:nvPr>
        </p:nvSpPr>
        <p:spPr/>
        <p:txBody>
          <a:bodyPr/>
          <a:lstStyle/>
          <a:p>
            <a:fld id="{341FD356-1CC0-514B-B5D9-F98600AAE6F5}" type="slidenum">
              <a:rPr lang="nb-NO" smtClean="0"/>
              <a:t>11</a:t>
            </a:fld>
            <a:endParaRPr lang="nb-NO"/>
          </a:p>
        </p:txBody>
      </p:sp>
      <p:sp>
        <p:nvSpPr>
          <p:cNvPr id="5" name="Tittel 4">
            <a:extLst>
              <a:ext uri="{FF2B5EF4-FFF2-40B4-BE49-F238E27FC236}">
                <a16:creationId xmlns:a16="http://schemas.microsoft.com/office/drawing/2014/main" id="{9DD02DA5-C298-219E-419E-8A79111E1D25}"/>
              </a:ext>
            </a:extLst>
          </p:cNvPr>
          <p:cNvSpPr>
            <a:spLocks noGrp="1"/>
          </p:cNvSpPr>
          <p:nvPr>
            <p:ph type="title"/>
          </p:nvPr>
        </p:nvSpPr>
        <p:spPr/>
        <p:txBody>
          <a:bodyPr/>
          <a:lstStyle/>
          <a:p>
            <a:r>
              <a:rPr lang="nb-NO" dirty="0"/>
              <a:t>Viktig å fange opp – uten å forenkle</a:t>
            </a:r>
          </a:p>
        </p:txBody>
      </p:sp>
      <p:sp>
        <p:nvSpPr>
          <p:cNvPr id="9" name="Ellipse 8">
            <a:extLst>
              <a:ext uri="{FF2B5EF4-FFF2-40B4-BE49-F238E27FC236}">
                <a16:creationId xmlns:a16="http://schemas.microsoft.com/office/drawing/2014/main" id="{457AE61A-232F-5512-9B5F-E5EEDF4EA9A9}"/>
              </a:ext>
            </a:extLst>
          </p:cNvPr>
          <p:cNvSpPr/>
          <p:nvPr/>
        </p:nvSpPr>
        <p:spPr>
          <a:xfrm>
            <a:off x="10073472" y="2492412"/>
            <a:ext cx="1667488" cy="723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Mat</a:t>
            </a:r>
          </a:p>
        </p:txBody>
      </p:sp>
      <p:sp>
        <p:nvSpPr>
          <p:cNvPr id="10" name="Ellipse 9">
            <a:extLst>
              <a:ext uri="{FF2B5EF4-FFF2-40B4-BE49-F238E27FC236}">
                <a16:creationId xmlns:a16="http://schemas.microsoft.com/office/drawing/2014/main" id="{8FB2AABA-9120-C4D2-95BD-2DB34211DFBF}"/>
              </a:ext>
            </a:extLst>
          </p:cNvPr>
          <p:cNvSpPr/>
          <p:nvPr/>
        </p:nvSpPr>
        <p:spPr>
          <a:xfrm>
            <a:off x="10073472" y="3949029"/>
            <a:ext cx="1667488" cy="723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Humør</a:t>
            </a:r>
          </a:p>
        </p:txBody>
      </p:sp>
      <p:sp>
        <p:nvSpPr>
          <p:cNvPr id="11" name="Ellipse 10">
            <a:extLst>
              <a:ext uri="{FF2B5EF4-FFF2-40B4-BE49-F238E27FC236}">
                <a16:creationId xmlns:a16="http://schemas.microsoft.com/office/drawing/2014/main" id="{F68EA32F-C21E-4EB5-D702-10DD2154B232}"/>
              </a:ext>
            </a:extLst>
          </p:cNvPr>
          <p:cNvSpPr/>
          <p:nvPr/>
        </p:nvSpPr>
        <p:spPr>
          <a:xfrm>
            <a:off x="8320195" y="1780970"/>
            <a:ext cx="1667488" cy="723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Følelser</a:t>
            </a:r>
          </a:p>
        </p:txBody>
      </p:sp>
      <p:sp>
        <p:nvSpPr>
          <p:cNvPr id="14" name="Ellipse 13">
            <a:extLst>
              <a:ext uri="{FF2B5EF4-FFF2-40B4-BE49-F238E27FC236}">
                <a16:creationId xmlns:a16="http://schemas.microsoft.com/office/drawing/2014/main" id="{0351EA3C-CFAA-3735-0230-0D4A2D5085B8}"/>
              </a:ext>
            </a:extLst>
          </p:cNvPr>
          <p:cNvSpPr/>
          <p:nvPr/>
        </p:nvSpPr>
        <p:spPr>
          <a:xfrm>
            <a:off x="6566918" y="2492413"/>
            <a:ext cx="1667488" cy="723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Venner</a:t>
            </a:r>
          </a:p>
        </p:txBody>
      </p:sp>
      <p:sp>
        <p:nvSpPr>
          <p:cNvPr id="15" name="Ellipse 14">
            <a:extLst>
              <a:ext uri="{FF2B5EF4-FFF2-40B4-BE49-F238E27FC236}">
                <a16:creationId xmlns:a16="http://schemas.microsoft.com/office/drawing/2014/main" id="{A5A3526C-98AA-6071-E13E-231F588C2FFC}"/>
              </a:ext>
            </a:extLst>
          </p:cNvPr>
          <p:cNvSpPr/>
          <p:nvPr/>
        </p:nvSpPr>
        <p:spPr>
          <a:xfrm>
            <a:off x="6566918" y="3949029"/>
            <a:ext cx="1667488" cy="723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Skole</a:t>
            </a:r>
          </a:p>
        </p:txBody>
      </p:sp>
      <p:sp>
        <p:nvSpPr>
          <p:cNvPr id="16" name="Ellipse 15">
            <a:extLst>
              <a:ext uri="{FF2B5EF4-FFF2-40B4-BE49-F238E27FC236}">
                <a16:creationId xmlns:a16="http://schemas.microsoft.com/office/drawing/2014/main" id="{1B5D42B5-1F7F-ABC1-D7ED-8155C3B76615}"/>
              </a:ext>
            </a:extLst>
          </p:cNvPr>
          <p:cNvSpPr/>
          <p:nvPr/>
        </p:nvSpPr>
        <p:spPr>
          <a:xfrm>
            <a:off x="8320195" y="4851933"/>
            <a:ext cx="1667488" cy="72395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Familie</a:t>
            </a:r>
          </a:p>
        </p:txBody>
      </p:sp>
      <p:pic>
        <p:nvPicPr>
          <p:cNvPr id="8" name="Bilde 7" descr="Et bilde som inneholder tegnefilm, klær&#10;&#10;KI-generert innhold kan være feil.">
            <a:extLst>
              <a:ext uri="{FF2B5EF4-FFF2-40B4-BE49-F238E27FC236}">
                <a16:creationId xmlns:a16="http://schemas.microsoft.com/office/drawing/2014/main" id="{E22A4941-D716-0749-A364-9CB9380E475E}"/>
              </a:ext>
            </a:extLst>
          </p:cNvPr>
          <p:cNvPicPr>
            <a:picLocks noChangeAspect="1"/>
          </p:cNvPicPr>
          <p:nvPr/>
        </p:nvPicPr>
        <p:blipFill>
          <a:blip r:embed="rId2"/>
          <a:srcRect l="29013" t="31186" r="26101" b="8009"/>
          <a:stretch>
            <a:fillRect/>
          </a:stretch>
        </p:blipFill>
        <p:spPr>
          <a:xfrm>
            <a:off x="8320195" y="2506814"/>
            <a:ext cx="1667488" cy="2258844"/>
          </a:xfrm>
          <a:prstGeom prst="rect">
            <a:avLst/>
          </a:prstGeom>
        </p:spPr>
      </p:pic>
      <p:cxnSp>
        <p:nvCxnSpPr>
          <p:cNvPr id="22" name="Rett linje 21">
            <a:extLst>
              <a:ext uri="{FF2B5EF4-FFF2-40B4-BE49-F238E27FC236}">
                <a16:creationId xmlns:a16="http://schemas.microsoft.com/office/drawing/2014/main" id="{947D627F-5BD1-32C4-0DAF-57605069CBCD}"/>
              </a:ext>
            </a:extLst>
          </p:cNvPr>
          <p:cNvCxnSpPr>
            <a:cxnSpLocks/>
          </p:cNvCxnSpPr>
          <p:nvPr/>
        </p:nvCxnSpPr>
        <p:spPr>
          <a:xfrm>
            <a:off x="9154129" y="2400287"/>
            <a:ext cx="0" cy="216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a16="http://schemas.microsoft.com/office/drawing/2014/main" id="{9D4DE618-63B9-56F4-2EA3-4198DFE17CAF}"/>
              </a:ext>
            </a:extLst>
          </p:cNvPr>
          <p:cNvCxnSpPr>
            <a:cxnSpLocks/>
          </p:cNvCxnSpPr>
          <p:nvPr/>
        </p:nvCxnSpPr>
        <p:spPr>
          <a:xfrm>
            <a:off x="8165123" y="2995246"/>
            <a:ext cx="2330157" cy="11500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4B89D75-90C4-004C-36C4-91526099199B}"/>
              </a:ext>
            </a:extLst>
          </p:cNvPr>
          <p:cNvCxnSpPr>
            <a:cxnSpLocks/>
          </p:cNvCxnSpPr>
          <p:nvPr/>
        </p:nvCxnSpPr>
        <p:spPr>
          <a:xfrm flipH="1">
            <a:off x="7827264" y="2908971"/>
            <a:ext cx="2481072" cy="1236309"/>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90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8934019-1729-1B6D-E4EA-5667BEE167EC}"/>
              </a:ext>
            </a:extLst>
          </p:cNvPr>
          <p:cNvSpPr>
            <a:spLocks noGrp="1"/>
          </p:cNvSpPr>
          <p:nvPr>
            <p:ph type="title"/>
          </p:nvPr>
        </p:nvSpPr>
        <p:spPr/>
        <p:txBody>
          <a:bodyPr/>
          <a:lstStyle/>
          <a:p>
            <a:r>
              <a:rPr lang="nb-NO" dirty="0"/>
              <a:t>Når bør man henvise videre?</a:t>
            </a:r>
          </a:p>
        </p:txBody>
      </p:sp>
      <p:sp>
        <p:nvSpPr>
          <p:cNvPr id="2" name="Plassholder for innhold 1">
            <a:extLst>
              <a:ext uri="{FF2B5EF4-FFF2-40B4-BE49-F238E27FC236}">
                <a16:creationId xmlns:a16="http://schemas.microsoft.com/office/drawing/2014/main" id="{711701F9-5D8A-E020-F39F-42D698E4F6A9}"/>
              </a:ext>
            </a:extLst>
          </p:cNvPr>
          <p:cNvSpPr>
            <a:spLocks noGrp="1"/>
          </p:cNvSpPr>
          <p:nvPr>
            <p:ph idx="1"/>
          </p:nvPr>
        </p:nvSpPr>
        <p:spPr/>
        <p:txBody>
          <a:bodyPr>
            <a:normAutofit fontScale="92500" lnSpcReduction="20000"/>
          </a:bodyPr>
          <a:lstStyle/>
          <a:p>
            <a:r>
              <a:rPr lang="nb-NO" dirty="0"/>
              <a:t>Ved tydelige tegn på spiseforstyrrelse bør man alltid drøfte med fastlege og vurdere henvisning:</a:t>
            </a:r>
          </a:p>
          <a:p>
            <a:pPr lvl="1"/>
            <a:r>
              <a:rPr lang="nb-NO" dirty="0"/>
              <a:t>betydelig vekttap</a:t>
            </a:r>
          </a:p>
          <a:p>
            <a:pPr lvl="1"/>
            <a:r>
              <a:rPr lang="nb-NO" dirty="0"/>
              <a:t>gjentatte oppkast</a:t>
            </a:r>
          </a:p>
          <a:p>
            <a:pPr lvl="1"/>
            <a:r>
              <a:rPr lang="nb-NO" dirty="0"/>
              <a:t>mangel på matinntak</a:t>
            </a:r>
          </a:p>
          <a:p>
            <a:pPr lvl="1"/>
            <a:r>
              <a:rPr lang="nb-NO" dirty="0"/>
              <a:t>rask forverring av symptomer</a:t>
            </a:r>
          </a:p>
          <a:p>
            <a:r>
              <a:rPr lang="nb-NO" dirty="0"/>
              <a:t>Henvisning bør vurderes når strevet påvirker: skole/arbeid/ familieliv/sosial fungering eller når man som fagperson er usikker på alvorlighetsgrad</a:t>
            </a:r>
          </a:p>
          <a:p>
            <a:r>
              <a:rPr lang="nb-NO" dirty="0"/>
              <a:t>For gravide bør det være lav terskel for å henvise. Tidlig samarbeid mellom jordmor, fastlege og psykisk helsetjeneste kan være avgjørende for å sikre trygg oppfølging</a:t>
            </a:r>
          </a:p>
          <a:p>
            <a:r>
              <a:rPr lang="nb-NO" dirty="0"/>
              <a:t>Se også </a:t>
            </a:r>
            <a:r>
              <a:rPr lang="nb-NO" dirty="0">
                <a:hlinkClick r:id="rId3"/>
              </a:rPr>
              <a:t>nasjonalfaglig retningslinje for spiseforstyrrelser</a:t>
            </a:r>
            <a:endParaRPr lang="nb-NO" dirty="0"/>
          </a:p>
        </p:txBody>
      </p:sp>
      <p:sp>
        <p:nvSpPr>
          <p:cNvPr id="4" name="Plassholder for lysbildenummer 3">
            <a:extLst>
              <a:ext uri="{FF2B5EF4-FFF2-40B4-BE49-F238E27FC236}">
                <a16:creationId xmlns:a16="http://schemas.microsoft.com/office/drawing/2014/main" id="{35EAB1AA-7662-4684-7031-B2BCE2AD7CD4}"/>
              </a:ext>
            </a:extLst>
          </p:cNvPr>
          <p:cNvSpPr>
            <a:spLocks noGrp="1"/>
          </p:cNvSpPr>
          <p:nvPr>
            <p:ph type="sldNum" sz="quarter" idx="12"/>
          </p:nvPr>
        </p:nvSpPr>
        <p:spPr/>
        <p:txBody>
          <a:bodyPr/>
          <a:lstStyle/>
          <a:p>
            <a:fld id="{341FD356-1CC0-514B-B5D9-F98600AAE6F5}" type="slidenum">
              <a:rPr lang="nb-NO" smtClean="0"/>
              <a:t>12</a:t>
            </a:fld>
            <a:endParaRPr lang="nb-NO"/>
          </a:p>
        </p:txBody>
      </p:sp>
    </p:spTree>
    <p:extLst>
      <p:ext uri="{BB962C8B-B14F-4D97-AF65-F5344CB8AC3E}">
        <p14:creationId xmlns:p14="http://schemas.microsoft.com/office/powerpoint/2010/main" val="349846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E69732A5-F480-005D-42F9-4C6F809587E2}"/>
              </a:ext>
            </a:extLst>
          </p:cNvPr>
          <p:cNvSpPr>
            <a:spLocks noGrp="1"/>
          </p:cNvSpPr>
          <p:nvPr>
            <p:ph sz="half" idx="1"/>
          </p:nvPr>
        </p:nvSpPr>
        <p:spPr>
          <a:xfrm>
            <a:off x="683240" y="1911248"/>
            <a:ext cx="5400675" cy="4356100"/>
          </a:xfrm>
        </p:spPr>
        <p:txBody>
          <a:bodyPr vert="horz" lIns="0" tIns="0" rIns="360000" bIns="0" rtlCol="0" anchor="t">
            <a:normAutofit fontScale="70000" lnSpcReduction="20000"/>
          </a:bodyPr>
          <a:lstStyle/>
          <a:p>
            <a:r>
              <a:rPr lang="nb-NO" dirty="0">
                <a:ea typeface="Roboto"/>
                <a:cs typeface="Roboto"/>
              </a:rPr>
              <a:t>Temaet mat og kropp berører oss alle – også fagpersoner</a:t>
            </a:r>
          </a:p>
          <a:p>
            <a:r>
              <a:rPr lang="nb-NO" dirty="0"/>
              <a:t>Arbeid med mennesker som strever kan vekke usikkerhet, frustrasjon eller hjelpeløshet</a:t>
            </a:r>
          </a:p>
          <a:p>
            <a:r>
              <a:rPr lang="nb-NO" dirty="0"/>
              <a:t>Tverrfaglig arbeid krever en kultur for refleksjon og kollegastøtte</a:t>
            </a:r>
          </a:p>
          <a:p>
            <a:r>
              <a:rPr lang="nb-NO" dirty="0"/>
              <a:t>Å drøfte vanskelige møter og egne reaksjoner bidrar til tryggere tjenester og bedre hjelp</a:t>
            </a:r>
          </a:p>
          <a:p>
            <a:r>
              <a:rPr lang="nb-NO" dirty="0"/>
              <a:t>Samarbeid mellom psykisk helsetjeneste, skole og helsestasjon er sentralt – ulike tjenester ser ulike deler av bildet. Ved behov bør fastlege kobles på</a:t>
            </a:r>
          </a:p>
          <a:p>
            <a:r>
              <a:rPr lang="nb-NO" dirty="0"/>
              <a:t>God samhandling gjør det mulig å oppdage strev tidligere og støtte mer effektivt</a:t>
            </a:r>
          </a:p>
        </p:txBody>
      </p:sp>
      <p:sp>
        <p:nvSpPr>
          <p:cNvPr id="4" name="Plassholder for lysbildenummer 3">
            <a:extLst>
              <a:ext uri="{FF2B5EF4-FFF2-40B4-BE49-F238E27FC236}">
                <a16:creationId xmlns:a16="http://schemas.microsoft.com/office/drawing/2014/main" id="{416707D0-051F-FE76-3339-0E261640B529}"/>
              </a:ext>
            </a:extLst>
          </p:cNvPr>
          <p:cNvSpPr>
            <a:spLocks noGrp="1"/>
          </p:cNvSpPr>
          <p:nvPr>
            <p:ph type="sldNum" sz="quarter" idx="12"/>
          </p:nvPr>
        </p:nvSpPr>
        <p:spPr/>
        <p:txBody>
          <a:bodyPr/>
          <a:lstStyle/>
          <a:p>
            <a:fld id="{341FD356-1CC0-514B-B5D9-F98600AAE6F5}" type="slidenum">
              <a:rPr lang="nb-NO" smtClean="0"/>
              <a:t>13</a:t>
            </a:fld>
            <a:endParaRPr lang="nb-NO"/>
          </a:p>
        </p:txBody>
      </p:sp>
      <p:sp>
        <p:nvSpPr>
          <p:cNvPr id="5" name="Tittel 4">
            <a:extLst>
              <a:ext uri="{FF2B5EF4-FFF2-40B4-BE49-F238E27FC236}">
                <a16:creationId xmlns:a16="http://schemas.microsoft.com/office/drawing/2014/main" id="{E78F5498-8F20-DBC1-AC3C-2EAFC5238DF3}"/>
              </a:ext>
            </a:extLst>
          </p:cNvPr>
          <p:cNvSpPr>
            <a:spLocks noGrp="1"/>
          </p:cNvSpPr>
          <p:nvPr>
            <p:ph type="title"/>
          </p:nvPr>
        </p:nvSpPr>
        <p:spPr/>
        <p:txBody>
          <a:bodyPr/>
          <a:lstStyle/>
          <a:p>
            <a:r>
              <a:rPr lang="nb-NO" dirty="0"/>
              <a:t>Hjelperrollen og samarbeid på tvers</a:t>
            </a:r>
          </a:p>
        </p:txBody>
      </p:sp>
      <p:pic>
        <p:nvPicPr>
          <p:cNvPr id="11" name="Plassholder for innhold 10">
            <a:extLst>
              <a:ext uri="{FF2B5EF4-FFF2-40B4-BE49-F238E27FC236}">
                <a16:creationId xmlns:a16="http://schemas.microsoft.com/office/drawing/2014/main" id="{832F59A0-A040-E8D0-786C-ADE8ED632CC4}"/>
              </a:ext>
            </a:extLst>
          </p:cNvPr>
          <p:cNvPicPr>
            <a:picLocks noGrp="1" noChangeAspect="1"/>
          </p:cNvPicPr>
          <p:nvPr>
            <p:ph sz="half" idx="2"/>
          </p:nvPr>
        </p:nvPicPr>
        <p:blipFill>
          <a:blip r:embed="rId3"/>
          <a:stretch>
            <a:fillRect/>
          </a:stretch>
        </p:blipFill>
        <p:spPr>
          <a:xfrm>
            <a:off x="6274954" y="2042511"/>
            <a:ext cx="5387975" cy="3816482"/>
          </a:xfrm>
        </p:spPr>
      </p:pic>
    </p:spTree>
    <p:extLst>
      <p:ext uri="{BB962C8B-B14F-4D97-AF65-F5344CB8AC3E}">
        <p14:creationId xmlns:p14="http://schemas.microsoft.com/office/powerpoint/2010/main" val="389685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CC7BD69-9BAA-8015-5976-4017DBCF3EA8}"/>
              </a:ext>
            </a:extLst>
          </p:cNvPr>
          <p:cNvSpPr>
            <a:spLocks noGrp="1"/>
          </p:cNvSpPr>
          <p:nvPr>
            <p:ph type="body" idx="1"/>
          </p:nvPr>
        </p:nvSpPr>
        <p:spPr/>
        <p:txBody>
          <a:bodyPr/>
          <a:lstStyle/>
          <a:p>
            <a:r>
              <a:rPr lang="nb-NO" dirty="0"/>
              <a:t>Kulturelle forskjeller</a:t>
            </a:r>
          </a:p>
        </p:txBody>
      </p:sp>
      <p:sp>
        <p:nvSpPr>
          <p:cNvPr id="3" name="Plassholder for innhold 2">
            <a:extLst>
              <a:ext uri="{FF2B5EF4-FFF2-40B4-BE49-F238E27FC236}">
                <a16:creationId xmlns:a16="http://schemas.microsoft.com/office/drawing/2014/main" id="{E4526D0A-9159-993D-0C81-1897BC993E81}"/>
              </a:ext>
            </a:extLst>
          </p:cNvPr>
          <p:cNvSpPr>
            <a:spLocks noGrp="1"/>
          </p:cNvSpPr>
          <p:nvPr>
            <p:ph sz="half" idx="2"/>
          </p:nvPr>
        </p:nvSpPr>
        <p:spPr/>
        <p:txBody>
          <a:bodyPr>
            <a:normAutofit/>
          </a:bodyPr>
          <a:lstStyle/>
          <a:p>
            <a:r>
              <a:rPr lang="nb-NO" sz="1600" dirty="0"/>
              <a:t>Familier kan ha helt ulike matvaner og forståelser av helse og kropp</a:t>
            </a:r>
          </a:p>
          <a:p>
            <a:r>
              <a:rPr lang="nb-NO" sz="1600" dirty="0"/>
              <a:t>Det som oppleves normalt i en kultur, er uvant i en annen</a:t>
            </a:r>
          </a:p>
          <a:p>
            <a:r>
              <a:rPr lang="nb-NO" sz="1600" dirty="0"/>
              <a:t>Kan lett oppstå misforståelse eller at vi overser hvordan mat, måltider eller idealer har betydning for felleskap og trygghet</a:t>
            </a:r>
          </a:p>
        </p:txBody>
      </p:sp>
      <p:sp>
        <p:nvSpPr>
          <p:cNvPr id="4" name="Plassholder for tekst 3">
            <a:extLst>
              <a:ext uri="{FF2B5EF4-FFF2-40B4-BE49-F238E27FC236}">
                <a16:creationId xmlns:a16="http://schemas.microsoft.com/office/drawing/2014/main" id="{5F1E2F6F-556E-6A12-206F-6917D7667C28}"/>
              </a:ext>
            </a:extLst>
          </p:cNvPr>
          <p:cNvSpPr>
            <a:spLocks noGrp="1"/>
          </p:cNvSpPr>
          <p:nvPr>
            <p:ph type="body" idx="13"/>
          </p:nvPr>
        </p:nvSpPr>
        <p:spPr/>
        <p:txBody>
          <a:bodyPr/>
          <a:lstStyle/>
          <a:p>
            <a:r>
              <a:rPr lang="nb-NO" dirty="0"/>
              <a:t>Egne erfaringer og antakelser</a:t>
            </a:r>
          </a:p>
        </p:txBody>
      </p:sp>
      <p:sp>
        <p:nvSpPr>
          <p:cNvPr id="5" name="Plassholder for innhold 4">
            <a:extLst>
              <a:ext uri="{FF2B5EF4-FFF2-40B4-BE49-F238E27FC236}">
                <a16:creationId xmlns:a16="http://schemas.microsoft.com/office/drawing/2014/main" id="{9CD9EAD8-5CCC-D85F-6AE1-1760ACB8DAC0}"/>
              </a:ext>
            </a:extLst>
          </p:cNvPr>
          <p:cNvSpPr>
            <a:spLocks noGrp="1"/>
          </p:cNvSpPr>
          <p:nvPr>
            <p:ph sz="half" idx="14"/>
          </p:nvPr>
        </p:nvSpPr>
        <p:spPr>
          <a:xfrm>
            <a:off x="4314016" y="2682240"/>
            <a:ext cx="3575119" cy="4362616"/>
          </a:xfrm>
        </p:spPr>
        <p:txBody>
          <a:bodyPr>
            <a:noAutofit/>
          </a:bodyPr>
          <a:lstStyle/>
          <a:p>
            <a:r>
              <a:rPr lang="nb-NO" sz="1100" dirty="0"/>
              <a:t>Alle har egne tanker om hva som er «sunt», «normalt» eller «bra»</a:t>
            </a:r>
          </a:p>
          <a:p>
            <a:r>
              <a:rPr lang="nb-NO" sz="1100" dirty="0"/>
              <a:t>Slike antakelser kan – uten at vi ønsker det – påvirke hvordan vi møter barn, unge og familier</a:t>
            </a:r>
          </a:p>
          <a:p>
            <a:r>
              <a:rPr lang="nb-NO" sz="1100" dirty="0"/>
              <a:t>Når vi snakker om kropp og mat, kan vi ubevisst formidle vurderinger eller forventninger</a:t>
            </a:r>
          </a:p>
          <a:p>
            <a:r>
              <a:rPr lang="nb-NO" sz="1100" dirty="0"/>
              <a:t>Bevissthet om egne holdninger gjør det lettere å lytte åpent og forstå ungdommens perspektiv</a:t>
            </a:r>
          </a:p>
          <a:p>
            <a:r>
              <a:rPr lang="nb-NO" sz="1100" dirty="0"/>
              <a:t>Egne erfaringer med kropp, mat eller utseende kan vekkes i møte med andre</a:t>
            </a:r>
          </a:p>
          <a:p>
            <a:r>
              <a:rPr lang="nb-NO" sz="1100" dirty="0"/>
              <a:t>Det gjelder spesielt hvis man selv, eller noen nær en, har strevd på lignende måter</a:t>
            </a:r>
          </a:p>
          <a:p>
            <a:r>
              <a:rPr lang="nb-NO" sz="1100" dirty="0"/>
              <a:t>Slike erfaringer kan gi verdifull forståelse – men kan også farge tolkningen av situasjoner</a:t>
            </a:r>
          </a:p>
        </p:txBody>
      </p:sp>
      <p:sp>
        <p:nvSpPr>
          <p:cNvPr id="6" name="Plassholder for tekst 5">
            <a:extLst>
              <a:ext uri="{FF2B5EF4-FFF2-40B4-BE49-F238E27FC236}">
                <a16:creationId xmlns:a16="http://schemas.microsoft.com/office/drawing/2014/main" id="{CDBA6A82-9408-EA66-27FC-AB5AA7F8091F}"/>
              </a:ext>
            </a:extLst>
          </p:cNvPr>
          <p:cNvSpPr>
            <a:spLocks noGrp="1"/>
          </p:cNvSpPr>
          <p:nvPr>
            <p:ph type="body" sz="quarter" idx="3"/>
          </p:nvPr>
        </p:nvSpPr>
        <p:spPr/>
        <p:txBody>
          <a:bodyPr/>
          <a:lstStyle/>
          <a:p>
            <a:r>
              <a:rPr lang="nb-NO" dirty="0"/>
              <a:t>Frykt for å gjøre det verre</a:t>
            </a:r>
          </a:p>
        </p:txBody>
      </p:sp>
      <p:sp>
        <p:nvSpPr>
          <p:cNvPr id="7" name="Plassholder for innhold 6">
            <a:extLst>
              <a:ext uri="{FF2B5EF4-FFF2-40B4-BE49-F238E27FC236}">
                <a16:creationId xmlns:a16="http://schemas.microsoft.com/office/drawing/2014/main" id="{6AFE4A3C-7F22-A008-89AE-2288F4CD55E0}"/>
              </a:ext>
            </a:extLst>
          </p:cNvPr>
          <p:cNvSpPr>
            <a:spLocks noGrp="1"/>
          </p:cNvSpPr>
          <p:nvPr>
            <p:ph sz="quarter" idx="4"/>
          </p:nvPr>
        </p:nvSpPr>
        <p:spPr/>
        <p:txBody>
          <a:bodyPr>
            <a:normAutofit/>
          </a:bodyPr>
          <a:lstStyle/>
          <a:p>
            <a:r>
              <a:rPr lang="nb-NO" sz="1400" dirty="0"/>
              <a:t>Mange fagpersoner er redde for å si noe feil – for å trigge, såre eller forverre situasjonen</a:t>
            </a:r>
          </a:p>
          <a:p>
            <a:r>
              <a:rPr lang="nb-NO" sz="1400" dirty="0"/>
              <a:t>Å unngå temaet kan gjøre at ungdom blir stående alene med vanskelige tanker</a:t>
            </a:r>
          </a:p>
          <a:p>
            <a:r>
              <a:rPr lang="nb-NO" sz="1400" dirty="0"/>
              <a:t>De fleste unge som strever, ønsker at voksne tør å spørre og vise at de ser dem</a:t>
            </a:r>
          </a:p>
          <a:p>
            <a:r>
              <a:rPr lang="nb-NO" sz="1400" dirty="0"/>
              <a:t>Åpenhet, nysgjerrighet og trygg kommunikasjon er viktigere enn å spørre helt riktig</a:t>
            </a:r>
          </a:p>
        </p:txBody>
      </p:sp>
      <p:sp>
        <p:nvSpPr>
          <p:cNvPr id="8" name="Plassholder for lysbildenummer 7">
            <a:extLst>
              <a:ext uri="{FF2B5EF4-FFF2-40B4-BE49-F238E27FC236}">
                <a16:creationId xmlns:a16="http://schemas.microsoft.com/office/drawing/2014/main" id="{9FE96588-4910-6E0E-0AAB-08D3ED934D12}"/>
              </a:ext>
            </a:extLst>
          </p:cNvPr>
          <p:cNvSpPr>
            <a:spLocks noGrp="1"/>
          </p:cNvSpPr>
          <p:nvPr>
            <p:ph type="sldNum" sz="quarter" idx="17"/>
          </p:nvPr>
        </p:nvSpPr>
        <p:spPr/>
        <p:txBody>
          <a:bodyPr/>
          <a:lstStyle/>
          <a:p>
            <a:fld id="{341FD356-1CC0-514B-B5D9-F98600AAE6F5}" type="slidenum">
              <a:rPr lang="nb-NO" smtClean="0"/>
              <a:pPr/>
              <a:t>14</a:t>
            </a:fld>
            <a:endParaRPr lang="nb-NO" dirty="0"/>
          </a:p>
        </p:txBody>
      </p:sp>
      <p:sp>
        <p:nvSpPr>
          <p:cNvPr id="9" name="Tittel 8">
            <a:extLst>
              <a:ext uri="{FF2B5EF4-FFF2-40B4-BE49-F238E27FC236}">
                <a16:creationId xmlns:a16="http://schemas.microsoft.com/office/drawing/2014/main" id="{4428D4EE-2326-2CA9-36D4-C6D387BC5BA7}"/>
              </a:ext>
            </a:extLst>
          </p:cNvPr>
          <p:cNvSpPr>
            <a:spLocks noGrp="1"/>
          </p:cNvSpPr>
          <p:nvPr>
            <p:ph type="title"/>
          </p:nvPr>
        </p:nvSpPr>
        <p:spPr/>
        <p:txBody>
          <a:bodyPr/>
          <a:lstStyle/>
          <a:p>
            <a:r>
              <a:rPr lang="nb-NO" dirty="0"/>
              <a:t>Hva utfordrer oss som hjelpere?</a:t>
            </a:r>
          </a:p>
        </p:txBody>
      </p:sp>
    </p:spTree>
    <p:extLst>
      <p:ext uri="{BB962C8B-B14F-4D97-AF65-F5344CB8AC3E}">
        <p14:creationId xmlns:p14="http://schemas.microsoft.com/office/powerpoint/2010/main" val="133968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0879D13-A2CF-9250-24FD-4A3E0970E45F}"/>
              </a:ext>
            </a:extLst>
          </p:cNvPr>
          <p:cNvSpPr>
            <a:spLocks noGrp="1"/>
          </p:cNvSpPr>
          <p:nvPr>
            <p:ph sz="half" idx="1"/>
          </p:nvPr>
        </p:nvSpPr>
        <p:spPr/>
        <p:txBody>
          <a:bodyPr>
            <a:normAutofit fontScale="92500" lnSpcReduction="20000"/>
          </a:bodyPr>
          <a:lstStyle/>
          <a:p>
            <a:pPr lvl="0"/>
            <a:r>
              <a:rPr lang="nb-NO" dirty="0"/>
              <a:t>Hva legger jeg selv i begreper som «sunt», «normalt» eller «balansert»?</a:t>
            </a:r>
          </a:p>
          <a:p>
            <a:pPr lvl="0"/>
            <a:r>
              <a:rPr lang="nb-NO" dirty="0"/>
              <a:t>Hvordan kan jeg vise nysgjerrighet og respekt for ulike måter å tenke om mat og helse på?</a:t>
            </a:r>
          </a:p>
          <a:p>
            <a:pPr lvl="0"/>
            <a:r>
              <a:rPr lang="nb-NO" dirty="0"/>
              <a:t>Hva gjør jeg hvis jeg merker at egne erfaringer påvirker hvordan jeg møter ungdommen?</a:t>
            </a:r>
          </a:p>
          <a:p>
            <a:pPr lvl="0"/>
            <a:r>
              <a:rPr lang="nb-NO" dirty="0"/>
              <a:t>Hvordan kan jeg ta opp temaet mat og kropp på en trygg og naturlig måte i min rolle?</a:t>
            </a:r>
          </a:p>
          <a:p>
            <a:pPr lvl="0"/>
            <a:r>
              <a:rPr lang="nb-NO" dirty="0"/>
              <a:t>Hvordan kan jeg spørre om temaet?</a:t>
            </a:r>
          </a:p>
          <a:p>
            <a:endParaRPr lang="nb-NO" dirty="0"/>
          </a:p>
        </p:txBody>
      </p:sp>
      <p:sp>
        <p:nvSpPr>
          <p:cNvPr id="3" name="Plassholder for innhold 2">
            <a:extLst>
              <a:ext uri="{FF2B5EF4-FFF2-40B4-BE49-F238E27FC236}">
                <a16:creationId xmlns:a16="http://schemas.microsoft.com/office/drawing/2014/main" id="{372653FA-6704-E638-9490-79AC43428090}"/>
              </a:ext>
            </a:extLst>
          </p:cNvPr>
          <p:cNvSpPr>
            <a:spLocks noGrp="1"/>
          </p:cNvSpPr>
          <p:nvPr>
            <p:ph sz="half" idx="2"/>
          </p:nvPr>
        </p:nvSpPr>
        <p:spPr/>
        <p:txBody>
          <a:bodyPr/>
          <a:lstStyle/>
          <a:p>
            <a:pPr lvl="0"/>
            <a:r>
              <a:rPr lang="nb-NO" dirty="0"/>
              <a:t>Hva kan hindre fagfolk i å snakke om dette – og hvordan kan vi redusere denne vegringen?</a:t>
            </a:r>
          </a:p>
          <a:p>
            <a:pPr lvl="0"/>
            <a:r>
              <a:rPr lang="nb-NO" dirty="0"/>
              <a:t>Hvilke signaler ville fått meg til å reagere hos en ungdom, en gravid kvinne eller en voksen?</a:t>
            </a:r>
          </a:p>
          <a:p>
            <a:pPr lvl="0"/>
            <a:r>
              <a:rPr lang="nb-NO" dirty="0"/>
              <a:t>Hvordan kan vi bygge gode samarbeidslinjer mellom psykisk helsetjeneste, jordmortjeneste og skolehelsetjeneste?</a:t>
            </a:r>
          </a:p>
          <a:p>
            <a:endParaRPr lang="nb-NO" dirty="0"/>
          </a:p>
        </p:txBody>
      </p:sp>
      <p:sp>
        <p:nvSpPr>
          <p:cNvPr id="4" name="Plassholder for lysbildenummer 3">
            <a:extLst>
              <a:ext uri="{FF2B5EF4-FFF2-40B4-BE49-F238E27FC236}">
                <a16:creationId xmlns:a16="http://schemas.microsoft.com/office/drawing/2014/main" id="{9DAE0B7C-86E7-7F59-A3A1-178517DAC0A5}"/>
              </a:ext>
            </a:extLst>
          </p:cNvPr>
          <p:cNvSpPr>
            <a:spLocks noGrp="1"/>
          </p:cNvSpPr>
          <p:nvPr>
            <p:ph type="sldNum" sz="quarter" idx="12"/>
          </p:nvPr>
        </p:nvSpPr>
        <p:spPr/>
        <p:txBody>
          <a:bodyPr/>
          <a:lstStyle/>
          <a:p>
            <a:fld id="{341FD356-1CC0-514B-B5D9-F98600AAE6F5}" type="slidenum">
              <a:rPr lang="nb-NO" smtClean="0"/>
              <a:t>15</a:t>
            </a:fld>
            <a:endParaRPr lang="nb-NO"/>
          </a:p>
        </p:txBody>
      </p:sp>
      <p:sp>
        <p:nvSpPr>
          <p:cNvPr id="5" name="Tittel 4">
            <a:extLst>
              <a:ext uri="{FF2B5EF4-FFF2-40B4-BE49-F238E27FC236}">
                <a16:creationId xmlns:a16="http://schemas.microsoft.com/office/drawing/2014/main" id="{B0C64DAA-04A2-7ACC-D5AC-142987E385F8}"/>
              </a:ext>
            </a:extLst>
          </p:cNvPr>
          <p:cNvSpPr>
            <a:spLocks noGrp="1"/>
          </p:cNvSpPr>
          <p:nvPr>
            <p:ph type="title"/>
          </p:nvPr>
        </p:nvSpPr>
        <p:spPr/>
        <p:txBody>
          <a:bodyPr/>
          <a:lstStyle/>
          <a:p>
            <a:r>
              <a:rPr lang="nb-NO" dirty="0"/>
              <a:t>Refleksjonsspørsmål til fagfolk</a:t>
            </a:r>
          </a:p>
        </p:txBody>
      </p:sp>
    </p:spTree>
    <p:extLst>
      <p:ext uri="{BB962C8B-B14F-4D97-AF65-F5344CB8AC3E}">
        <p14:creationId xmlns:p14="http://schemas.microsoft.com/office/powerpoint/2010/main" val="258979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42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97B82A-594F-A5FF-3DA4-F344DF1CFAEC}"/>
              </a:ext>
            </a:extLst>
          </p:cNvPr>
          <p:cNvSpPr>
            <a:spLocks noGrp="1"/>
          </p:cNvSpPr>
          <p:nvPr>
            <p:ph type="title"/>
          </p:nvPr>
        </p:nvSpPr>
        <p:spPr/>
        <p:txBody>
          <a:bodyPr/>
          <a:lstStyle/>
          <a:p>
            <a:r>
              <a:rPr lang="nb-NO" dirty="0"/>
              <a:t>Innhold</a:t>
            </a:r>
          </a:p>
        </p:txBody>
      </p:sp>
      <p:sp>
        <p:nvSpPr>
          <p:cNvPr id="3" name="Plassholder for tekst 2">
            <a:extLst>
              <a:ext uri="{FF2B5EF4-FFF2-40B4-BE49-F238E27FC236}">
                <a16:creationId xmlns:a16="http://schemas.microsoft.com/office/drawing/2014/main" id="{84FB8A6B-8104-1A3E-A541-957274644174}"/>
              </a:ext>
            </a:extLst>
          </p:cNvPr>
          <p:cNvSpPr>
            <a:spLocks noGrp="1"/>
          </p:cNvSpPr>
          <p:nvPr>
            <p:ph type="body" sz="quarter" idx="13"/>
          </p:nvPr>
        </p:nvSpPr>
        <p:spPr>
          <a:xfrm>
            <a:off x="1774825" y="1970435"/>
            <a:ext cx="8640763" cy="3897418"/>
          </a:xfrm>
        </p:spPr>
        <p:txBody>
          <a:bodyPr>
            <a:normAutofit lnSpcReduction="10000"/>
          </a:bodyPr>
          <a:lstStyle/>
          <a:p>
            <a:pPr>
              <a:buClr>
                <a:schemeClr val="bg1"/>
              </a:buClr>
            </a:pPr>
            <a:r>
              <a:rPr lang="nb-NO" dirty="0"/>
              <a:t>Hvorfor er dette et tema for kommunen?</a:t>
            </a:r>
          </a:p>
          <a:p>
            <a:pPr>
              <a:buClr>
                <a:schemeClr val="bg1"/>
              </a:buClr>
            </a:pPr>
            <a:r>
              <a:rPr lang="nb-NO" dirty="0"/>
              <a:t>Hva er strev med mat og kropp?</a:t>
            </a:r>
          </a:p>
          <a:p>
            <a:pPr>
              <a:buClr>
                <a:schemeClr val="bg1"/>
              </a:buClr>
            </a:pPr>
            <a:r>
              <a:rPr lang="nb-NO" dirty="0"/>
              <a:t>Hva er spiseforstyrrelser</a:t>
            </a:r>
          </a:p>
          <a:p>
            <a:pPr>
              <a:buClr>
                <a:schemeClr val="bg1"/>
              </a:buClr>
            </a:pPr>
            <a:r>
              <a:rPr lang="nb-NO" dirty="0"/>
              <a:t>Hvordan spørre om mat, kropp og følelser?</a:t>
            </a:r>
          </a:p>
          <a:p>
            <a:pPr>
              <a:buClr>
                <a:schemeClr val="bg1"/>
              </a:buClr>
            </a:pPr>
            <a:r>
              <a:rPr lang="nb-NO" dirty="0"/>
              <a:t>Hvordan kan vi hjelpe?</a:t>
            </a:r>
          </a:p>
          <a:p>
            <a:pPr>
              <a:buClr>
                <a:schemeClr val="bg1"/>
              </a:buClr>
            </a:pPr>
            <a:r>
              <a:rPr lang="nb-NO" dirty="0"/>
              <a:t>Når bør man henvise videre?</a:t>
            </a:r>
          </a:p>
          <a:p>
            <a:pPr>
              <a:buClr>
                <a:schemeClr val="bg1"/>
              </a:buClr>
            </a:pPr>
            <a:r>
              <a:rPr lang="nb-NO" dirty="0"/>
              <a:t>Hjelperrollen og samarbeid på tvers</a:t>
            </a:r>
          </a:p>
          <a:p>
            <a:pPr>
              <a:buClr>
                <a:schemeClr val="bg1"/>
              </a:buClr>
            </a:pPr>
            <a:r>
              <a:rPr lang="nb-NO" dirty="0"/>
              <a:t>Refleksjonsspørsmål til fagfolk</a:t>
            </a:r>
          </a:p>
        </p:txBody>
      </p:sp>
      <p:sp>
        <p:nvSpPr>
          <p:cNvPr id="4" name="Plassholder for lysbildenummer 3">
            <a:extLst>
              <a:ext uri="{FF2B5EF4-FFF2-40B4-BE49-F238E27FC236}">
                <a16:creationId xmlns:a16="http://schemas.microsoft.com/office/drawing/2014/main" id="{5AD29471-41DA-1922-FDA6-987FFBBEF147}"/>
              </a:ext>
            </a:extLst>
          </p:cNvPr>
          <p:cNvSpPr>
            <a:spLocks noGrp="1"/>
          </p:cNvSpPr>
          <p:nvPr>
            <p:ph type="sldNum" sz="quarter" idx="16"/>
          </p:nvPr>
        </p:nvSpPr>
        <p:spPr/>
        <p:txBody>
          <a:bodyPr/>
          <a:lstStyle/>
          <a:p>
            <a:fld id="{341FD356-1CC0-514B-B5D9-F98600AAE6F5}" type="slidenum">
              <a:rPr lang="nb-NO" smtClean="0"/>
              <a:pPr/>
              <a:t>2</a:t>
            </a:fld>
            <a:endParaRPr lang="nb-NO" dirty="0"/>
          </a:p>
        </p:txBody>
      </p:sp>
    </p:spTree>
    <p:extLst>
      <p:ext uri="{BB962C8B-B14F-4D97-AF65-F5344CB8AC3E}">
        <p14:creationId xmlns:p14="http://schemas.microsoft.com/office/powerpoint/2010/main" val="280079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31B8CE1-8099-1DD5-7C4A-9AEF3EBF532F}"/>
              </a:ext>
            </a:extLst>
          </p:cNvPr>
          <p:cNvSpPr>
            <a:spLocks noGrp="1"/>
          </p:cNvSpPr>
          <p:nvPr>
            <p:ph sz="half" idx="1"/>
          </p:nvPr>
        </p:nvSpPr>
        <p:spPr/>
        <p:txBody>
          <a:bodyPr vert="horz" lIns="0" tIns="0" rIns="360000" bIns="0" rtlCol="0" anchor="t">
            <a:normAutofit fontScale="55000" lnSpcReduction="20000"/>
          </a:bodyPr>
          <a:lstStyle/>
          <a:p>
            <a:r>
              <a:rPr lang="nb-NO" dirty="0">
                <a:ea typeface="+mn-lt"/>
                <a:cs typeface="+mn-lt"/>
              </a:rPr>
              <a:t>Både unge, voksne og gravide kan ha et komplisert forhold til mat, kropp og selvfølelse</a:t>
            </a:r>
            <a:endParaRPr lang="nb-NO" dirty="0"/>
          </a:p>
          <a:p>
            <a:r>
              <a:rPr lang="nb-NO" dirty="0">
                <a:ea typeface="+mn-lt"/>
                <a:cs typeface="+mn-lt"/>
              </a:rPr>
              <a:t>For noen er det forbigående; for andre blir vanskene mer omfattende og påvirker helse, livskvalitet og relasjoner</a:t>
            </a:r>
            <a:endParaRPr lang="nb-NO" dirty="0"/>
          </a:p>
          <a:p>
            <a:r>
              <a:rPr lang="nb-NO" dirty="0">
                <a:ea typeface="+mn-lt"/>
                <a:cs typeface="+mn-lt"/>
              </a:rPr>
              <a:t>Skam, skyld og behov for kontroll er vanlige reaksjoner – strevet kan bli en måte å håndtere følelser og belastninger på</a:t>
            </a:r>
            <a:endParaRPr lang="nb-NO" dirty="0"/>
          </a:p>
          <a:p>
            <a:r>
              <a:rPr lang="nb-NO" dirty="0">
                <a:ea typeface="+mn-lt"/>
                <a:cs typeface="+mn-lt"/>
              </a:rPr>
              <a:t>Kommunale tjenester møter ofte personene lenge før spesialisthelsetjenesten gjør det. Strev kan være vanskelig å fange opp i starten</a:t>
            </a:r>
            <a:endParaRPr lang="nb-NO" dirty="0"/>
          </a:p>
          <a:p>
            <a:r>
              <a:rPr lang="nb-NO" dirty="0">
                <a:ea typeface="+mn-lt"/>
                <a:cs typeface="+mn-lt"/>
              </a:rPr>
              <a:t>Å spørre, lytte og vise forståelse er viktige forebyggende handlinger i seg selv</a:t>
            </a:r>
            <a:endParaRPr lang="nb-NO" dirty="0"/>
          </a:p>
          <a:p>
            <a:r>
              <a:rPr lang="nb-NO" dirty="0">
                <a:ea typeface="+mn-lt"/>
                <a:cs typeface="+mn-lt"/>
              </a:rPr>
              <a:t>Tidlig innsats kan stoppe negativ utvikling og redusere risiko for forverring av psykiske vansker</a:t>
            </a:r>
            <a:endParaRPr lang="nb-NO" dirty="0"/>
          </a:p>
          <a:p>
            <a:r>
              <a:rPr lang="nb-NO" dirty="0">
                <a:ea typeface="+mn-lt"/>
                <a:cs typeface="+mn-lt"/>
              </a:rPr>
              <a:t>Temaet må ha en tydelig plass i kommunens psykiske helsetjenester, helsestasjon og skolehelsetjeneste</a:t>
            </a:r>
            <a:endParaRPr lang="nb-NO" dirty="0"/>
          </a:p>
          <a:p>
            <a:r>
              <a:rPr lang="nb-NO" dirty="0">
                <a:ea typeface="+mn-lt"/>
                <a:cs typeface="+mn-lt"/>
              </a:rPr>
              <a:t>Det er behov for grunnleggende kunnskap om hva strev med mat, kropp og selvfølelse kan handle om – og hvordan det kan oppdages tidlig</a:t>
            </a:r>
            <a:endParaRPr lang="nb-NO" dirty="0"/>
          </a:p>
          <a:p>
            <a:endParaRPr lang="nb-NO" dirty="0"/>
          </a:p>
        </p:txBody>
      </p:sp>
      <p:sp>
        <p:nvSpPr>
          <p:cNvPr id="4" name="Plassholder for lysbildenummer 3">
            <a:extLst>
              <a:ext uri="{FF2B5EF4-FFF2-40B4-BE49-F238E27FC236}">
                <a16:creationId xmlns:a16="http://schemas.microsoft.com/office/drawing/2014/main" id="{030961B3-B95A-34C1-A1A3-713C3CEBD93F}"/>
              </a:ext>
            </a:extLst>
          </p:cNvPr>
          <p:cNvSpPr>
            <a:spLocks noGrp="1"/>
          </p:cNvSpPr>
          <p:nvPr>
            <p:ph type="sldNum" sz="quarter" idx="12"/>
          </p:nvPr>
        </p:nvSpPr>
        <p:spPr/>
        <p:txBody>
          <a:bodyPr/>
          <a:lstStyle/>
          <a:p>
            <a:fld id="{341FD356-1CC0-514B-B5D9-F98600AAE6F5}" type="slidenum">
              <a:rPr lang="nb-NO" smtClean="0"/>
              <a:t>3</a:t>
            </a:fld>
            <a:endParaRPr lang="nb-NO"/>
          </a:p>
        </p:txBody>
      </p:sp>
      <p:sp>
        <p:nvSpPr>
          <p:cNvPr id="5" name="Tittel 4">
            <a:extLst>
              <a:ext uri="{FF2B5EF4-FFF2-40B4-BE49-F238E27FC236}">
                <a16:creationId xmlns:a16="http://schemas.microsoft.com/office/drawing/2014/main" id="{E87166D6-3571-2913-1366-3CFE38E5B180}"/>
              </a:ext>
            </a:extLst>
          </p:cNvPr>
          <p:cNvSpPr>
            <a:spLocks noGrp="1"/>
          </p:cNvSpPr>
          <p:nvPr>
            <p:ph type="title"/>
          </p:nvPr>
        </p:nvSpPr>
        <p:spPr/>
        <p:txBody>
          <a:bodyPr/>
          <a:lstStyle/>
          <a:p>
            <a:r>
              <a:rPr lang="nb-NO" dirty="0"/>
              <a:t>Hvorfor er dette et viktig tema for kommunen?</a:t>
            </a:r>
          </a:p>
        </p:txBody>
      </p:sp>
      <p:pic>
        <p:nvPicPr>
          <p:cNvPr id="11" name="Plassholder for innhold 10" descr="Et bilde som inneholder Grafikk, design, illustrasjon&#10;&#10;KI-generert innhold kan være feil.">
            <a:extLst>
              <a:ext uri="{FF2B5EF4-FFF2-40B4-BE49-F238E27FC236}">
                <a16:creationId xmlns:a16="http://schemas.microsoft.com/office/drawing/2014/main" id="{BFFA6560-78A8-655F-61E1-D581C4959B9B}"/>
              </a:ext>
            </a:extLst>
          </p:cNvPr>
          <p:cNvPicPr>
            <a:picLocks noGrp="1" noChangeAspect="1"/>
          </p:cNvPicPr>
          <p:nvPr>
            <p:ph sz="half" idx="2"/>
          </p:nvPr>
        </p:nvPicPr>
        <p:blipFill>
          <a:blip r:embed="rId3"/>
          <a:stretch>
            <a:fillRect/>
          </a:stretch>
        </p:blipFill>
        <p:spPr>
          <a:xfrm>
            <a:off x="6108700" y="2334683"/>
            <a:ext cx="5387975" cy="3591983"/>
          </a:xfrm>
        </p:spPr>
      </p:pic>
    </p:spTree>
    <p:extLst>
      <p:ext uri="{BB962C8B-B14F-4D97-AF65-F5344CB8AC3E}">
        <p14:creationId xmlns:p14="http://schemas.microsoft.com/office/powerpoint/2010/main" val="327865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4CA551F-8596-EDF9-2994-E9B49E69A62C}"/>
              </a:ext>
            </a:extLst>
          </p:cNvPr>
          <p:cNvSpPr>
            <a:spLocks noGrp="1"/>
          </p:cNvSpPr>
          <p:nvPr>
            <p:ph sz="half" idx="1"/>
          </p:nvPr>
        </p:nvSpPr>
        <p:spPr/>
        <p:txBody>
          <a:bodyPr vert="horz" lIns="0" tIns="0" rIns="360000" bIns="0" rtlCol="0" anchor="t">
            <a:normAutofit fontScale="92500" lnSpcReduction="10000"/>
          </a:bodyPr>
          <a:lstStyle/>
          <a:p>
            <a:r>
              <a:rPr lang="nb-NO" i="1" dirty="0">
                <a:ea typeface="+mn-lt"/>
                <a:cs typeface="+mn-lt"/>
              </a:rPr>
              <a:t>Strev med mat og kropp</a:t>
            </a:r>
            <a:r>
              <a:rPr lang="nb-NO" dirty="0">
                <a:ea typeface="+mn-lt"/>
                <a:cs typeface="+mn-lt"/>
              </a:rPr>
              <a:t> er en samlebetegnelse for belastende eller begrensende måter å forholde seg til mat, kropp, vekt og trening på</a:t>
            </a:r>
            <a:endParaRPr lang="nb-NO" dirty="0"/>
          </a:p>
          <a:p>
            <a:r>
              <a:rPr lang="nb-NO" dirty="0">
                <a:ea typeface="+mn-lt"/>
                <a:cs typeface="+mn-lt"/>
              </a:rPr>
              <a:t>Kan vise seg som:</a:t>
            </a:r>
            <a:endParaRPr lang="nb-NO" dirty="0"/>
          </a:p>
          <a:p>
            <a:pPr lvl="1"/>
            <a:r>
              <a:rPr lang="nb-NO" dirty="0">
                <a:ea typeface="+mn-lt"/>
                <a:cs typeface="+mn-lt"/>
              </a:rPr>
              <a:t>uregelmessige spisevaner</a:t>
            </a:r>
            <a:endParaRPr lang="nb-NO" dirty="0"/>
          </a:p>
          <a:p>
            <a:pPr lvl="1"/>
            <a:r>
              <a:rPr lang="nb-NO" dirty="0">
                <a:ea typeface="+mn-lt"/>
                <a:cs typeface="+mn-lt"/>
              </a:rPr>
              <a:t>overopptatthet av kropp, helse eller «riktig» mat</a:t>
            </a:r>
            <a:endParaRPr lang="nb-NO" dirty="0"/>
          </a:p>
          <a:p>
            <a:pPr lvl="1"/>
            <a:r>
              <a:rPr lang="nb-NO" dirty="0">
                <a:ea typeface="+mn-lt"/>
                <a:cs typeface="+mn-lt"/>
              </a:rPr>
              <a:t>overdreven trening</a:t>
            </a:r>
            <a:endParaRPr lang="nb-NO" dirty="0"/>
          </a:p>
          <a:p>
            <a:pPr lvl="1"/>
            <a:r>
              <a:rPr lang="nb-NO" dirty="0">
                <a:ea typeface="+mn-lt"/>
                <a:cs typeface="+mn-lt"/>
              </a:rPr>
              <a:t>sterk kroppsmisnøye</a:t>
            </a:r>
            <a:endParaRPr lang="nb-NO" dirty="0"/>
          </a:p>
          <a:p>
            <a:pPr lvl="1"/>
            <a:r>
              <a:rPr lang="nb-NO" dirty="0">
                <a:ea typeface="+mn-lt"/>
                <a:cs typeface="+mn-lt"/>
              </a:rPr>
              <a:t>Trøstespising</a:t>
            </a:r>
          </a:p>
          <a:p>
            <a:pPr lvl="1"/>
            <a:r>
              <a:rPr lang="nb-NO" dirty="0">
                <a:ea typeface="+mn-lt"/>
                <a:cs typeface="+mn-lt"/>
              </a:rPr>
              <a:t>Vansker med måltider i sosiale settinger</a:t>
            </a:r>
            <a:endParaRPr lang="nb-NO" dirty="0"/>
          </a:p>
          <a:p>
            <a:endParaRPr lang="nb-NO" dirty="0"/>
          </a:p>
        </p:txBody>
      </p:sp>
      <p:sp>
        <p:nvSpPr>
          <p:cNvPr id="3" name="Plassholder for innhold 2">
            <a:extLst>
              <a:ext uri="{FF2B5EF4-FFF2-40B4-BE49-F238E27FC236}">
                <a16:creationId xmlns:a16="http://schemas.microsoft.com/office/drawing/2014/main" id="{AD54D1EB-AB2B-8E22-3E4E-D977B1E25E4C}"/>
              </a:ext>
            </a:extLst>
          </p:cNvPr>
          <p:cNvSpPr>
            <a:spLocks noGrp="1"/>
          </p:cNvSpPr>
          <p:nvPr>
            <p:ph sz="half" idx="2"/>
          </p:nvPr>
        </p:nvSpPr>
        <p:spPr/>
        <p:txBody>
          <a:bodyPr vert="horz" lIns="0" tIns="0" rIns="360000" bIns="0" rtlCol="0" anchor="t">
            <a:normAutofit/>
          </a:bodyPr>
          <a:lstStyle/>
          <a:p>
            <a:pPr>
              <a:lnSpc>
                <a:spcPct val="90000"/>
              </a:lnSpc>
            </a:pPr>
            <a:r>
              <a:rPr lang="nb-NO" sz="2200" dirty="0">
                <a:ea typeface="+mn-lt"/>
                <a:cs typeface="+mn-lt"/>
              </a:rPr>
              <a:t>Oppstår ofte i perioder med stress, uro eller følelsesmessig overbelastning</a:t>
            </a:r>
          </a:p>
          <a:p>
            <a:pPr>
              <a:lnSpc>
                <a:spcPct val="90000"/>
              </a:lnSpc>
            </a:pPr>
            <a:r>
              <a:rPr lang="nb-NO" sz="2200" dirty="0">
                <a:ea typeface="+mn-lt"/>
                <a:cs typeface="+mn-lt"/>
              </a:rPr>
              <a:t>For noen blir dette en fast måte å regulere følelser på:</a:t>
            </a:r>
          </a:p>
          <a:p>
            <a:pPr lvl="1">
              <a:lnSpc>
                <a:spcPct val="90000"/>
              </a:lnSpc>
            </a:pPr>
            <a:r>
              <a:rPr lang="nb-NO" sz="1900" dirty="0">
                <a:ea typeface="+mn-lt"/>
                <a:cs typeface="+mn-lt"/>
              </a:rPr>
              <a:t>spise for å roe seg</a:t>
            </a:r>
          </a:p>
          <a:p>
            <a:pPr lvl="1">
              <a:lnSpc>
                <a:spcPct val="90000"/>
              </a:lnSpc>
            </a:pPr>
            <a:r>
              <a:rPr lang="nb-NO" sz="1900" dirty="0">
                <a:ea typeface="+mn-lt"/>
                <a:cs typeface="+mn-lt"/>
              </a:rPr>
              <a:t>Begrense mat for å kjenne kontroll</a:t>
            </a:r>
          </a:p>
          <a:p>
            <a:pPr marL="275400" lvl="1" indent="0">
              <a:lnSpc>
                <a:spcPct val="90000"/>
              </a:lnSpc>
              <a:buNone/>
            </a:pPr>
            <a:endParaRPr lang="nb-NO" sz="2200" dirty="0">
              <a:ea typeface="+mn-lt"/>
              <a:cs typeface="+mn-lt"/>
            </a:endParaRPr>
          </a:p>
          <a:p>
            <a:pPr>
              <a:lnSpc>
                <a:spcPct val="90000"/>
              </a:lnSpc>
            </a:pPr>
            <a:r>
              <a:rPr lang="nb-NO" sz="2200" dirty="0">
                <a:ea typeface="+mn-lt"/>
                <a:cs typeface="+mn-lt"/>
              </a:rPr>
              <a:t>Strev med mat og kropp handler derfor ofte mer om å håndtere noe indre enn om selve maten og kan være et uttrykk for psykisk ubehag, lav selvfølelse eller behov for kontroll</a:t>
            </a:r>
            <a:endParaRPr lang="nb-NO" sz="2200" dirty="0"/>
          </a:p>
        </p:txBody>
      </p:sp>
      <p:sp>
        <p:nvSpPr>
          <p:cNvPr id="4" name="Plassholder for lysbildenummer 3">
            <a:extLst>
              <a:ext uri="{FF2B5EF4-FFF2-40B4-BE49-F238E27FC236}">
                <a16:creationId xmlns:a16="http://schemas.microsoft.com/office/drawing/2014/main" id="{59DD580C-A5B9-3821-6193-810310BC3725}"/>
              </a:ext>
            </a:extLst>
          </p:cNvPr>
          <p:cNvSpPr>
            <a:spLocks noGrp="1"/>
          </p:cNvSpPr>
          <p:nvPr>
            <p:ph type="sldNum" sz="quarter" idx="12"/>
          </p:nvPr>
        </p:nvSpPr>
        <p:spPr/>
        <p:txBody>
          <a:bodyPr/>
          <a:lstStyle/>
          <a:p>
            <a:fld id="{341FD356-1CC0-514B-B5D9-F98600AAE6F5}" type="slidenum">
              <a:rPr lang="nb-NO" smtClean="0"/>
              <a:t>4</a:t>
            </a:fld>
            <a:endParaRPr lang="nb-NO"/>
          </a:p>
        </p:txBody>
      </p:sp>
      <p:sp>
        <p:nvSpPr>
          <p:cNvPr id="5" name="Tittel 4">
            <a:extLst>
              <a:ext uri="{FF2B5EF4-FFF2-40B4-BE49-F238E27FC236}">
                <a16:creationId xmlns:a16="http://schemas.microsoft.com/office/drawing/2014/main" id="{715C02A2-B792-01A1-D545-F1629897954E}"/>
              </a:ext>
            </a:extLst>
          </p:cNvPr>
          <p:cNvSpPr>
            <a:spLocks noGrp="1"/>
          </p:cNvSpPr>
          <p:nvPr>
            <p:ph type="title"/>
          </p:nvPr>
        </p:nvSpPr>
        <p:spPr/>
        <p:txBody>
          <a:bodyPr/>
          <a:lstStyle/>
          <a:p>
            <a:r>
              <a:rPr lang="nb-NO" dirty="0"/>
              <a:t>Hva er strev med mat og kropp?</a:t>
            </a:r>
          </a:p>
        </p:txBody>
      </p:sp>
    </p:spTree>
    <p:extLst>
      <p:ext uri="{BB962C8B-B14F-4D97-AF65-F5344CB8AC3E}">
        <p14:creationId xmlns:p14="http://schemas.microsoft.com/office/powerpoint/2010/main" val="105377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CEA636DD-0F59-E823-7EFA-41992513F271}"/>
              </a:ext>
            </a:extLst>
          </p:cNvPr>
          <p:cNvSpPr>
            <a:spLocks noGrp="1"/>
          </p:cNvSpPr>
          <p:nvPr>
            <p:ph sz="half" idx="1"/>
          </p:nvPr>
        </p:nvSpPr>
        <p:spPr/>
        <p:txBody>
          <a:bodyPr vert="horz" lIns="0" tIns="0" rIns="360000" bIns="0" rtlCol="0" anchor="t">
            <a:normAutofit fontScale="62500" lnSpcReduction="20000"/>
          </a:bodyPr>
          <a:lstStyle/>
          <a:p>
            <a:r>
              <a:rPr lang="nb-NO" dirty="0">
                <a:ea typeface="+mn-lt"/>
                <a:cs typeface="+mn-lt"/>
              </a:rPr>
              <a:t>Mange blir mer opptatt av utseende, tilhørighet og hvordan de blir oppfattet</a:t>
            </a:r>
            <a:endParaRPr lang="nb-NO" dirty="0"/>
          </a:p>
          <a:p>
            <a:r>
              <a:rPr lang="nb-NO" dirty="0">
                <a:ea typeface="+mn-lt"/>
                <a:cs typeface="+mn-lt"/>
              </a:rPr>
              <a:t>Påvirkning fra sosiale medier og sammenligning med andre øker</a:t>
            </a:r>
            <a:endParaRPr lang="nb-NO" dirty="0"/>
          </a:p>
          <a:p>
            <a:r>
              <a:rPr lang="nb-NO" dirty="0">
                <a:ea typeface="+mn-lt"/>
                <a:cs typeface="+mn-lt"/>
              </a:rPr>
              <a:t>Midlertidig kroppsmisnøye er vanlig, men hos noen utvikler det seg til vedvarende strev med mat, kropp og selvfølelse</a:t>
            </a:r>
            <a:endParaRPr lang="nb-NO" dirty="0"/>
          </a:p>
          <a:p>
            <a:r>
              <a:rPr lang="nb-NO" dirty="0">
                <a:ea typeface="+mn-lt"/>
                <a:cs typeface="+mn-lt"/>
              </a:rPr>
              <a:t>Reaksjonene kan uttrykke stress, lav mestring eller behov for kontroll</a:t>
            </a:r>
            <a:endParaRPr lang="nb-NO" dirty="0"/>
          </a:p>
          <a:p>
            <a:r>
              <a:rPr lang="nb-NO" dirty="0">
                <a:ea typeface="+mn-lt"/>
                <a:cs typeface="+mn-lt"/>
              </a:rPr>
              <a:t>Mat og kropp bør forstås som mulige uttrykk for psykisk ubehag – ikke bare livsstil eller helsevaner</a:t>
            </a:r>
            <a:endParaRPr lang="nb-NO" dirty="0"/>
          </a:p>
          <a:p>
            <a:r>
              <a:rPr lang="nb-NO" dirty="0">
                <a:ea typeface="+mn-lt"/>
                <a:cs typeface="+mn-lt"/>
              </a:rPr>
              <a:t>Sosiale medier gir idealiserte kroppsbilder, ensidige helse- og treningsråd og algoritmer som forsterker innholdet</a:t>
            </a:r>
            <a:endParaRPr lang="nb-NO" dirty="0"/>
          </a:p>
          <a:p>
            <a:r>
              <a:rPr lang="nb-NO" dirty="0">
                <a:ea typeface="+mn-lt"/>
                <a:cs typeface="+mn-lt"/>
              </a:rPr>
              <a:t>Dette kan skape kroppspress, sammenligning, selvkritikk og usikkerhet</a:t>
            </a:r>
            <a:endParaRPr lang="nb-NO" dirty="0"/>
          </a:p>
          <a:p>
            <a:r>
              <a:rPr lang="nb-NO" dirty="0">
                <a:ea typeface="+mn-lt"/>
                <a:cs typeface="+mn-lt"/>
              </a:rPr>
              <a:t>Fagfolk bør utforske hvilke råd og profiler ungdom følger og lar seg påvirke av</a:t>
            </a:r>
            <a:endParaRPr lang="nb-NO" dirty="0"/>
          </a:p>
          <a:p>
            <a:r>
              <a:rPr lang="nb-NO" dirty="0">
                <a:ea typeface="+mn-lt"/>
                <a:cs typeface="+mn-lt"/>
              </a:rPr>
              <a:t>Åpen dialog kan fremme kritisk refleksjon og korrigere feilinformasjon på en trygg og normaliserende måte</a:t>
            </a:r>
            <a:endParaRPr lang="nb-NO" dirty="0"/>
          </a:p>
          <a:p>
            <a:endParaRPr lang="nb-NO" dirty="0"/>
          </a:p>
        </p:txBody>
      </p:sp>
      <p:sp>
        <p:nvSpPr>
          <p:cNvPr id="4" name="Plassholder for lysbildenummer 3">
            <a:extLst>
              <a:ext uri="{FF2B5EF4-FFF2-40B4-BE49-F238E27FC236}">
                <a16:creationId xmlns:a16="http://schemas.microsoft.com/office/drawing/2014/main" id="{AA3F8FDD-6293-6179-8875-5067203F38FC}"/>
              </a:ext>
            </a:extLst>
          </p:cNvPr>
          <p:cNvSpPr>
            <a:spLocks noGrp="1"/>
          </p:cNvSpPr>
          <p:nvPr>
            <p:ph type="sldNum" sz="quarter" idx="12"/>
          </p:nvPr>
        </p:nvSpPr>
        <p:spPr/>
        <p:txBody>
          <a:bodyPr/>
          <a:lstStyle/>
          <a:p>
            <a:fld id="{341FD356-1CC0-514B-B5D9-F98600AAE6F5}" type="slidenum">
              <a:rPr lang="nb-NO" smtClean="0"/>
              <a:t>5</a:t>
            </a:fld>
            <a:endParaRPr lang="nb-NO"/>
          </a:p>
        </p:txBody>
      </p:sp>
      <p:sp>
        <p:nvSpPr>
          <p:cNvPr id="5" name="Tittel 4">
            <a:extLst>
              <a:ext uri="{FF2B5EF4-FFF2-40B4-BE49-F238E27FC236}">
                <a16:creationId xmlns:a16="http://schemas.microsoft.com/office/drawing/2014/main" id="{FFF3D19B-7422-9018-4D6E-A736BADD8EF5}"/>
              </a:ext>
            </a:extLst>
          </p:cNvPr>
          <p:cNvSpPr>
            <a:spLocks noGrp="1"/>
          </p:cNvSpPr>
          <p:nvPr>
            <p:ph type="title"/>
          </p:nvPr>
        </p:nvSpPr>
        <p:spPr/>
        <p:txBody>
          <a:bodyPr>
            <a:normAutofit/>
          </a:bodyPr>
          <a:lstStyle/>
          <a:p>
            <a:r>
              <a:rPr lang="nb-NO" dirty="0"/>
              <a:t>Ungdomsårene</a:t>
            </a:r>
          </a:p>
        </p:txBody>
      </p:sp>
      <p:pic>
        <p:nvPicPr>
          <p:cNvPr id="9" name="Plassholder for bilde 8">
            <a:extLst>
              <a:ext uri="{FF2B5EF4-FFF2-40B4-BE49-F238E27FC236}">
                <a16:creationId xmlns:a16="http://schemas.microsoft.com/office/drawing/2014/main" id="{DE536F1F-F6F9-2AC9-0E45-28F1288EAA59}"/>
              </a:ext>
            </a:extLst>
          </p:cNvPr>
          <p:cNvPicPr>
            <a:picLocks noGrp="1" noChangeAspect="1"/>
          </p:cNvPicPr>
          <p:nvPr>
            <p:ph type="pic" sz="quarter" idx="14"/>
          </p:nvPr>
        </p:nvPicPr>
        <p:blipFill>
          <a:blip r:embed="rId3"/>
          <a:srcRect l="27890" r="9148"/>
          <a:stretch>
            <a:fillRect/>
          </a:stretch>
        </p:blipFill>
        <p:spPr>
          <a:xfrm>
            <a:off x="6096000" y="0"/>
            <a:ext cx="6096000" cy="6858000"/>
          </a:xfrm>
        </p:spPr>
      </p:pic>
    </p:spTree>
    <p:extLst>
      <p:ext uri="{BB962C8B-B14F-4D97-AF65-F5344CB8AC3E}">
        <p14:creationId xmlns:p14="http://schemas.microsoft.com/office/powerpoint/2010/main" val="184286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49029C6-9A75-D349-954A-DFB078476F12}"/>
              </a:ext>
            </a:extLst>
          </p:cNvPr>
          <p:cNvSpPr>
            <a:spLocks noGrp="1"/>
          </p:cNvSpPr>
          <p:nvPr>
            <p:ph sz="half" idx="1"/>
          </p:nvPr>
        </p:nvSpPr>
        <p:spPr/>
        <p:txBody>
          <a:bodyPr vert="horz" lIns="360000" tIns="0" rIns="0" bIns="0" rtlCol="0" anchor="t">
            <a:normAutofit fontScale="70000" lnSpcReduction="20000"/>
          </a:bodyPr>
          <a:lstStyle/>
          <a:p>
            <a:pPr>
              <a:buFont typeface="Arial"/>
              <a:buChar char="•"/>
            </a:pPr>
            <a:r>
              <a:rPr lang="nb-NO" dirty="0">
                <a:ea typeface="+mn-lt"/>
                <a:cs typeface="+mn-lt"/>
              </a:rPr>
              <a:t>Graviditet og barseltid innebærer raske kroppslige endringer og økt oppmerksomhet på helse, mat og vekt</a:t>
            </a:r>
            <a:endParaRPr lang="nb-NO" dirty="0"/>
          </a:p>
          <a:p>
            <a:pPr>
              <a:buFont typeface="Arial"/>
              <a:buChar char="•"/>
            </a:pPr>
            <a:r>
              <a:rPr lang="nb-NO" dirty="0">
                <a:ea typeface="+mn-lt"/>
                <a:cs typeface="+mn-lt"/>
              </a:rPr>
              <a:t>For mange er dette uproblematisk – for noen vekker endringene vanskelige følelser, kontrollbehov eller gamle erfaringer med kroppspress</a:t>
            </a:r>
            <a:endParaRPr lang="nb-NO" dirty="0"/>
          </a:p>
          <a:p>
            <a:pPr>
              <a:buFont typeface="Arial"/>
              <a:buChar char="•"/>
            </a:pPr>
            <a:r>
              <a:rPr lang="nb-NO" dirty="0">
                <a:ea typeface="+mn-lt"/>
                <a:cs typeface="+mn-lt"/>
              </a:rPr>
              <a:t>Kvinner med tidligere spiseforstyrrelse har økt risiko for tilbakefall</a:t>
            </a:r>
            <a:endParaRPr lang="nb-NO" dirty="0"/>
          </a:p>
          <a:p>
            <a:pPr>
              <a:buFont typeface="Arial"/>
              <a:buChar char="•"/>
            </a:pPr>
            <a:r>
              <a:rPr lang="nb-NO" dirty="0">
                <a:ea typeface="+mn-lt"/>
                <a:cs typeface="+mn-lt"/>
              </a:rPr>
              <a:t>Strev kan også oppstå for første gang i svangerskap: kroppen føles annerledes, appetitt endres, og forventninger fra omgivelsene kan forsterke utilstrekkelighet</a:t>
            </a:r>
            <a:endParaRPr lang="nb-NO" dirty="0"/>
          </a:p>
          <a:p>
            <a:pPr>
              <a:buFont typeface="Arial"/>
              <a:buChar char="•"/>
            </a:pPr>
            <a:r>
              <a:rPr lang="nb-NO" dirty="0">
                <a:ea typeface="+mn-lt"/>
                <a:cs typeface="+mn-lt"/>
              </a:rPr>
              <a:t>Helsestasjonen har en unik posisjon for å fange opp tidlige tegn gjennom regelmessig kontakt</a:t>
            </a:r>
            <a:endParaRPr lang="nb-NO" dirty="0"/>
          </a:p>
          <a:p>
            <a:pPr>
              <a:buFont typeface="Arial"/>
              <a:buChar char="•"/>
            </a:pPr>
            <a:r>
              <a:rPr lang="nb-NO" dirty="0">
                <a:ea typeface="+mn-lt"/>
                <a:cs typeface="+mn-lt"/>
              </a:rPr>
              <a:t>Å stille åpne, normaliserende spørsmål om kropp, mat og følelser kan forebygge forverring</a:t>
            </a:r>
            <a:endParaRPr lang="nb-NO" dirty="0"/>
          </a:p>
          <a:p>
            <a:pPr>
              <a:buFont typeface="Arial"/>
              <a:buChar char="•"/>
            </a:pPr>
            <a:r>
              <a:rPr lang="nb-NO" dirty="0">
                <a:ea typeface="+mn-lt"/>
                <a:cs typeface="+mn-lt"/>
              </a:rPr>
              <a:t>En forståelsesfull tilnærming senker terskelen for å ta opp strev og søke hjelp</a:t>
            </a:r>
            <a:endParaRPr lang="nb-NO" dirty="0"/>
          </a:p>
          <a:p>
            <a:pPr marL="0" indent="0">
              <a:buNone/>
            </a:pPr>
            <a:endParaRPr lang="nb-NO" dirty="0"/>
          </a:p>
        </p:txBody>
      </p:sp>
      <p:pic>
        <p:nvPicPr>
          <p:cNvPr id="7" name="Plassholder for bilde 6">
            <a:extLst>
              <a:ext uri="{FF2B5EF4-FFF2-40B4-BE49-F238E27FC236}">
                <a16:creationId xmlns:a16="http://schemas.microsoft.com/office/drawing/2014/main" id="{8A6F6732-25C1-4A8A-2EE7-BE53CC35E6D8}"/>
              </a:ext>
            </a:extLst>
          </p:cNvPr>
          <p:cNvPicPr>
            <a:picLocks noGrp="1" noChangeAspect="1"/>
          </p:cNvPicPr>
          <p:nvPr>
            <p:ph type="pic" sz="quarter" idx="13"/>
          </p:nvPr>
        </p:nvPicPr>
        <p:blipFill>
          <a:blip r:embed="rId3"/>
          <a:srcRect r="44032"/>
          <a:stretch>
            <a:fillRect/>
          </a:stretch>
        </p:blipFill>
        <p:spPr>
          <a:xfrm>
            <a:off x="0" y="0"/>
            <a:ext cx="6096000" cy="6858000"/>
          </a:xfrm>
        </p:spPr>
      </p:pic>
      <p:sp>
        <p:nvSpPr>
          <p:cNvPr id="4" name="Plassholder for lysbildenummer 3">
            <a:extLst>
              <a:ext uri="{FF2B5EF4-FFF2-40B4-BE49-F238E27FC236}">
                <a16:creationId xmlns:a16="http://schemas.microsoft.com/office/drawing/2014/main" id="{9A63F983-B629-030E-BF1F-D9CFDBF2D352}"/>
              </a:ext>
            </a:extLst>
          </p:cNvPr>
          <p:cNvSpPr>
            <a:spLocks noGrp="1"/>
          </p:cNvSpPr>
          <p:nvPr>
            <p:ph type="sldNum" sz="quarter" idx="12"/>
          </p:nvPr>
        </p:nvSpPr>
        <p:spPr/>
        <p:txBody>
          <a:bodyPr/>
          <a:lstStyle/>
          <a:p>
            <a:fld id="{341FD356-1CC0-514B-B5D9-F98600AAE6F5}" type="slidenum">
              <a:rPr lang="nb-NO" smtClean="0"/>
              <a:pPr/>
              <a:t>6</a:t>
            </a:fld>
            <a:endParaRPr lang="nb-NO"/>
          </a:p>
        </p:txBody>
      </p:sp>
      <p:sp>
        <p:nvSpPr>
          <p:cNvPr id="5" name="Tittel 4">
            <a:extLst>
              <a:ext uri="{FF2B5EF4-FFF2-40B4-BE49-F238E27FC236}">
                <a16:creationId xmlns:a16="http://schemas.microsoft.com/office/drawing/2014/main" id="{9E981CE9-66AF-D51C-D236-5957A261D082}"/>
              </a:ext>
            </a:extLst>
          </p:cNvPr>
          <p:cNvSpPr>
            <a:spLocks noGrp="1"/>
          </p:cNvSpPr>
          <p:nvPr>
            <p:ph type="title"/>
          </p:nvPr>
        </p:nvSpPr>
        <p:spPr/>
        <p:txBody>
          <a:bodyPr/>
          <a:lstStyle/>
          <a:p>
            <a:r>
              <a:rPr lang="nb-NO" dirty="0"/>
              <a:t>Graviditet og barseltid</a:t>
            </a:r>
          </a:p>
        </p:txBody>
      </p:sp>
    </p:spTree>
    <p:extLst>
      <p:ext uri="{BB962C8B-B14F-4D97-AF65-F5344CB8AC3E}">
        <p14:creationId xmlns:p14="http://schemas.microsoft.com/office/powerpoint/2010/main" val="27987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8D6B86F-A523-4D71-E01F-F907976B900C}"/>
              </a:ext>
            </a:extLst>
          </p:cNvPr>
          <p:cNvSpPr>
            <a:spLocks noGrp="1"/>
          </p:cNvSpPr>
          <p:nvPr>
            <p:ph sz="half" idx="1"/>
          </p:nvPr>
        </p:nvSpPr>
        <p:spPr/>
        <p:txBody>
          <a:bodyPr vert="horz" lIns="0" tIns="0" rIns="360000" bIns="0" rtlCol="0" anchor="t">
            <a:normAutofit lnSpcReduction="10000"/>
          </a:bodyPr>
          <a:lstStyle/>
          <a:p>
            <a:r>
              <a:rPr lang="nb-NO" sz="1400" dirty="0">
                <a:solidFill>
                  <a:srgbClr val="000000"/>
                </a:solidFill>
                <a:ea typeface="+mn-lt"/>
                <a:cs typeface="+mn-lt"/>
              </a:rPr>
              <a:t>Spiseforstyrrelser er psykiske lidelser med vedvarende forstyrrelser i spiseatferd, tanker om kropp og mat, og svekket livskvalitet. Krever ofte behandling</a:t>
            </a:r>
            <a:endParaRPr lang="en-US" sz="1400" dirty="0">
              <a:solidFill>
                <a:srgbClr val="444444"/>
              </a:solidFill>
              <a:ea typeface="+mn-lt"/>
              <a:cs typeface="+mn-lt"/>
            </a:endParaRPr>
          </a:p>
          <a:p>
            <a:r>
              <a:rPr lang="nb-NO" sz="1400" dirty="0">
                <a:solidFill>
                  <a:srgbClr val="000000"/>
                </a:solidFill>
                <a:ea typeface="+mn-lt"/>
                <a:cs typeface="+mn-lt"/>
              </a:rPr>
              <a:t>Vanlige diagnoser:</a:t>
            </a:r>
            <a:endParaRPr lang="nb-NO" sz="1400" dirty="0"/>
          </a:p>
          <a:p>
            <a:pPr marL="503555" lvl="1"/>
            <a:r>
              <a:rPr lang="nb-NO" sz="1400" dirty="0">
                <a:solidFill>
                  <a:srgbClr val="000000"/>
                </a:solidFill>
                <a:ea typeface="+mn-lt"/>
                <a:cs typeface="+mn-lt"/>
              </a:rPr>
              <a:t>anoreksi</a:t>
            </a:r>
            <a:endParaRPr lang="nb-NO" sz="1400" dirty="0">
              <a:ea typeface="+mn-lt"/>
              <a:cs typeface="+mn-lt"/>
            </a:endParaRPr>
          </a:p>
          <a:p>
            <a:pPr marL="503555" lvl="1"/>
            <a:r>
              <a:rPr lang="nb-NO" sz="1400" dirty="0">
                <a:solidFill>
                  <a:srgbClr val="000000"/>
                </a:solidFill>
                <a:ea typeface="+mn-lt"/>
                <a:cs typeface="+mn-lt"/>
              </a:rPr>
              <a:t>bulimi</a:t>
            </a:r>
            <a:endParaRPr lang="nb-NO" sz="1400" dirty="0">
              <a:ea typeface="+mn-lt"/>
              <a:cs typeface="+mn-lt"/>
            </a:endParaRPr>
          </a:p>
          <a:p>
            <a:pPr marL="503555" lvl="1"/>
            <a:r>
              <a:rPr lang="nb-NO" sz="1400" dirty="0">
                <a:solidFill>
                  <a:srgbClr val="000000"/>
                </a:solidFill>
                <a:ea typeface="+mn-lt"/>
                <a:cs typeface="+mn-lt"/>
              </a:rPr>
              <a:t>overspisingslidelse (BED)</a:t>
            </a:r>
            <a:endParaRPr lang="nb-NO" sz="1400" dirty="0">
              <a:ea typeface="+mn-lt"/>
              <a:cs typeface="+mn-lt"/>
            </a:endParaRPr>
          </a:p>
          <a:p>
            <a:pPr marL="503555" lvl="1"/>
            <a:r>
              <a:rPr lang="nb-NO" sz="1400" dirty="0">
                <a:solidFill>
                  <a:srgbClr val="000000"/>
                </a:solidFill>
                <a:ea typeface="+mn-lt"/>
                <a:cs typeface="+mn-lt"/>
              </a:rPr>
              <a:t>ARFID – selektiv spisevanske som </a:t>
            </a:r>
            <a:r>
              <a:rPr lang="nb-NO" sz="1400" i="1" dirty="0">
                <a:solidFill>
                  <a:srgbClr val="000000"/>
                </a:solidFill>
                <a:ea typeface="+mn-lt"/>
                <a:cs typeface="+mn-lt"/>
              </a:rPr>
              <a:t>ikke</a:t>
            </a:r>
            <a:r>
              <a:rPr lang="nb-NO" sz="1400" dirty="0">
                <a:solidFill>
                  <a:srgbClr val="000000"/>
                </a:solidFill>
                <a:ea typeface="+mn-lt"/>
                <a:cs typeface="+mn-lt"/>
              </a:rPr>
              <a:t> handler om kroppsbilde</a:t>
            </a:r>
            <a:endParaRPr lang="nb-NO" sz="1400" dirty="0">
              <a:ea typeface="+mn-lt"/>
              <a:cs typeface="+mn-lt"/>
            </a:endParaRPr>
          </a:p>
          <a:p>
            <a:r>
              <a:rPr lang="nb-NO" sz="1400" dirty="0">
                <a:solidFill>
                  <a:srgbClr val="000000"/>
                </a:solidFill>
                <a:ea typeface="+mn-lt"/>
                <a:cs typeface="+mn-lt"/>
              </a:rPr>
              <a:t>Felles kjennetegn: påvirker fysisk helse, følelsesliv og relasjoner</a:t>
            </a:r>
            <a:endParaRPr lang="nb-NO" sz="1400" dirty="0">
              <a:ea typeface="+mn-lt"/>
              <a:cs typeface="+mn-lt"/>
            </a:endParaRPr>
          </a:p>
          <a:p>
            <a:r>
              <a:rPr lang="nb-NO" sz="1400" dirty="0">
                <a:solidFill>
                  <a:srgbClr val="000000"/>
                </a:solidFill>
                <a:ea typeface="+mn-lt"/>
                <a:cs typeface="+mn-lt"/>
              </a:rPr>
              <a:t>Ofte utvikles lidelsen gradvis fra tidligere mildere strev</a:t>
            </a:r>
            <a:endParaRPr lang="nb-NO" sz="1400" dirty="0">
              <a:ea typeface="+mn-lt"/>
              <a:cs typeface="+mn-lt"/>
            </a:endParaRPr>
          </a:p>
          <a:p>
            <a:r>
              <a:rPr lang="nb-NO" sz="1400" dirty="0">
                <a:solidFill>
                  <a:srgbClr val="000000"/>
                </a:solidFill>
                <a:ea typeface="+mn-lt"/>
                <a:cs typeface="+mn-lt"/>
              </a:rPr>
              <a:t>Tidlig oppdagelse i kommunale tjenester er avgjørende for å hindre forverring</a:t>
            </a:r>
            <a:endParaRPr lang="en-US" sz="1400" dirty="0">
              <a:ea typeface="+mn-lt"/>
              <a:cs typeface="+mn-lt"/>
            </a:endParaRPr>
          </a:p>
          <a:p>
            <a:r>
              <a:rPr lang="nb-NO" sz="1400" dirty="0">
                <a:solidFill>
                  <a:srgbClr val="000000"/>
                </a:solidFill>
                <a:ea typeface="+mn-lt"/>
                <a:cs typeface="+mn-lt"/>
              </a:rPr>
              <a:t>Spiseforstyrrelser forekommer i alle aldre og kjønn</a:t>
            </a:r>
            <a:endParaRPr lang="nb-NO" sz="1400" dirty="0">
              <a:ea typeface="+mn-lt"/>
              <a:cs typeface="+mn-lt"/>
            </a:endParaRPr>
          </a:p>
          <a:p>
            <a:pPr>
              <a:lnSpc>
                <a:spcPct val="100000"/>
              </a:lnSpc>
              <a:spcBef>
                <a:spcPts val="0"/>
              </a:spcBef>
            </a:pPr>
            <a:endParaRPr lang="nb-NO" sz="1200" dirty="0">
              <a:solidFill>
                <a:srgbClr val="000000"/>
              </a:solidFill>
              <a:latin typeface="Calibri"/>
              <a:ea typeface="Calibri"/>
              <a:cs typeface="Calibri"/>
            </a:endParaRPr>
          </a:p>
        </p:txBody>
      </p:sp>
      <p:pic>
        <p:nvPicPr>
          <p:cNvPr id="14" name="Plassholder for innhold 13" descr="Et bilde som inneholder klær, kvinne, Menneskeansikt, tegnefilm&#10;&#10;KI-generert innhold kan være feil.">
            <a:extLst>
              <a:ext uri="{FF2B5EF4-FFF2-40B4-BE49-F238E27FC236}">
                <a16:creationId xmlns:a16="http://schemas.microsoft.com/office/drawing/2014/main" id="{93D4EDA0-2ACE-BB7C-82ED-597F184B0CFF}"/>
              </a:ext>
            </a:extLst>
          </p:cNvPr>
          <p:cNvPicPr>
            <a:picLocks noGrp="1" noChangeAspect="1"/>
          </p:cNvPicPr>
          <p:nvPr>
            <p:ph type="pic" sz="quarter" idx="14"/>
          </p:nvPr>
        </p:nvPicPr>
        <p:blipFill>
          <a:blip r:embed="rId3"/>
          <a:srcRect l="22436" t="10256" r="21060"/>
          <a:stretch>
            <a:fillRect/>
          </a:stretch>
        </p:blipFill>
        <p:spPr>
          <a:xfrm>
            <a:off x="6096000" y="0"/>
            <a:ext cx="6096000" cy="6858000"/>
          </a:xfrm>
        </p:spPr>
      </p:pic>
      <p:sp>
        <p:nvSpPr>
          <p:cNvPr id="5" name="Tittel 4">
            <a:extLst>
              <a:ext uri="{FF2B5EF4-FFF2-40B4-BE49-F238E27FC236}">
                <a16:creationId xmlns:a16="http://schemas.microsoft.com/office/drawing/2014/main" id="{CFA72BE3-999E-0282-A555-4E3CA03B8AC5}"/>
              </a:ext>
            </a:extLst>
          </p:cNvPr>
          <p:cNvSpPr>
            <a:spLocks noGrp="1"/>
          </p:cNvSpPr>
          <p:nvPr>
            <p:ph type="title"/>
          </p:nvPr>
        </p:nvSpPr>
        <p:spPr/>
        <p:txBody>
          <a:bodyPr>
            <a:normAutofit fontScale="90000"/>
          </a:bodyPr>
          <a:lstStyle/>
          <a:p>
            <a:r>
              <a:rPr lang="nb-NO" dirty="0"/>
              <a:t>Hva er spiseforstyrrelser?</a:t>
            </a:r>
          </a:p>
        </p:txBody>
      </p:sp>
    </p:spTree>
    <p:extLst>
      <p:ext uri="{BB962C8B-B14F-4D97-AF65-F5344CB8AC3E}">
        <p14:creationId xmlns:p14="http://schemas.microsoft.com/office/powerpoint/2010/main" val="134417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72130C3-7603-7648-AB12-5812A53C704C}"/>
              </a:ext>
            </a:extLst>
          </p:cNvPr>
          <p:cNvSpPr>
            <a:spLocks noGrp="1"/>
          </p:cNvSpPr>
          <p:nvPr>
            <p:ph sz="half" idx="2"/>
          </p:nvPr>
        </p:nvSpPr>
        <p:spPr/>
        <p:txBody>
          <a:bodyPr>
            <a:normAutofit fontScale="92500" lnSpcReduction="10000"/>
          </a:bodyPr>
          <a:lstStyle/>
          <a:p>
            <a:pPr lvl="0"/>
            <a:r>
              <a:rPr lang="nb-NO" dirty="0"/>
              <a:t>Hvordan ser en vanlig dag med mat ut for deg?</a:t>
            </a:r>
          </a:p>
          <a:p>
            <a:pPr lvl="0"/>
            <a:r>
              <a:rPr lang="nb-NO" dirty="0"/>
              <a:t>Hvordan merker du at følelsene påvirker appetitten?</a:t>
            </a:r>
          </a:p>
          <a:p>
            <a:pPr lvl="0"/>
            <a:r>
              <a:rPr lang="nb-NO" dirty="0"/>
              <a:t>Er det situasjoner der det føles vanskeligere å spise eller slappe av?</a:t>
            </a:r>
          </a:p>
          <a:p>
            <a:pPr lvl="0"/>
            <a:r>
              <a:rPr lang="nb-NO" dirty="0"/>
              <a:t>Hvordan opplever du kroppen din for tiden?</a:t>
            </a:r>
          </a:p>
          <a:p>
            <a:pPr lvl="0"/>
            <a:r>
              <a:rPr lang="nb-NO" dirty="0">
                <a:solidFill>
                  <a:schemeClr val="tx1"/>
                </a:solidFill>
              </a:rPr>
              <a:t>Det viktigste er å gi rom for å snakke om et tema som ofte er preget av skam og taushet</a:t>
            </a:r>
            <a:endParaRPr lang="nb-NO" dirty="0"/>
          </a:p>
        </p:txBody>
      </p:sp>
      <p:sp>
        <p:nvSpPr>
          <p:cNvPr id="4" name="Plassholder for lysbildenummer 3">
            <a:extLst>
              <a:ext uri="{FF2B5EF4-FFF2-40B4-BE49-F238E27FC236}">
                <a16:creationId xmlns:a16="http://schemas.microsoft.com/office/drawing/2014/main" id="{89400AE2-D90E-05CA-551B-5933DA0D1612}"/>
              </a:ext>
            </a:extLst>
          </p:cNvPr>
          <p:cNvSpPr>
            <a:spLocks noGrp="1"/>
          </p:cNvSpPr>
          <p:nvPr>
            <p:ph type="sldNum" sz="quarter" idx="12"/>
          </p:nvPr>
        </p:nvSpPr>
        <p:spPr/>
        <p:txBody>
          <a:bodyPr/>
          <a:lstStyle/>
          <a:p>
            <a:fld id="{341FD356-1CC0-514B-B5D9-F98600AAE6F5}" type="slidenum">
              <a:rPr lang="nb-NO" smtClean="0"/>
              <a:t>8</a:t>
            </a:fld>
            <a:endParaRPr lang="nb-NO"/>
          </a:p>
        </p:txBody>
      </p:sp>
      <p:sp>
        <p:nvSpPr>
          <p:cNvPr id="5" name="Tittel 4">
            <a:extLst>
              <a:ext uri="{FF2B5EF4-FFF2-40B4-BE49-F238E27FC236}">
                <a16:creationId xmlns:a16="http://schemas.microsoft.com/office/drawing/2014/main" id="{E37A7A7D-70B7-D37D-B517-F1F589BFD2AE}"/>
              </a:ext>
            </a:extLst>
          </p:cNvPr>
          <p:cNvSpPr>
            <a:spLocks noGrp="1"/>
          </p:cNvSpPr>
          <p:nvPr>
            <p:ph type="title"/>
          </p:nvPr>
        </p:nvSpPr>
        <p:spPr/>
        <p:txBody>
          <a:bodyPr/>
          <a:lstStyle/>
          <a:p>
            <a:r>
              <a:rPr lang="nb-NO" dirty="0"/>
              <a:t>Hvordan spørre om mat, kropp og følelser?</a:t>
            </a:r>
          </a:p>
        </p:txBody>
      </p:sp>
      <p:pic>
        <p:nvPicPr>
          <p:cNvPr id="13" name="Plassholder for innhold 12" descr="Et bilde som inneholder møbler, stol, klær, person&#10;&#10;KI-generert innhold kan være feil.">
            <a:extLst>
              <a:ext uri="{FF2B5EF4-FFF2-40B4-BE49-F238E27FC236}">
                <a16:creationId xmlns:a16="http://schemas.microsoft.com/office/drawing/2014/main" id="{098AEB07-7328-05DA-C0C8-E8F9A8A3161D}"/>
              </a:ext>
            </a:extLst>
          </p:cNvPr>
          <p:cNvPicPr>
            <a:picLocks noGrp="1" noChangeAspect="1"/>
          </p:cNvPicPr>
          <p:nvPr>
            <p:ph sz="half" idx="1"/>
          </p:nvPr>
        </p:nvPicPr>
        <p:blipFill>
          <a:blip r:embed="rId3"/>
          <a:srcRect l="10775" t="11990" r="13169" b="12097"/>
          <a:stretch>
            <a:fillRect/>
          </a:stretch>
        </p:blipFill>
        <p:spPr>
          <a:xfrm>
            <a:off x="695326" y="1500026"/>
            <a:ext cx="4746172" cy="4737261"/>
          </a:xfrm>
        </p:spPr>
      </p:pic>
    </p:spTree>
    <p:extLst>
      <p:ext uri="{BB962C8B-B14F-4D97-AF65-F5344CB8AC3E}">
        <p14:creationId xmlns:p14="http://schemas.microsoft.com/office/powerpoint/2010/main" val="25641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8D052BC9-D6AD-13F1-875C-F91F6C7DB0BD}"/>
              </a:ext>
            </a:extLst>
          </p:cNvPr>
          <p:cNvSpPr>
            <a:spLocks noGrp="1"/>
          </p:cNvSpPr>
          <p:nvPr>
            <p:ph type="title"/>
          </p:nvPr>
        </p:nvSpPr>
        <p:spPr/>
        <p:txBody>
          <a:bodyPr/>
          <a:lstStyle/>
          <a:p>
            <a:r>
              <a:rPr lang="nb-NO" dirty="0"/>
              <a:t>Hvordan kan vi hjelpe?</a:t>
            </a:r>
          </a:p>
        </p:txBody>
      </p:sp>
      <p:sp>
        <p:nvSpPr>
          <p:cNvPr id="8" name="Plassholder for innhold 7">
            <a:extLst>
              <a:ext uri="{FF2B5EF4-FFF2-40B4-BE49-F238E27FC236}">
                <a16:creationId xmlns:a16="http://schemas.microsoft.com/office/drawing/2014/main" id="{6FDDDF3F-17E8-0498-5339-E7F898C02167}"/>
              </a:ext>
            </a:extLst>
          </p:cNvPr>
          <p:cNvSpPr>
            <a:spLocks noGrp="1"/>
          </p:cNvSpPr>
          <p:nvPr>
            <p:ph idx="1"/>
          </p:nvPr>
        </p:nvSpPr>
        <p:spPr>
          <a:xfrm>
            <a:off x="695326" y="1558322"/>
            <a:ext cx="10974160" cy="4678965"/>
          </a:xfrm>
        </p:spPr>
        <p:txBody>
          <a:bodyPr>
            <a:normAutofit fontScale="92500" lnSpcReduction="20000"/>
          </a:bodyPr>
          <a:lstStyle/>
          <a:p>
            <a:r>
              <a:rPr lang="nb-NO" dirty="0">
                <a:ea typeface="+mn-lt"/>
                <a:cs typeface="+mn-lt"/>
              </a:rPr>
              <a:t>Hjelp handler ikke om kostholdsråd, men om å forstå sammenhengen mellom mat, kropp og følelser</a:t>
            </a:r>
            <a:endParaRPr lang="nb-NO" dirty="0"/>
          </a:p>
          <a:p>
            <a:r>
              <a:rPr lang="nb-NO" dirty="0">
                <a:ea typeface="+mn-lt"/>
                <a:cs typeface="+mn-lt"/>
              </a:rPr>
              <a:t>Strevet handler ofte om kontroll, skam, sorg eller stress – ikke om maten i seg selv</a:t>
            </a:r>
            <a:endParaRPr lang="nb-NO" dirty="0"/>
          </a:p>
          <a:p>
            <a:r>
              <a:rPr lang="nb-NO" dirty="0">
                <a:ea typeface="+mn-lt"/>
                <a:cs typeface="+mn-lt"/>
              </a:rPr>
              <a:t>Den viktigste hjelpen er å møte mennesker med trygghet, respekt og åpenhet</a:t>
            </a:r>
            <a:endParaRPr lang="nb-NO" dirty="0"/>
          </a:p>
          <a:p>
            <a:r>
              <a:rPr lang="nb-NO" dirty="0">
                <a:ea typeface="+mn-lt"/>
                <a:cs typeface="+mn-lt"/>
              </a:rPr>
              <a:t>Fagpersoner i kommunen kan:</a:t>
            </a:r>
            <a:endParaRPr lang="nb-NO" dirty="0"/>
          </a:p>
          <a:p>
            <a:pPr lvl="1"/>
            <a:r>
              <a:rPr lang="nb-NO" dirty="0">
                <a:ea typeface="+mn-lt"/>
                <a:cs typeface="+mn-lt"/>
              </a:rPr>
              <a:t>skape trygge rammer for samtale</a:t>
            </a:r>
            <a:endParaRPr lang="nb-NO" dirty="0"/>
          </a:p>
          <a:p>
            <a:pPr lvl="1"/>
            <a:r>
              <a:rPr lang="nb-NO" dirty="0">
                <a:ea typeface="+mn-lt"/>
                <a:cs typeface="+mn-lt"/>
              </a:rPr>
              <a:t>utforske hvordan følelser henger sammen med spisevaner og kropp</a:t>
            </a:r>
            <a:endParaRPr lang="nb-NO" dirty="0"/>
          </a:p>
          <a:p>
            <a:pPr lvl="1"/>
            <a:r>
              <a:rPr lang="nb-NO" dirty="0">
                <a:ea typeface="+mn-lt"/>
                <a:cs typeface="+mn-lt"/>
              </a:rPr>
              <a:t>støtte foreldre/partnere i å være til stede uten å presse</a:t>
            </a:r>
            <a:endParaRPr lang="nb-NO" dirty="0"/>
          </a:p>
          <a:p>
            <a:pPr lvl="1"/>
            <a:r>
              <a:rPr lang="nb-NO" dirty="0">
                <a:ea typeface="+mn-lt"/>
                <a:cs typeface="+mn-lt"/>
              </a:rPr>
              <a:t>hjelpe familier å finne balansen mellom omsorg og ansvar</a:t>
            </a:r>
            <a:endParaRPr lang="nb-NO" dirty="0"/>
          </a:p>
          <a:p>
            <a:r>
              <a:rPr lang="nb-NO" dirty="0">
                <a:ea typeface="+mn-lt"/>
                <a:cs typeface="+mn-lt"/>
              </a:rPr>
              <a:t>Når strevet påvirker måltider, helse eller daglig fungering:</a:t>
            </a:r>
            <a:endParaRPr lang="nb-NO" dirty="0"/>
          </a:p>
          <a:p>
            <a:pPr lvl="1"/>
            <a:r>
              <a:rPr lang="nb-NO" dirty="0">
                <a:ea typeface="+mn-lt"/>
                <a:cs typeface="+mn-lt"/>
              </a:rPr>
              <a:t>samarbeid med fastlege, helsesykepleier eller spesialisthelsetjeneste</a:t>
            </a:r>
            <a:endParaRPr lang="nb-NO" dirty="0"/>
          </a:p>
          <a:p>
            <a:pPr lvl="1"/>
            <a:r>
              <a:rPr lang="nb-NO" dirty="0">
                <a:ea typeface="+mn-lt"/>
                <a:cs typeface="+mn-lt"/>
              </a:rPr>
              <a:t>tidlig henvisning sikrer riktig oppfølging – det er ikke å «gi opp», men å gjøre det trygt og riktig i tide</a:t>
            </a:r>
            <a:endParaRPr lang="nb-NO" dirty="0"/>
          </a:p>
        </p:txBody>
      </p:sp>
      <p:sp>
        <p:nvSpPr>
          <p:cNvPr id="4" name="Plassholder for lysbildenummer 3">
            <a:extLst>
              <a:ext uri="{FF2B5EF4-FFF2-40B4-BE49-F238E27FC236}">
                <a16:creationId xmlns:a16="http://schemas.microsoft.com/office/drawing/2014/main" id="{CBF574B4-0609-DC3F-3C02-6193DA2F57EE}"/>
              </a:ext>
            </a:extLst>
          </p:cNvPr>
          <p:cNvSpPr>
            <a:spLocks noGrp="1"/>
          </p:cNvSpPr>
          <p:nvPr>
            <p:ph type="sldNum" sz="quarter" idx="12"/>
          </p:nvPr>
        </p:nvSpPr>
        <p:spPr/>
        <p:txBody>
          <a:bodyPr/>
          <a:lstStyle/>
          <a:p>
            <a:fld id="{341FD356-1CC0-514B-B5D9-F98600AAE6F5}" type="slidenum">
              <a:rPr lang="nb-NO" smtClean="0"/>
              <a:t>9</a:t>
            </a:fld>
            <a:endParaRPr lang="nb-NO"/>
          </a:p>
        </p:txBody>
      </p:sp>
    </p:spTree>
    <p:extLst>
      <p:ext uri="{BB962C8B-B14F-4D97-AF65-F5344CB8AC3E}">
        <p14:creationId xmlns:p14="http://schemas.microsoft.com/office/powerpoint/2010/main" val="1907525838"/>
      </p:ext>
    </p:extLst>
  </p:cSld>
  <p:clrMapOvr>
    <a:masterClrMapping/>
  </p:clrMapOvr>
</p:sld>
</file>

<file path=ppt/theme/theme1.xml><?xml version="1.0" encoding="utf-8"?>
<a:theme xmlns:a="http://schemas.openxmlformats.org/drawingml/2006/main" name="Helsedir 2024">
  <a:themeElements>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Powerpointmal_NY versjon[67]  -  Skrivebeskyttet" id="{E5D2225B-CF60-724E-8634-BB3EBE7027E6}" vid="{44B68484-C258-6D40-9A3E-4450326D50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1094b2f-f66e-4ae7-82d0-5d48241d6db6">
      <Terms xmlns="http://schemas.microsoft.com/office/infopath/2007/PartnerControls"/>
    </lcf76f155ced4ddcb4097134ff3c332f>
    <TaxCatchAll xmlns="8861d29d-412b-45ba-b4b8-0ddb7c32497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A1F0435BE151B40957917E6A073C744" ma:contentTypeVersion="16" ma:contentTypeDescription="Opprett et nytt dokument." ma:contentTypeScope="" ma:versionID="37965e0180c11c6fc3b60e2731b23000">
  <xsd:schema xmlns:xsd="http://www.w3.org/2001/XMLSchema" xmlns:xs="http://www.w3.org/2001/XMLSchema" xmlns:p="http://schemas.microsoft.com/office/2006/metadata/properties" xmlns:ns2="8861d29d-412b-45ba-b4b8-0ddb7c324975" xmlns:ns3="81094b2f-f66e-4ae7-82d0-5d48241d6db6" targetNamespace="http://schemas.microsoft.com/office/2006/metadata/properties" ma:root="true" ma:fieldsID="66d85ff25aa47a24c42e0e19c9b07f5c" ns2:_="" ns3:_="">
    <xsd:import namespace="8861d29d-412b-45ba-b4b8-0ddb7c324975"/>
    <xsd:import namespace="81094b2f-f66e-4ae7-82d0-5d48241d6d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1d29d-412b-45ba-b4b8-0ddb7c32497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05bf005d-fe28-46bc-9526-66ba9be0fe13}" ma:internalName="TaxCatchAll" ma:showField="CatchAllData" ma:web="8861d29d-412b-45ba-b4b8-0ddb7c3249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094b2f-f66e-4ae7-82d0-5d48241d6d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44bd27e2-62de-4af1-85f7-19d8bf2bfc5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C70EF-4204-48CC-9705-9783C12D26AE}">
  <ds:schemaRefs>
    <ds:schemaRef ds:uri="http://schemas.microsoft.com/sharepoint/v3/contenttype/forms"/>
  </ds:schemaRefs>
</ds:datastoreItem>
</file>

<file path=customXml/itemProps2.xml><?xml version="1.0" encoding="utf-8"?>
<ds:datastoreItem xmlns:ds="http://schemas.openxmlformats.org/officeDocument/2006/customXml" ds:itemID="{43DE6656-7D40-49FF-8310-EF271454CE17}">
  <ds:schemaRefs>
    <ds:schemaRef ds:uri="http://schemas.microsoft.com/office/2006/metadata/properties"/>
    <ds:schemaRef ds:uri="http://schemas.microsoft.com/office/infopath/2007/PartnerControls"/>
    <ds:schemaRef ds:uri="8d83cb3e-5469-4ba3-8e7f-a0f40b26c827"/>
    <ds:schemaRef ds:uri="c56c3c49-4b7b-4732-b272-724ee8eca3e9"/>
    <ds:schemaRef ds:uri="81094b2f-f66e-4ae7-82d0-5d48241d6db6"/>
    <ds:schemaRef ds:uri="8861d29d-412b-45ba-b4b8-0ddb7c324975"/>
  </ds:schemaRefs>
</ds:datastoreItem>
</file>

<file path=customXml/itemProps3.xml><?xml version="1.0" encoding="utf-8"?>
<ds:datastoreItem xmlns:ds="http://schemas.openxmlformats.org/officeDocument/2006/customXml" ds:itemID="{8D5938F7-D27F-4A65-959B-616462331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1d29d-412b-45ba-b4b8-0ddb7c324975"/>
    <ds:schemaRef ds:uri="81094b2f-f66e-4ae7-82d0-5d48241d6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Powerpointmal_Helsedirektoratet</Template>
  <TotalTime>577</TotalTime>
  <Words>3667</Words>
  <Application>Microsoft Macintosh PowerPoint</Application>
  <PresentationFormat>Widescreen</PresentationFormat>
  <Paragraphs>240</Paragraphs>
  <Slides>16</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16</vt:i4>
      </vt:variant>
    </vt:vector>
  </HeadingPairs>
  <TitlesOfParts>
    <vt:vector size="21" baseType="lpstr">
      <vt:lpstr>Arial</vt:lpstr>
      <vt:lpstr>Calibri</vt:lpstr>
      <vt:lpstr>Roboto</vt:lpstr>
      <vt:lpstr>Roboto Lt</vt:lpstr>
      <vt:lpstr>Helsedir 2024</vt:lpstr>
      <vt:lpstr>Strev med mat og kropp</vt:lpstr>
      <vt:lpstr>Innhold</vt:lpstr>
      <vt:lpstr>Hvorfor er dette et viktig tema for kommunen?</vt:lpstr>
      <vt:lpstr>Hva er strev med mat og kropp?</vt:lpstr>
      <vt:lpstr>Ungdomsårene</vt:lpstr>
      <vt:lpstr>Graviditet og barseltid</vt:lpstr>
      <vt:lpstr>Hva er spiseforstyrrelser?</vt:lpstr>
      <vt:lpstr>Hvordan spørre om mat, kropp og følelser?</vt:lpstr>
      <vt:lpstr>Hvordan kan vi hjelpe?</vt:lpstr>
      <vt:lpstr>Hvordan hjelpe foreldre</vt:lpstr>
      <vt:lpstr>Viktig å fange opp – uten å forenkle</vt:lpstr>
      <vt:lpstr>Når bør man henvise videre?</vt:lpstr>
      <vt:lpstr>Hjelperrollen og samarbeid på tvers</vt:lpstr>
      <vt:lpstr>Hva utfordrer oss som hjelpere?</vt:lpstr>
      <vt:lpstr>Refleksjonsspørsmål til fagfolk</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Amalie Alnes Gjærde</dc:creator>
  <cp:lastModifiedBy>Dragana Njegic</cp:lastModifiedBy>
  <cp:revision>78</cp:revision>
  <dcterms:created xsi:type="dcterms:W3CDTF">2025-10-08T07:26:25Z</dcterms:created>
  <dcterms:modified xsi:type="dcterms:W3CDTF">2025-12-12T09:34:49Z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0x0101001A1F0435BE151B40957917E6A073C744</vt:lpwstr>
  </property>
  <property fmtid="{D5CDD505-2E9C-101B-9397-08002B2CF9AE}" pid="3" name="MediaServiceImageTags">
    <vt:lpwstr/>
  </property>
</Properties>
</file>