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2" r:id="rId10"/>
    <p:sldId id="270" r:id="rId11"/>
    <p:sldId id="261" r:id="rId12"/>
    <p:sldId id="271" r:id="rId13"/>
    <p:sldId id="263" r:id="rId14"/>
    <p:sldId id="264" r:id="rId15"/>
    <p:sldId id="265" r:id="rId16"/>
    <p:sldId id="266" r:id="rId17"/>
    <p:sldId id="267" r:id="rId18"/>
    <p:sldId id="268" r:id="rId19"/>
    <p:sldId id="269" r:id="rId20"/>
    <p:sldId id="272" r:id="rId21"/>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07B2A-CB17-4A20-01F3-4D9E17A93892}" name="Dragana Njegic" initials="DN" userId="S::Dragana.Njegic@helsedir.no::1fda0974-bbec-4761-a398-f0d8a0c0f5e3" providerId="AD"/>
  <p188:author id="{094A67D4-A257-DA32-B127-E6CD98606152}" name="Annicken Martinez Aasen" initials="AA" userId="S::annicken.martinez.aasen@helsedir.no::dd7079cc-58ff-4da6-8d96-c6b2e7b1c4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D00"/>
    <a:srgbClr val="047FA4"/>
    <a:srgbClr val="E66326"/>
    <a:srgbClr val="E04002"/>
    <a:srgbClr val="FD6326"/>
    <a:srgbClr val="E00002"/>
    <a:srgbClr val="FF911C"/>
    <a:srgbClr val="FF9102"/>
    <a:srgbClr val="049ECD"/>
    <a:srgbClr val="BA2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28"/>
    <p:restoredTop sz="85442"/>
  </p:normalViewPr>
  <p:slideViewPr>
    <p:cSldViewPr snapToGrid="0">
      <p:cViewPr varScale="1">
        <p:scale>
          <a:sx n="84" d="100"/>
          <a:sy n="84" d="100"/>
        </p:scale>
        <p:origin x="192" y="7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AB89-3ED6-BA48-8C18-5986538B881E}" type="datetimeFigureOut">
              <a:rPr lang="nb-NO" smtClean="0"/>
              <a:t>12.12.2025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19993-DBB6-024A-9B4C-46A2DD21F3A5}" type="slidenum">
              <a:rPr lang="nb-NO" smtClean="0"/>
              <a:t>‹#›</a:t>
            </a:fld>
            <a:endParaRPr lang="nb-NO"/>
          </a:p>
        </p:txBody>
      </p:sp>
    </p:spTree>
    <p:extLst>
      <p:ext uri="{BB962C8B-B14F-4D97-AF65-F5344CB8AC3E}">
        <p14:creationId xmlns:p14="http://schemas.microsoft.com/office/powerpoint/2010/main" val="195521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2</a:t>
            </a:fld>
            <a:endParaRPr lang="nb-NO"/>
          </a:p>
        </p:txBody>
      </p:sp>
    </p:spTree>
    <p:extLst>
      <p:ext uri="{BB962C8B-B14F-4D97-AF65-F5344CB8AC3E}">
        <p14:creationId xmlns:p14="http://schemas.microsoft.com/office/powerpoint/2010/main" val="303093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ea typeface="Calibri"/>
                <a:cs typeface="Calibri"/>
              </a:rPr>
              <a:t>Redigert og kortet ned i </a:t>
            </a:r>
            <a:r>
              <a:rPr lang="nb-NO" err="1">
                <a:ea typeface="Calibri"/>
                <a:cs typeface="Calibri"/>
              </a:rPr>
              <a:t>pp</a:t>
            </a:r>
            <a:r>
              <a:rPr lang="nb-NO">
                <a:ea typeface="Calibri"/>
                <a:cs typeface="Calibri"/>
              </a:rPr>
              <a:t>.</a:t>
            </a:r>
            <a:endParaRPr lang="nb-NO"/>
          </a:p>
          <a:p>
            <a:endParaRPr lang="nb-NO"/>
          </a:p>
          <a:p>
            <a:r>
              <a:rPr lang="nb-NO" sz="1200" kern="1200">
                <a:solidFill>
                  <a:schemeClr val="tx1"/>
                </a:solidFill>
                <a:effectLst/>
                <a:latin typeface="+mn-lt"/>
                <a:ea typeface="+mn-ea"/>
                <a:cs typeface="+mn-cs"/>
              </a:rPr>
              <a:t>Barn og unge som strever med mat og kropp kan ha nytte av å øve seg på hva de vil si til andre om situasjonen sin, for eksempel kan ungdom ha behov for å si noe når de må hjem til middag og ikke kan være med ut. Som forelder kan du støtte barnet ditt i å finne en forklaring som føles trygg, og som gjør at de kan sette grenser for hva de ønsker å dele. Noen vil være åpne om hva som er vanskelig, mens andre vil dele mindre – begge deler er like riktig.</a:t>
            </a:r>
            <a:endParaRPr lang="nb-NO">
              <a:ea typeface="Calibri"/>
              <a:cs typeface="Calibri"/>
            </a:endParaRP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Det kan være nyttig å øve sammen hjemme på hvordan barnet eller ungdommen kan svare når venner, søsken eller andre stiller spørsmål. Slik kan du bidra til å forebygge misforståelser, redusere skam og gjøre barnet mer trygg i sosiale situasjoner. Det veldig stor variasjon i hva som vil føles komfortabelt å dele for den enkelte. </a:t>
            </a:r>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11</a:t>
            </a:fld>
            <a:endParaRPr lang="nb-NO"/>
          </a:p>
        </p:txBody>
      </p:sp>
    </p:spTree>
    <p:extLst>
      <p:ext uri="{BB962C8B-B14F-4D97-AF65-F5344CB8AC3E}">
        <p14:creationId xmlns:p14="http://schemas.microsoft.com/office/powerpoint/2010/main" val="160942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ea typeface="Calibri"/>
                <a:cs typeface="Calibri"/>
              </a:rPr>
              <a:t>Spesifikke</a:t>
            </a:r>
            <a:r>
              <a:rPr lang="en-US">
                <a:ea typeface="Calibri"/>
                <a:cs typeface="Calibri"/>
              </a:rPr>
              <a:t> </a:t>
            </a:r>
            <a:r>
              <a:rPr lang="en-US" err="1">
                <a:ea typeface="Calibri"/>
                <a:cs typeface="Calibri"/>
              </a:rPr>
              <a:t>eksempler</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strev</a:t>
            </a:r>
            <a:r>
              <a:rPr lang="en-US">
                <a:ea typeface="Calibri"/>
                <a:cs typeface="Calibri"/>
              </a:rPr>
              <a:t> med </a:t>
            </a:r>
            <a:r>
              <a:rPr lang="en-US" err="1">
                <a:ea typeface="Calibri"/>
                <a:cs typeface="Calibri"/>
              </a:rPr>
              <a:t>kropp</a:t>
            </a:r>
            <a:r>
              <a:rPr lang="en-US">
                <a:ea typeface="Calibri"/>
                <a:cs typeface="Calibri"/>
              </a:rPr>
              <a:t> </a:t>
            </a:r>
            <a:r>
              <a:rPr lang="en-US" err="1">
                <a:ea typeface="Calibri"/>
                <a:cs typeface="Calibri"/>
              </a:rPr>
              <a:t>og</a:t>
            </a:r>
            <a:r>
              <a:rPr lang="en-US">
                <a:ea typeface="Calibri"/>
                <a:cs typeface="Calibri"/>
              </a:rPr>
              <a:t> mat </a:t>
            </a:r>
            <a:r>
              <a:rPr lang="en-US" err="1">
                <a:ea typeface="Calibri"/>
                <a:cs typeface="Calibri"/>
              </a:rPr>
              <a:t>og</a:t>
            </a:r>
            <a:r>
              <a:rPr lang="en-US">
                <a:ea typeface="Calibri"/>
                <a:cs typeface="Calibri"/>
              </a:rPr>
              <a:t> </a:t>
            </a:r>
            <a:r>
              <a:rPr lang="en-US" err="1">
                <a:ea typeface="Calibri"/>
                <a:cs typeface="Calibri"/>
              </a:rPr>
              <a:t>hva</a:t>
            </a:r>
            <a:r>
              <a:rPr lang="en-US">
                <a:ea typeface="Calibri"/>
                <a:cs typeface="Calibri"/>
              </a:rPr>
              <a:t> man </a:t>
            </a:r>
            <a:r>
              <a:rPr lang="en-US" err="1">
                <a:ea typeface="Calibri"/>
                <a:cs typeface="Calibri"/>
              </a:rPr>
              <a:t>kan</a:t>
            </a:r>
            <a:r>
              <a:rPr lang="en-US">
                <a:ea typeface="Calibri"/>
                <a:cs typeface="Calibri"/>
              </a:rPr>
              <a:t> </a:t>
            </a:r>
            <a:r>
              <a:rPr lang="en-US" err="1">
                <a:ea typeface="Calibri"/>
                <a:cs typeface="Calibri"/>
              </a:rPr>
              <a:t>si</a:t>
            </a:r>
            <a:r>
              <a:rPr lang="en-US">
                <a:ea typeface="Calibri"/>
                <a:cs typeface="Calibri"/>
              </a:rPr>
              <a:t>.</a:t>
            </a:r>
          </a:p>
        </p:txBody>
      </p:sp>
      <p:sp>
        <p:nvSpPr>
          <p:cNvPr id="4" name="Plassholder for lysbildenummer 3"/>
          <p:cNvSpPr>
            <a:spLocks noGrp="1"/>
          </p:cNvSpPr>
          <p:nvPr>
            <p:ph type="sldNum" sz="quarter" idx="5"/>
          </p:nvPr>
        </p:nvSpPr>
        <p:spPr/>
        <p:txBody>
          <a:bodyPr/>
          <a:lstStyle/>
          <a:p>
            <a:fld id="{38219993-DBB6-024A-9B4C-46A2DD21F3A5}" type="slidenum">
              <a:rPr lang="nb-NO" smtClean="0"/>
              <a:t>12</a:t>
            </a:fld>
            <a:endParaRPr lang="nb-NO"/>
          </a:p>
        </p:txBody>
      </p:sp>
    </p:spTree>
    <p:extLst>
      <p:ext uri="{BB962C8B-B14F-4D97-AF65-F5344CB8AC3E}">
        <p14:creationId xmlns:p14="http://schemas.microsoft.com/office/powerpoint/2010/main" val="349580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Hvis du er bekymret for barnet eller ungdommen din, er det viktig å ikke stå alene med uroen. Det finnes hjelp å få – både for barnet eller den unge og for deg som forelder. Start gjerne med å ta kontakt med fastlegen. Legen kan gjøre en vurdering, gi råd og eventuelt henvise videre til spesialisthelsetjenesten. Helsesykepleier på skolen eller helsestasjonen</a:t>
            </a:r>
            <a:r>
              <a:rPr lang="nb-NO" sz="1200" u="sng" kern="1200">
                <a:solidFill>
                  <a:schemeClr val="tx1"/>
                </a:solidFill>
                <a:effectLst/>
                <a:latin typeface="+mn-lt"/>
                <a:ea typeface="+mn-ea"/>
                <a:cs typeface="+mn-cs"/>
              </a:rPr>
              <a:t> </a:t>
            </a:r>
            <a:r>
              <a:rPr lang="nb-NO" sz="1200" kern="1200">
                <a:solidFill>
                  <a:schemeClr val="tx1"/>
                </a:solidFill>
                <a:effectLst/>
                <a:latin typeface="+mn-lt"/>
                <a:ea typeface="+mn-ea"/>
                <a:cs typeface="+mn-cs"/>
              </a:rPr>
              <a:t>kan også være støttespiller, særlig hvis du ønsker å drøfte bekymringen tidlig.</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Mange kommuner har psykisk helsetjeneste eller familie- og foreldreveiledning som kan være til hjelp. Det kan også være nyttig å snakke med andre foreldre i samme situasjon, eller oppsøke pasient- og pårørendeorganisasjoner som ROS – Rådgivning om spiseforstyrrelser eller SPISFO (Spiseforstyrrelsesforeningen). Husk at det er bedre å ta opp bekymringen én gang for mye enn én gang for lite. Tidlig hjelp kan gjøre en stor forskjell, og du trenger ikke ha alle svarene før du ber om støtte.</a:t>
            </a:r>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13</a:t>
            </a:fld>
            <a:endParaRPr lang="nb-NO"/>
          </a:p>
        </p:txBody>
      </p:sp>
    </p:spTree>
    <p:extLst>
      <p:ext uri="{BB962C8B-B14F-4D97-AF65-F5344CB8AC3E}">
        <p14:creationId xmlns:p14="http://schemas.microsoft.com/office/powerpoint/2010/main" val="27597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Som foreldre kan man oppleve at måltidene går som en lek, andre ganger føles det som et maraton – med grøt på veggene, taushet ved middagsbordet eller en tenåring som heller vil spise alene. Det er helt normalt. Barn og ungdom utvikler seg i ulikt tempo, og appetitt, matglede og rutiner vil variere underveis. Ofte er små endringer, tålmodighet og trygghet nok til å gjøre en stor forskjell over tid.</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Husk at måltider handler om mer enn bare mat – de handler om fellesskap, nysgjerrighet og tilhørighet. Å spise sammen, snakke om dagen, prøve nye smaker eller le litt når ting ikke går som planlagt, kan være like viktig som hva som faktisk havner på tallerkenen, særlig for de minste.</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For ungdommer kan måltider også være en arena for selvstendighet og identitet, og de vil velge mer selv. De trenger frihet, men også en følelse av støtte og trygghet. Det å vise interesse uten å presse, og å holde en åpen samtale om kropp, mat og følelser er viktig.</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Å sørge for at barnet får i seg nok og riktig næring er en helt grunnleggende del av foreldrerollen, nært knyttet til omsorg, trygghet og utvikling. Når dette ikke går som forventet eller at du føler at du ikke får det helt til, kan det vekke en uro – og en følelse av at noe grunnleggende er i ubalanse. Noen foreldre kjenner på redsel, utilstrekkelighet eller skam, og kan oppleve at de svikter i en av sine viktigste oppgaver.</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Når måltider blir vanskelig, kan det være krevende og vanskelig å sette ord på. Strev med mat og kropp kan ofte merkes av hele familien og søsken kan også oppleve det som vanskelig. Mange foreldre oppleve redsel, sorg, sinne og frustrasjon – men også en følelse av å stå alene uten løsninger. Husk at dette ikke gjør deg til en dårlig forelder, men til et menneske som står i noe vanskelig.</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Din støtte, tålmodighet og tilstedeværelse betyr mer enn du kanskje tror, selv om du ikke alltid føler det slik. Samtidig er det viktig å ta vare på deg selv. Det er lov å feile, å si unnskyld når man mister besinnelsen, og å be om hjelp. For mange er det en styrke å snakke med fagpersoner eller andre foreldre som har lignende erfaringer.</a:t>
            </a:r>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3</a:t>
            </a:fld>
            <a:endParaRPr lang="nb-NO"/>
          </a:p>
        </p:txBody>
      </p:sp>
    </p:spTree>
    <p:extLst>
      <p:ext uri="{BB962C8B-B14F-4D97-AF65-F5344CB8AC3E}">
        <p14:creationId xmlns:p14="http://schemas.microsoft.com/office/powerpoint/2010/main" val="76564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Ungdom møter et massivt kroppsfokus på nett, med redigerte bilder, iscenesatte utseender og usunne idealer. Samtidig flommer det over av bastante og motstridende råd om mat – råd som sjelden er tilpasset unge i vekst. Det er ikke rart mange blir usikre, og at vi voksne ofte ikke har full oversikt.</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Ekstreme dietter, faste eller </a:t>
            </a:r>
            <a:r>
              <a:rPr lang="nb-NO" sz="1200" kern="1200" err="1">
                <a:solidFill>
                  <a:schemeClr val="tx1"/>
                </a:solidFill>
                <a:effectLst/>
                <a:latin typeface="+mn-lt"/>
                <a:ea typeface="+mn-ea"/>
                <a:cs typeface="+mn-cs"/>
              </a:rPr>
              <a:t>detox</a:t>
            </a:r>
            <a:r>
              <a:rPr lang="nb-NO" sz="1200" kern="1200">
                <a:solidFill>
                  <a:schemeClr val="tx1"/>
                </a:solidFill>
                <a:effectLst/>
                <a:latin typeface="+mn-lt"/>
                <a:ea typeface="+mn-ea"/>
                <a:cs typeface="+mn-cs"/>
              </a:rPr>
              <a:t> kan virke ufarlige, men er skadelige for unge som trenger jevnlig påfyll for å vokse og ha energi. Mye av det som deles er laget for å selge noe, selv om det kan se ekte ut.</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Som forelder kan du være en trygg samtalepartner. Still åpne spørsmål som «Hvem gir disse rådene?» eller «Hva tenker du om det?», og vis respektfull nysgjerrighet for hva ungdommen din følger og liker på nett. Det viktigste er ikke å ha alle svarene, men å være til stede og vise ekte interesse.</a:t>
            </a:r>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4</a:t>
            </a:fld>
            <a:endParaRPr lang="nb-NO"/>
          </a:p>
        </p:txBody>
      </p:sp>
    </p:spTree>
    <p:extLst>
      <p:ext uri="{BB962C8B-B14F-4D97-AF65-F5344CB8AC3E}">
        <p14:creationId xmlns:p14="http://schemas.microsoft.com/office/powerpoint/2010/main" val="199343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Når du som forelder kjenner uro for om barnet ditt eller ungdommen din strever med mat eller kropp, er det viktig å tørre å spørre – å sette ord på bekymringen kan være første skritt til å gi støtte og åpne opp for hjelp. Ikke legg for stor vekt på kropp eller mat i starten – det viktigste er å skape kontakt og vise at du bryr deg. </a:t>
            </a:r>
          </a:p>
        </p:txBody>
      </p:sp>
      <p:sp>
        <p:nvSpPr>
          <p:cNvPr id="4" name="Plassholder for lysbildenummer 3"/>
          <p:cNvSpPr>
            <a:spLocks noGrp="1"/>
          </p:cNvSpPr>
          <p:nvPr>
            <p:ph type="sldNum" sz="quarter" idx="5"/>
          </p:nvPr>
        </p:nvSpPr>
        <p:spPr/>
        <p:txBody>
          <a:bodyPr/>
          <a:lstStyle/>
          <a:p>
            <a:fld id="{38219993-DBB6-024A-9B4C-46A2DD21F3A5}" type="slidenum">
              <a:rPr lang="nb-NO" smtClean="0"/>
              <a:t>5</a:t>
            </a:fld>
            <a:endParaRPr lang="nb-NO"/>
          </a:p>
        </p:txBody>
      </p:sp>
    </p:spTree>
    <p:extLst>
      <p:ext uri="{BB962C8B-B14F-4D97-AF65-F5344CB8AC3E}">
        <p14:creationId xmlns:p14="http://schemas.microsoft.com/office/powerpoint/2010/main" val="35418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ea typeface="Calibri"/>
                <a:cs typeface="Calibri"/>
              </a:rPr>
              <a:t>Har satt inn tekst med kulepunkter, kortet ned. </a:t>
            </a:r>
            <a:endParaRPr lang="nb-NO" b="1"/>
          </a:p>
          <a:p>
            <a:r>
              <a:rPr lang="nb-NO" sz="1200" b="1" i="0" kern="1200">
                <a:solidFill>
                  <a:schemeClr val="tx1"/>
                </a:solidFill>
                <a:effectLst/>
                <a:latin typeface="+mn-lt"/>
                <a:ea typeface="+mn-ea"/>
                <a:cs typeface="+mn-cs"/>
              </a:rPr>
              <a:t>Nok mat og trygge rutiner</a:t>
            </a:r>
            <a:endParaRPr lang="nb-NO" sz="1200" b="1" i="1"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Hvis du som forelder ser tendenser til at barnet eller ungdommen din strever med mat og måltider, kan det å sørge for å ha jevnlige måltider sammen være en del av de tiltakene man gjør for å sikre nok næring og at den unge ikke får hoppe over måltider. For noen kan dette være nok til å snu en negativ trend og at vanskene løser seg. Regelmessige måltider gir kroppen energi til vekst, humør, utvikling og hverdagsliv – og reduserer risikoen for at problemer forverres.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For noen kan det være krevende å stå i, men din støtte ved bordet betyr mye. Sørg for faste rammer rundt måltider, vær tålmodig og hold på rutinene, også når det er vanskelig. Husk at ungdom sjelden klarer å ta dette ansvaret alene; de trenger at voksne følger opp og viser dem hvor viktig det er å få i seg nok mat over tid.</a:t>
            </a:r>
          </a:p>
          <a:p>
            <a:r>
              <a:rPr lang="nb-NO" sz="1200" kern="1200">
                <a:solidFill>
                  <a:schemeClr val="tx1"/>
                </a:solidFill>
                <a:effectLst/>
                <a:latin typeface="+mn-lt"/>
                <a:ea typeface="+mn-ea"/>
                <a:cs typeface="+mn-cs"/>
              </a:rPr>
              <a:t> </a:t>
            </a:r>
          </a:p>
          <a:p>
            <a:r>
              <a:rPr lang="nb-NO" sz="1200" b="1" i="0" kern="1200">
                <a:solidFill>
                  <a:schemeClr val="tx1"/>
                </a:solidFill>
                <a:effectLst/>
                <a:latin typeface="+mn-lt"/>
                <a:ea typeface="+mn-ea"/>
                <a:cs typeface="+mn-cs"/>
              </a:rPr>
              <a:t>Møte det vanskelige</a:t>
            </a:r>
            <a:endParaRPr lang="nb-NO" sz="1200" b="1" i="1" kern="1200">
              <a:solidFill>
                <a:schemeClr val="tx1"/>
              </a:solidFill>
              <a:effectLst/>
              <a:latin typeface="+mn-lt"/>
              <a:ea typeface="+mn-ea"/>
              <a:cs typeface="+mn-cs"/>
            </a:endParaRPr>
          </a:p>
          <a:p>
            <a:r>
              <a:rPr lang="nb-NO" sz="1200" kern="1200">
                <a:solidFill>
                  <a:schemeClr val="tx1"/>
                </a:solidFill>
                <a:effectLst/>
                <a:latin typeface="+mn-lt"/>
                <a:ea typeface="+mn-ea"/>
                <a:cs typeface="+mn-cs"/>
              </a:rPr>
              <a:t>Når barn eller ungdom tydelig strever med mat, kropp, trening eller vonde følelser, er det lett å kjenne på uro som forelder. Vi kan bli redde, frustrerte, sinte og fortvilet. Vi vil så gjerne hjelpe – og det er lett å gå rett til løsninger, råd eller forklaringer. Men det ungdom ofte trenger først og mest, er å bli møtt og forstått følelsesmessig. Faglig kalles det ofte å validere. Når barn og ungdom setter ord på vanskelige følelser, er aller viktigste du kan gjøre å anerkjenne og tåle følelsene slik de er. Når vi blir forstått av andre, forstår vi oss selv bedre. </a:t>
            </a:r>
          </a:p>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6</a:t>
            </a:fld>
            <a:endParaRPr lang="nb-NO"/>
          </a:p>
        </p:txBody>
      </p:sp>
    </p:spTree>
    <p:extLst>
      <p:ext uri="{BB962C8B-B14F-4D97-AF65-F5344CB8AC3E}">
        <p14:creationId xmlns:p14="http://schemas.microsoft.com/office/powerpoint/2010/main" val="138876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012B5-E056-FE43-F450-EA82CFC8D55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05C7FBF-E6CD-538E-4D08-60A5DEB7437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D3A0255-CFCF-913B-0C96-B86BBE1905D1}"/>
              </a:ext>
            </a:extLst>
          </p:cNvPr>
          <p:cNvSpPr>
            <a:spLocks noGrp="1"/>
          </p:cNvSpPr>
          <p:nvPr>
            <p:ph type="body" idx="1"/>
          </p:nvPr>
        </p:nvSpPr>
        <p:spPr/>
        <p:txBody>
          <a:bodyPr/>
          <a:lstStyle/>
          <a:p>
            <a:r>
              <a:rPr lang="nb-NO" b="1">
                <a:ea typeface="Calibri"/>
                <a:cs typeface="Calibri"/>
              </a:rPr>
              <a:t>Har satt inn tekst med kulepunkter, kortet ned. </a:t>
            </a:r>
            <a:endParaRPr lang="nb-NO" b="1"/>
          </a:p>
          <a:p>
            <a:r>
              <a:rPr lang="nb-NO" sz="1200" b="1" i="0" kern="1200">
                <a:solidFill>
                  <a:schemeClr val="tx1"/>
                </a:solidFill>
                <a:effectLst/>
                <a:latin typeface="+mn-lt"/>
                <a:ea typeface="+mn-ea"/>
                <a:cs typeface="+mn-cs"/>
              </a:rPr>
              <a:t>Nok mat og trygge rutiner</a:t>
            </a:r>
            <a:endParaRPr lang="nb-NO" sz="1200" b="1" i="1" kern="1200">
              <a:solidFill>
                <a:schemeClr val="tx1"/>
              </a:solidFill>
              <a:effectLst/>
              <a:latin typeface="+mn-lt"/>
              <a:ea typeface="Calibri"/>
              <a:cs typeface="Calibri"/>
            </a:endParaRPr>
          </a:p>
          <a:p>
            <a:r>
              <a:rPr lang="nb-NO" sz="1200" kern="1200">
                <a:solidFill>
                  <a:schemeClr val="tx1"/>
                </a:solidFill>
                <a:effectLst/>
                <a:latin typeface="+mn-lt"/>
                <a:ea typeface="+mn-ea"/>
                <a:cs typeface="+mn-cs"/>
              </a:rPr>
              <a:t>Hvis du som forelder ser tendenser til at barnet eller ungdommen din strever med mat og måltider, kan det å sørge for å ha jevnlige måltider sammen være en del av de tiltakene man gjør for å sikre nok næring og at den unge ikke får hoppe over måltider. For noen kan dette være nok til å snu en negativ trend og at vanskene løser seg. Regelmessige måltider gir kroppen energi til vekst, humør, utvikling og hverdagsliv – og reduserer risikoen for at problemer forverres. </a:t>
            </a:r>
          </a:p>
          <a:p>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For noen kan det være krevende å stå i, men din støtte ved bordet betyr mye. Sørg for faste rammer rundt måltider, vær tålmodig og hold på rutinene, også når det er vanskelig. Husk at ungdom sjelden klarer å ta dette ansvaret alene; de trenger at voksne følger opp og viser dem hvor viktig det er å få i seg nok mat over tid.</a:t>
            </a:r>
          </a:p>
          <a:p>
            <a:r>
              <a:rPr lang="nb-NO" sz="1200" kern="1200">
                <a:solidFill>
                  <a:schemeClr val="tx1"/>
                </a:solidFill>
                <a:effectLst/>
                <a:latin typeface="+mn-lt"/>
                <a:ea typeface="+mn-ea"/>
                <a:cs typeface="+mn-cs"/>
              </a:rPr>
              <a:t> </a:t>
            </a:r>
          </a:p>
          <a:p>
            <a:r>
              <a:rPr lang="nb-NO" sz="1200" b="1" i="0" kern="1200">
                <a:solidFill>
                  <a:schemeClr val="tx1"/>
                </a:solidFill>
                <a:effectLst/>
                <a:latin typeface="+mn-lt"/>
                <a:ea typeface="+mn-ea"/>
                <a:cs typeface="+mn-cs"/>
              </a:rPr>
              <a:t>Møte det vanskelige</a:t>
            </a:r>
            <a:endParaRPr lang="nb-NO" sz="1200" b="1" i="1" kern="1200">
              <a:solidFill>
                <a:schemeClr val="tx1"/>
              </a:solidFill>
              <a:effectLst/>
              <a:latin typeface="+mn-lt"/>
              <a:ea typeface="+mn-ea"/>
              <a:cs typeface="+mn-cs"/>
            </a:endParaRPr>
          </a:p>
          <a:p>
            <a:r>
              <a:rPr lang="nb-NO" sz="1200" kern="1200">
                <a:solidFill>
                  <a:schemeClr val="tx1"/>
                </a:solidFill>
                <a:effectLst/>
                <a:latin typeface="+mn-lt"/>
                <a:ea typeface="+mn-ea"/>
                <a:cs typeface="+mn-cs"/>
              </a:rPr>
              <a:t>Når barn eller ungdom tydelig strever med mat, kropp, trening eller vonde følelser, er det lett å kjenne på uro som forelder. Vi kan bli redde, frustrerte, sinte og fortvilet. Vi vil så gjerne hjelpe – og det er lett å gå rett til løsninger, råd eller forklaringer. Men det ungdom ofte trenger først og mest, er å bli møtt og forstått følelsesmessig. Faglig kalles det ofte å validere. Når barn og ungdom setter ord på vanskelige følelser, er aller viktigste du kan gjøre å anerkjenne og tåle følelsene slik de er. Når vi blir forstått av andre, forstår vi oss selv bedre. </a:t>
            </a:r>
          </a:p>
          <a:p>
            <a:endParaRPr lang="nb-NO"/>
          </a:p>
        </p:txBody>
      </p:sp>
      <p:sp>
        <p:nvSpPr>
          <p:cNvPr id="4" name="Plassholder for lysbildenummer 3">
            <a:extLst>
              <a:ext uri="{FF2B5EF4-FFF2-40B4-BE49-F238E27FC236}">
                <a16:creationId xmlns:a16="http://schemas.microsoft.com/office/drawing/2014/main" id="{2873E895-91DD-A5D5-4DF7-CCB554474C10}"/>
              </a:ext>
            </a:extLst>
          </p:cNvPr>
          <p:cNvSpPr>
            <a:spLocks noGrp="1"/>
          </p:cNvSpPr>
          <p:nvPr>
            <p:ph type="sldNum" sz="quarter" idx="5"/>
          </p:nvPr>
        </p:nvSpPr>
        <p:spPr/>
        <p:txBody>
          <a:bodyPr/>
          <a:lstStyle/>
          <a:p>
            <a:fld id="{38219993-DBB6-024A-9B4C-46A2DD21F3A5}" type="slidenum">
              <a:rPr lang="nb-NO" smtClean="0"/>
              <a:t>7</a:t>
            </a:fld>
            <a:endParaRPr lang="nb-NO"/>
          </a:p>
        </p:txBody>
      </p:sp>
    </p:spTree>
    <p:extLst>
      <p:ext uri="{BB962C8B-B14F-4D97-AF65-F5344CB8AC3E}">
        <p14:creationId xmlns:p14="http://schemas.microsoft.com/office/powerpoint/2010/main" val="132954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0000"/>
              </a:lnSpc>
              <a:spcBef>
                <a:spcPts val="1000"/>
              </a:spcBef>
            </a:pPr>
            <a:r>
              <a:rPr lang="nb-NO">
                <a:solidFill>
                  <a:srgbClr val="363636"/>
                </a:solidFill>
                <a:ea typeface="Calibri" panose="020F0502020204030204"/>
                <a:cs typeface="Calibri" panose="020F0502020204030204"/>
              </a:rPr>
              <a:t>Har redigert og forkortet kulepunktene</a:t>
            </a:r>
          </a:p>
          <a:p>
            <a:pPr>
              <a:lnSpc>
                <a:spcPct val="110000"/>
              </a:lnSpc>
              <a:spcBef>
                <a:spcPts val="1000"/>
              </a:spcBef>
            </a:pPr>
            <a:endParaRPr lang="nb-NO">
              <a:solidFill>
                <a:srgbClr val="363636"/>
              </a:solidFill>
            </a:endParaRPr>
          </a:p>
          <a:p>
            <a:pPr marL="171450" indent="-171450">
              <a:lnSpc>
                <a:spcPct val="110000"/>
              </a:lnSpc>
              <a:spcBef>
                <a:spcPts val="1000"/>
              </a:spcBef>
              <a:buFont typeface="Arial"/>
              <a:buChar char="•"/>
            </a:pPr>
            <a:r>
              <a:rPr lang="nb-NO">
                <a:solidFill>
                  <a:srgbClr val="363636"/>
                </a:solidFill>
              </a:rPr>
              <a:t>Vis aksept for følelsen, selv om den virker overdrevet eller “uten grunn”. Følelser trenger ikke å være logiske for å være ekte. For eksempel «Det gir mening at du blir sint» eller «Det er greit at du er redd».</a:t>
            </a:r>
            <a:endParaRPr lang="en-US">
              <a:solidFill>
                <a:srgbClr val="202020"/>
              </a:solidFill>
              <a:ea typeface="Calibri"/>
              <a:cs typeface="Calibri"/>
            </a:endParaRPr>
          </a:p>
          <a:p>
            <a:pPr marL="171450" indent="-171450">
              <a:lnSpc>
                <a:spcPct val="110000"/>
              </a:lnSpc>
              <a:spcBef>
                <a:spcPts val="1000"/>
              </a:spcBef>
              <a:buFont typeface="Arial"/>
              <a:buChar char="•"/>
            </a:pPr>
            <a:r>
              <a:rPr lang="nb-NO">
                <a:solidFill>
                  <a:srgbClr val="363636"/>
                </a:solidFill>
              </a:rPr>
              <a:t>Valider opplevelsen – si noe som viser at du forstår at det er vondt. For eksempel «Det er ikke rart dette er vanskelig» eller «Det høres skikkelig tøft ut».</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Vis empati – prøv å sette deg inn i hvordan barnet eller ungdommen har det på innsiden, og speil det tilbake med egne ord.</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Tilpass tone og uttrykk – bruk stemmen, ansiktet og kroppsspråket til å stemme overens med følelsen barnet eller ungdommen viser.</a:t>
            </a:r>
          </a:p>
          <a:p>
            <a:pPr marL="171450" indent="-171450">
              <a:lnSpc>
                <a:spcPct val="110000"/>
              </a:lnSpc>
              <a:spcBef>
                <a:spcPts val="1000"/>
              </a:spcBef>
              <a:buFont typeface="Arial"/>
              <a:buChar char="•"/>
            </a:pPr>
            <a:endParaRPr lang="nb-NO">
              <a:solidFill>
                <a:srgbClr val="363636"/>
              </a:solidFill>
              <a:ea typeface="Calibri"/>
              <a:cs typeface="Calibri"/>
            </a:endParaRPr>
          </a:p>
          <a:p>
            <a:pPr marL="171450" indent="-171450">
              <a:lnSpc>
                <a:spcPct val="110000"/>
              </a:lnSpc>
              <a:spcBef>
                <a:spcPts val="1000"/>
              </a:spcBef>
              <a:buFont typeface="Arial"/>
              <a:buChar char="•"/>
            </a:pPr>
            <a:r>
              <a:rPr lang="nb-NO">
                <a:solidFill>
                  <a:srgbClr val="363636"/>
                </a:solidFill>
              </a:rPr>
              <a:t>Unngå å skynde deg til løsningen – ikke prøv å fiks følelsen for fort. Barn og unge som ikke føler seg forstått, kan bli enda mer frustrerte eller trekke seg unna. </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Når de er klare kan de trenge hjelp til å finne løsninger sammen med deg.</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Bytt ut "men" med "fordi" – «Jeg skjønner at du er lei deg fordi det ble så annerledes enn du hadde håpet» og ikke «Jeg skjønner at du er lei deg, men det går sikkert over snart». Når vi henger på et "men" minimeres opplevelsen hos den andre av å bli forstått.</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Husk at du trenger ikke være enig i opplevelsen ungdommen har, for å vise forståelse. Følelsene deres er likevel ekte og viktige.</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Unngå negativ prat om kropp, vekt eller mat – verken egen eller andres.</a:t>
            </a:r>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8</a:t>
            </a:fld>
            <a:endParaRPr lang="nb-NO"/>
          </a:p>
        </p:txBody>
      </p:sp>
    </p:spTree>
    <p:extLst>
      <p:ext uri="{BB962C8B-B14F-4D97-AF65-F5344CB8AC3E}">
        <p14:creationId xmlns:p14="http://schemas.microsoft.com/office/powerpoint/2010/main" val="213809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4521-7140-94F1-7A9E-0F2C7A18569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B569B31-0130-9BB9-AF6C-86A5194E289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E58709F-EF63-6D24-C730-978B8BDE5C3E}"/>
              </a:ext>
            </a:extLst>
          </p:cNvPr>
          <p:cNvSpPr>
            <a:spLocks noGrp="1"/>
          </p:cNvSpPr>
          <p:nvPr>
            <p:ph type="body" idx="1"/>
          </p:nvPr>
        </p:nvSpPr>
        <p:spPr/>
        <p:txBody>
          <a:bodyPr/>
          <a:lstStyle/>
          <a:p>
            <a:pPr>
              <a:lnSpc>
                <a:spcPct val="110000"/>
              </a:lnSpc>
              <a:spcBef>
                <a:spcPts val="1000"/>
              </a:spcBef>
            </a:pPr>
            <a:r>
              <a:rPr lang="nb-NO">
                <a:solidFill>
                  <a:srgbClr val="363636"/>
                </a:solidFill>
                <a:ea typeface="Calibri" panose="020F0502020204030204"/>
                <a:cs typeface="Calibri" panose="020F0502020204030204"/>
              </a:rPr>
              <a:t>Har redigert og forkortet kulepunktene</a:t>
            </a:r>
          </a:p>
          <a:p>
            <a:pPr>
              <a:lnSpc>
                <a:spcPct val="110000"/>
              </a:lnSpc>
              <a:spcBef>
                <a:spcPts val="1000"/>
              </a:spcBef>
            </a:pPr>
            <a:endParaRPr lang="nb-NO">
              <a:solidFill>
                <a:srgbClr val="363636"/>
              </a:solidFill>
            </a:endParaRPr>
          </a:p>
          <a:p>
            <a:pPr marL="171450" indent="-171450">
              <a:lnSpc>
                <a:spcPct val="110000"/>
              </a:lnSpc>
              <a:spcBef>
                <a:spcPts val="1000"/>
              </a:spcBef>
              <a:buFont typeface="Arial"/>
              <a:buChar char="•"/>
            </a:pPr>
            <a:r>
              <a:rPr lang="nb-NO">
                <a:solidFill>
                  <a:srgbClr val="363636"/>
                </a:solidFill>
              </a:rPr>
              <a:t>Vis aksept for følelsen, selv om den virker overdrevet eller “uten grunn”. Følelser trenger ikke å være logiske for å være ekte. For eksempel «Det gir mening at du blir sint» eller «Det er greit at du er redd».</a:t>
            </a:r>
            <a:endParaRPr lang="en-US">
              <a:solidFill>
                <a:srgbClr val="202020"/>
              </a:solidFill>
              <a:ea typeface="Calibri"/>
              <a:cs typeface="Calibri"/>
            </a:endParaRPr>
          </a:p>
          <a:p>
            <a:pPr marL="171450" indent="-171450">
              <a:lnSpc>
                <a:spcPct val="110000"/>
              </a:lnSpc>
              <a:spcBef>
                <a:spcPts val="1000"/>
              </a:spcBef>
              <a:buFont typeface="Arial"/>
              <a:buChar char="•"/>
            </a:pPr>
            <a:r>
              <a:rPr lang="nb-NO">
                <a:solidFill>
                  <a:srgbClr val="363636"/>
                </a:solidFill>
              </a:rPr>
              <a:t>Valider opplevelsen – si noe som viser at du forstår at det er vondt. For eksempel «Det er ikke rart dette er vanskelig» eller «Det høres skikkelig tøft ut».</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Vis empati – prøv å sette deg inn i hvordan barnet eller ungdommen har det på innsiden, og speil det tilbake med egne ord.</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Tilpass tone og uttrykk – bruk stemmen, ansiktet og kroppsspråket til å stemme overens med følelsen barnet eller ungdommen viser.</a:t>
            </a:r>
          </a:p>
          <a:p>
            <a:pPr marL="171450" indent="-171450">
              <a:lnSpc>
                <a:spcPct val="110000"/>
              </a:lnSpc>
              <a:spcBef>
                <a:spcPts val="1000"/>
              </a:spcBef>
              <a:buFont typeface="Arial"/>
              <a:buChar char="•"/>
            </a:pPr>
            <a:endParaRPr lang="nb-NO">
              <a:solidFill>
                <a:srgbClr val="363636"/>
              </a:solidFill>
              <a:ea typeface="Calibri"/>
              <a:cs typeface="Calibri"/>
            </a:endParaRPr>
          </a:p>
          <a:p>
            <a:pPr marL="171450" indent="-171450">
              <a:lnSpc>
                <a:spcPct val="110000"/>
              </a:lnSpc>
              <a:spcBef>
                <a:spcPts val="1000"/>
              </a:spcBef>
              <a:buFont typeface="Arial"/>
              <a:buChar char="•"/>
            </a:pPr>
            <a:r>
              <a:rPr lang="nb-NO">
                <a:solidFill>
                  <a:srgbClr val="363636"/>
                </a:solidFill>
              </a:rPr>
              <a:t>Unngå å skynde deg til løsningen – ikke prøv å fiks følelsen for fort. Barn og unge som ikke føler seg forstått, kan bli enda mer frustrerte eller trekke seg unna. </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Når de er klare kan de trenge hjelp til å finne løsninger sammen med deg.</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Bytt ut "men" med "fordi" – «Jeg skjønner at du er lei deg fordi det ble så annerledes enn du hadde håpet» og ikke «Jeg skjønner at du er lei deg, men det går sikkert over snart». Når vi henger på et "men" minimeres opplevelsen hos den andre av å bli forstått.</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Husk at du trenger ikke være enig i opplevelsen ungdommen har, for å vise forståelse. Følelsene deres er likevel ekte og viktige.</a:t>
            </a:r>
            <a:endParaRPr lang="en-US">
              <a:solidFill>
                <a:srgbClr val="202020"/>
              </a:solidFill>
            </a:endParaRPr>
          </a:p>
          <a:p>
            <a:pPr marL="171450" indent="-171450">
              <a:lnSpc>
                <a:spcPct val="110000"/>
              </a:lnSpc>
              <a:spcBef>
                <a:spcPts val="1000"/>
              </a:spcBef>
              <a:buFont typeface="Arial"/>
              <a:buChar char="•"/>
            </a:pPr>
            <a:r>
              <a:rPr lang="nb-NO">
                <a:solidFill>
                  <a:srgbClr val="363636"/>
                </a:solidFill>
              </a:rPr>
              <a:t>Unngå negativ prat om kropp, vekt eller mat – verken egen eller andres.</a:t>
            </a:r>
            <a:endParaRPr lang="nb-NO"/>
          </a:p>
        </p:txBody>
      </p:sp>
      <p:sp>
        <p:nvSpPr>
          <p:cNvPr id="4" name="Plassholder for lysbildenummer 3">
            <a:extLst>
              <a:ext uri="{FF2B5EF4-FFF2-40B4-BE49-F238E27FC236}">
                <a16:creationId xmlns:a16="http://schemas.microsoft.com/office/drawing/2014/main" id="{7FE68AB4-74F2-C24C-87C1-C7BCC48B38FA}"/>
              </a:ext>
            </a:extLst>
          </p:cNvPr>
          <p:cNvSpPr>
            <a:spLocks noGrp="1"/>
          </p:cNvSpPr>
          <p:nvPr>
            <p:ph type="sldNum" sz="quarter" idx="5"/>
          </p:nvPr>
        </p:nvSpPr>
        <p:spPr/>
        <p:txBody>
          <a:bodyPr/>
          <a:lstStyle/>
          <a:p>
            <a:fld id="{38219993-DBB6-024A-9B4C-46A2DD21F3A5}" type="slidenum">
              <a:rPr lang="nb-NO" smtClean="0"/>
              <a:t>9</a:t>
            </a:fld>
            <a:endParaRPr lang="nb-NO"/>
          </a:p>
        </p:txBody>
      </p:sp>
    </p:spTree>
    <p:extLst>
      <p:ext uri="{BB962C8B-B14F-4D97-AF65-F5344CB8AC3E}">
        <p14:creationId xmlns:p14="http://schemas.microsoft.com/office/powerpoint/2010/main" val="83653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10</a:t>
            </a:fld>
            <a:endParaRPr lang="nb-NO"/>
          </a:p>
        </p:txBody>
      </p:sp>
    </p:spTree>
    <p:extLst>
      <p:ext uri="{BB962C8B-B14F-4D97-AF65-F5344CB8AC3E}">
        <p14:creationId xmlns:p14="http://schemas.microsoft.com/office/powerpoint/2010/main" val="827967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DC969169-90CA-C642-D2A3-D4EF78CE2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6794" y="621653"/>
            <a:ext cx="3079344" cy="396000"/>
          </a:xfrm>
          <a:prstGeom prst="rect">
            <a:avLst/>
          </a:prstGeom>
        </p:spPr>
      </p:pic>
    </p:spTree>
    <p:extLst>
      <p:ext uri="{BB962C8B-B14F-4D97-AF65-F5344CB8AC3E}">
        <p14:creationId xmlns:p14="http://schemas.microsoft.com/office/powerpoint/2010/main" val="67667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alter m titl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89007-EE6A-CEE5-F2FA-FE9335F60F8E}"/>
              </a:ext>
            </a:extLst>
          </p:cNvPr>
          <p:cNvSpPr>
            <a:spLocks noGrp="1"/>
          </p:cNvSpPr>
          <p:nvPr>
            <p:ph type="body" idx="1"/>
          </p:nvPr>
        </p:nvSpPr>
        <p:spPr>
          <a:xfrm>
            <a:off x="695326" y="1952624"/>
            <a:ext cx="3607541"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6" y="2682240"/>
            <a:ext cx="3607541" cy="3626485"/>
          </a:xfrm>
        </p:spPr>
        <p:txBody>
          <a:bodyPr rIns="360000"/>
          <a:lstStyle>
            <a:lvl1pPr>
              <a:defRPr sz="2000"/>
            </a:lvl1pPr>
            <a:lvl2pPr>
              <a:defRPr sz="1600"/>
            </a:lvl2pPr>
            <a:lvl3pPr>
              <a:defRPr sz="16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ext Placeholder 2">
            <a:extLst>
              <a:ext uri="{FF2B5EF4-FFF2-40B4-BE49-F238E27FC236}">
                <a16:creationId xmlns:a16="http://schemas.microsoft.com/office/drawing/2014/main" id="{885EAB28-73FB-15AD-8FFA-850775457B5F}"/>
              </a:ext>
            </a:extLst>
          </p:cNvPr>
          <p:cNvSpPr>
            <a:spLocks noGrp="1"/>
          </p:cNvSpPr>
          <p:nvPr>
            <p:ph type="body" idx="13"/>
          </p:nvPr>
        </p:nvSpPr>
        <p:spPr>
          <a:xfrm>
            <a:off x="4314016" y="1952624"/>
            <a:ext cx="3593358"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Content Placeholder 3">
            <a:extLst>
              <a:ext uri="{FF2B5EF4-FFF2-40B4-BE49-F238E27FC236}">
                <a16:creationId xmlns:a16="http://schemas.microsoft.com/office/drawing/2014/main" id="{6714B490-DEDA-F33A-F9B2-0AE24945E319}"/>
              </a:ext>
            </a:extLst>
          </p:cNvPr>
          <p:cNvSpPr>
            <a:spLocks noGrp="1"/>
          </p:cNvSpPr>
          <p:nvPr>
            <p:ph sz="half" idx="14"/>
          </p:nvPr>
        </p:nvSpPr>
        <p:spPr>
          <a:xfrm>
            <a:off x="4314016" y="2682240"/>
            <a:ext cx="3582210" cy="3626485"/>
          </a:xfrm>
        </p:spPr>
        <p:txBody>
          <a:bodyPr rIns="360000"/>
          <a:lstStyle>
            <a:lvl1pPr>
              <a:defRPr sz="2000"/>
            </a:lvl1pPr>
            <a:lvl2pPr>
              <a:defRPr sz="1600"/>
            </a:lvl2pPr>
            <a:lvl3pPr>
              <a:defRPr sz="1600"/>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7921554" y="1952624"/>
            <a:ext cx="3575120"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7921553" y="2682240"/>
            <a:ext cx="3575120" cy="3626483"/>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12">
            <a:extLst>
              <a:ext uri="{FF2B5EF4-FFF2-40B4-BE49-F238E27FC236}">
                <a16:creationId xmlns:a16="http://schemas.microsoft.com/office/drawing/2014/main" id="{ADE11266-A348-59EE-BC97-CD0F4FEA4675}"/>
              </a:ext>
              <a:ext uri="{C183D7F6-B498-43B3-948B-1728B52AA6E4}">
                <adec:decorative xmlns:adec="http://schemas.microsoft.com/office/drawing/2017/decorative" val="1"/>
              </a:ext>
            </a:extLst>
          </p:cNvPr>
          <p:cNvSpPr>
            <a:spLocks noGrp="1"/>
          </p:cNvSpPr>
          <p:nvPr>
            <p:ph type="dt" sz="half" idx="15"/>
          </p:nvPr>
        </p:nvSpPr>
        <p:spPr/>
        <p:txBody>
          <a:bodyPr/>
          <a:lstStyle/>
          <a:p>
            <a:fld id="{7221F62F-3B54-0E42-8AFB-EBC08EA5D715}" type="datetime1">
              <a:rPr lang="nb-NO" smtClean="0"/>
              <a:t>12.12.2025</a:t>
            </a:fld>
            <a:endParaRPr lang="nb-NO"/>
          </a:p>
        </p:txBody>
      </p:sp>
      <p:sp>
        <p:nvSpPr>
          <p:cNvPr id="14" name="Plassholder for bunntekst 13">
            <a:extLst>
              <a:ext uri="{FF2B5EF4-FFF2-40B4-BE49-F238E27FC236}">
                <a16:creationId xmlns:a16="http://schemas.microsoft.com/office/drawing/2014/main" id="{6C8C9645-CF8F-B4DC-A308-EC68F383E291}"/>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nb-NO"/>
          </a:p>
        </p:txBody>
      </p:sp>
      <p:sp>
        <p:nvSpPr>
          <p:cNvPr id="16" name="Plassholder for lysbildenummer 15">
            <a:extLst>
              <a:ext uri="{FF2B5EF4-FFF2-40B4-BE49-F238E27FC236}">
                <a16:creationId xmlns:a16="http://schemas.microsoft.com/office/drawing/2014/main" id="{200AE5F9-1C2E-04BF-1A0A-2C503246A3F3}"/>
              </a:ext>
              <a:ext uri="{C183D7F6-B498-43B3-948B-1728B52AA6E4}">
                <adec:decorative xmlns:adec="http://schemas.microsoft.com/office/drawing/2017/decorative" val="1"/>
              </a:ext>
            </a:extLst>
          </p:cNvPr>
          <p:cNvSpPr>
            <a:spLocks noGrp="1"/>
          </p:cNvSpPr>
          <p:nvPr>
            <p:ph type="sldNum" sz="quarter" idx="17"/>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ED3C7BFD-1BF8-0A49-36D6-509010B0210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2159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FA45C740-A630-4442-9977-AD2D7D793CB7}"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19988604-B493-3FD9-9195-963708D4975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8021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969859-2B5A-915B-2E94-B776F4AECBC5}"/>
              </a:ext>
            </a:extLst>
          </p:cNvPr>
          <p:cNvSpPr>
            <a:spLocks noGrp="1"/>
          </p:cNvSpPr>
          <p:nvPr>
            <p:ph type="dt" sz="half" idx="10"/>
          </p:nvPr>
        </p:nvSpPr>
        <p:spPr/>
        <p:txBody>
          <a:bodyPr/>
          <a:lstStyle/>
          <a:p>
            <a:fld id="{46BFACAA-5F39-9249-80B2-917BDC718A2F}" type="datetime1">
              <a:rPr lang="nb-NO" smtClean="0"/>
              <a:t>12.12.2025</a:t>
            </a:fld>
            <a:endParaRPr lang="nb-NO"/>
          </a:p>
        </p:txBody>
      </p:sp>
      <p:sp>
        <p:nvSpPr>
          <p:cNvPr id="3" name="Plassholder for bunntekst 2">
            <a:extLst>
              <a:ext uri="{FF2B5EF4-FFF2-40B4-BE49-F238E27FC236}">
                <a16:creationId xmlns:a16="http://schemas.microsoft.com/office/drawing/2014/main" id="{AA734D31-9FD8-A723-F585-288B71A971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583BFF6-52FA-DCA5-B37A-98E69BBD9870}"/>
              </a:ext>
            </a:extLst>
          </p:cNvPr>
          <p:cNvSpPr>
            <a:spLocks noGrp="1"/>
          </p:cNvSpPr>
          <p:nvPr>
            <p:ph type="sldNum" sz="quarter" idx="12"/>
          </p:nvPr>
        </p:nvSpPr>
        <p:spPr/>
        <p:txBody>
          <a:bodyPr/>
          <a:lstStyle/>
          <a:p>
            <a:fld id="{B34EDD09-BF3E-D547-AB07-D5CB3C7C5447}" type="slidenum">
              <a:rPr lang="nb-NO" smtClean="0"/>
              <a:t>‹#›</a:t>
            </a:fld>
            <a:endParaRPr lang="nb-NO"/>
          </a:p>
        </p:txBody>
      </p:sp>
      <p:sp>
        <p:nvSpPr>
          <p:cNvPr id="5" name="Tittel 4">
            <a:extLst>
              <a:ext uri="{FF2B5EF4-FFF2-40B4-BE49-F238E27FC236}">
                <a16:creationId xmlns:a16="http://schemas.microsoft.com/office/drawing/2014/main" id="{0301DB44-273E-E161-2A2B-03149E3AE3C9}"/>
              </a:ext>
            </a:extLst>
          </p:cNvPr>
          <p:cNvSpPr>
            <a:spLocks noGrp="1"/>
          </p:cNvSpPr>
          <p:nvPr>
            <p:ph type="title" hasCustomPrompt="1"/>
          </p:nvPr>
        </p:nvSpPr>
        <p:spPr>
          <a:xfrm>
            <a:off x="0" y="-829160"/>
            <a:ext cx="6005593" cy="720000"/>
          </a:xfrm>
        </p:spPr>
        <p:txBody>
          <a:bodyPr anchor="b">
            <a:normAutofit/>
          </a:bodyPr>
          <a:lstStyle>
            <a:lvl1pPr>
              <a:defRPr sz="1400"/>
            </a:lvl1pPr>
          </a:lstStyle>
          <a:p>
            <a:r>
              <a:rPr lang="nb-NO"/>
              <a:t>Sett inn tittel for skjermopplesing</a:t>
            </a:r>
          </a:p>
        </p:txBody>
      </p:sp>
    </p:spTree>
    <p:extLst>
      <p:ext uri="{BB962C8B-B14F-4D97-AF65-F5344CB8AC3E}">
        <p14:creationId xmlns:p14="http://schemas.microsoft.com/office/powerpoint/2010/main" val="6645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 maks bredd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A11A416E-05A1-B14E-C8B2-BA4954892394}"/>
              </a:ext>
            </a:extLst>
          </p:cNvPr>
          <p:cNvSpPr>
            <a:spLocks noGrp="1"/>
          </p:cNvSpPr>
          <p:nvPr>
            <p:ph type="tbl" sz="quarter" idx="13"/>
          </p:nvPr>
        </p:nvSpPr>
        <p:spPr>
          <a:xfrm>
            <a:off x="695325" y="1665288"/>
            <a:ext cx="11161713" cy="4643435"/>
          </a:xfrm>
        </p:spPr>
        <p:txBody>
          <a:bodyPr/>
          <a:lstStyle>
            <a:lvl1pPr marL="0" indent="0" algn="ctr">
              <a:buNone/>
              <a:defRPr/>
            </a:lvl1pPr>
          </a:lstStyle>
          <a:p>
            <a:r>
              <a:rPr lang="nb-NO"/>
              <a:t>Klikk ikonet for å legge til en tabell</a:t>
            </a:r>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EC7330F-AE98-F741-8C9A-632A2F134DCC}"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6" name="Tittel 5">
            <a:extLst>
              <a:ext uri="{FF2B5EF4-FFF2-40B4-BE49-F238E27FC236}">
                <a16:creationId xmlns:a16="http://schemas.microsoft.com/office/drawing/2014/main" id="{06581D95-703C-10A9-C08A-8C056215A2A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2231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 figur eller bilde">
    <p:bg>
      <p:bgPr>
        <a:solidFill>
          <a:schemeClr val="bg1"/>
        </a:solidFill>
        <a:effectLst/>
      </p:bgPr>
    </p:bg>
    <p:spTree>
      <p:nvGrpSpPr>
        <p:cNvPr id="1" name=""/>
        <p:cNvGrpSpPr/>
        <p:nvPr/>
      </p:nvGrpSpPr>
      <p:grpSpPr>
        <a:xfrm>
          <a:off x="0" y="0"/>
          <a:ext cx="0" cy="0"/>
          <a:chOff x="0" y="0"/>
          <a:chExt cx="0" cy="0"/>
        </a:xfrm>
      </p:grpSpPr>
      <p:sp>
        <p:nvSpPr>
          <p:cNvPr id="2" name="Round Single Corner of Rectangle 10">
            <a:extLst>
              <a:ext uri="{FF2B5EF4-FFF2-40B4-BE49-F238E27FC236}">
                <a16:creationId xmlns:a16="http://schemas.microsoft.com/office/drawing/2014/main" id="{DCCE9751-D797-3F9B-CB73-AAB94791109E}"/>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6" name="Grafikk 5">
            <a:extLst>
              <a:ext uri="{FF2B5EF4-FFF2-40B4-BE49-F238E27FC236}">
                <a16:creationId xmlns:a16="http://schemas.microsoft.com/office/drawing/2014/main" id="{9A3756F7-8588-54F7-F8C5-16861441549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
        <p:nvSpPr>
          <p:cNvPr id="8" name="Tittel 7">
            <a:extLst>
              <a:ext uri="{FF2B5EF4-FFF2-40B4-BE49-F238E27FC236}">
                <a16:creationId xmlns:a16="http://schemas.microsoft.com/office/drawing/2014/main" id="{8A524A5A-3E5A-5BD3-F408-488358651034}"/>
              </a:ext>
            </a:extLst>
          </p:cNvPr>
          <p:cNvSpPr>
            <a:spLocks noGrp="1"/>
          </p:cNvSpPr>
          <p:nvPr>
            <p:ph type="title" hasCustomPrompt="1"/>
          </p:nvPr>
        </p:nvSpPr>
        <p:spPr>
          <a:xfrm>
            <a:off x="0" y="-897888"/>
            <a:ext cx="5689626" cy="720000"/>
          </a:xfrm>
        </p:spPr>
        <p:txBody>
          <a:bodyPr anchor="b">
            <a:normAutofit/>
          </a:bodyPr>
          <a:lstStyle>
            <a:lvl1pPr>
              <a:defRPr sz="1400"/>
            </a:lvl1pPr>
          </a:lstStyle>
          <a:p>
            <a:r>
              <a:rPr lang="nb-NO"/>
              <a:t>Sett inn tittel for skjermopplesing</a:t>
            </a:r>
          </a:p>
        </p:txBody>
      </p:sp>
      <p:sp>
        <p:nvSpPr>
          <p:cNvPr id="7" name="Plassholder for bilde 6">
            <a:extLst>
              <a:ext uri="{FF2B5EF4-FFF2-40B4-BE49-F238E27FC236}">
                <a16:creationId xmlns:a16="http://schemas.microsoft.com/office/drawing/2014/main" id="{6EEAD077-2144-0091-7319-C3583D2D3271}"/>
              </a:ext>
            </a:extLst>
          </p:cNvPr>
          <p:cNvSpPr>
            <a:spLocks noGrp="1"/>
          </p:cNvSpPr>
          <p:nvPr>
            <p:ph type="pic" sz="quarter" idx="14"/>
          </p:nvPr>
        </p:nvSpPr>
        <p:spPr>
          <a:xfrm>
            <a:off x="0" y="0"/>
            <a:ext cx="12192000" cy="6858000"/>
          </a:xfrm>
        </p:spPr>
        <p:txBody>
          <a:bodyPr tIns="360000"/>
          <a:lstStyle>
            <a:lvl1pPr marL="0" indent="0" algn="ctr">
              <a:buNone/>
              <a:defRPr/>
            </a:lvl1pPr>
          </a:lstStyle>
          <a:p>
            <a:r>
              <a:rPr lang="nb-NO"/>
              <a:t>Klikk på ikonet for å legge til et bilde</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816E2D02-6F39-5C40-A77B-F462C85A0336}" type="datetime1">
              <a:rPr lang="nb-NO" smtClean="0"/>
              <a:t>12.12.2025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780339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delt v,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3">
            <a:extLst>
              <a:ext uri="{FF2B5EF4-FFF2-40B4-BE49-F238E27FC236}">
                <a16:creationId xmlns:a16="http://schemas.microsoft.com/office/drawing/2014/main" id="{0D62D2AC-F204-5052-A344-37748CC26544}"/>
              </a:ext>
              <a:ext uri="{C183D7F6-B498-43B3-948B-1728B52AA6E4}">
                <adec:decorative xmlns:adec="http://schemas.microsoft.com/office/drawing/2017/decorative" val="0"/>
              </a:ext>
            </a:extLst>
          </p:cNvPr>
          <p:cNvSpPr>
            <a:spLocks noGrp="1"/>
          </p:cNvSpPr>
          <p:nvPr>
            <p:ph type="pic" sz="quarter" idx="14"/>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13D579B6-F561-5B40-8A35-E8542372936F}"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E6C509A6-A612-4A8B-066D-F3C084F72AE3}"/>
              </a:ext>
            </a:extLst>
          </p:cNvPr>
          <p:cNvSpPr>
            <a:spLocks noGrp="1"/>
          </p:cNvSpPr>
          <p:nvPr>
            <p:ph type="title"/>
          </p:nvPr>
        </p:nvSpPr>
        <p:spPr>
          <a:xfrm>
            <a:off x="695326" y="620713"/>
            <a:ext cx="5400674" cy="1044575"/>
          </a:xfrm>
        </p:spPr>
        <p:txBody>
          <a:bodyPr rIns="360000"/>
          <a:lstStyle/>
          <a:p>
            <a:r>
              <a:rPr lang="nb-NO"/>
              <a:t>Klikk for å redigere tittelstil</a:t>
            </a:r>
          </a:p>
        </p:txBody>
      </p:sp>
      <p:pic>
        <p:nvPicPr>
          <p:cNvPr id="12" name="Grafikk 11">
            <a:extLst>
              <a:ext uri="{FF2B5EF4-FFF2-40B4-BE49-F238E27FC236}">
                <a16:creationId xmlns:a16="http://schemas.microsoft.com/office/drawing/2014/main" id="{3C3D7062-D60D-2C06-81F5-884FB615C0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8890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delt v, mø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ABFB-A43B-39B6-5C39-C65603B53B81}"/>
              </a:ext>
            </a:extLst>
          </p:cNvPr>
          <p:cNvSpPr>
            <a:spLocks noGrp="1"/>
          </p:cNvSpPr>
          <p:nvPr>
            <p:ph type="title"/>
          </p:nvPr>
        </p:nvSpPr>
        <p:spPr>
          <a:xfrm>
            <a:off x="695325" y="620713"/>
            <a:ext cx="5400675" cy="1044575"/>
          </a:xfrm>
        </p:spPr>
        <p:txBody>
          <a:bodyPr rIns="360000" anchor="ctr" anchorCtr="0">
            <a:noAutofit/>
          </a:bodyPr>
          <a:lstStyle>
            <a:lvl1pPr>
              <a:defRPr sz="3600">
                <a:solidFill>
                  <a:schemeClr val="bg1"/>
                </a:solidFill>
              </a:defRPr>
            </a:lvl1pPr>
          </a:lstStyle>
          <a:p>
            <a:r>
              <a:rPr lang="nb-NO"/>
              <a:t>Klikk for å redigere tittelstil</a:t>
            </a:r>
          </a:p>
        </p:txBody>
      </p:sp>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bilde 14">
            <a:extLst>
              <a:ext uri="{FF2B5EF4-FFF2-40B4-BE49-F238E27FC236}">
                <a16:creationId xmlns:a16="http://schemas.microsoft.com/office/drawing/2014/main" id="{BD8F9827-3EF3-3D0A-255F-528EB364E4C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D6D16768-56C7-1340-B787-3ABF6BC6BB4B}"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341FD356-1CC0-514B-B5D9-F98600AAE6F5}" type="slidenum">
              <a:rPr lang="nb-NO" smtClean="0"/>
              <a:pPr/>
              <a:t>‹#›</a:t>
            </a:fld>
            <a:endParaRPr lang="nb-NO"/>
          </a:p>
        </p:txBody>
      </p:sp>
      <p:pic>
        <p:nvPicPr>
          <p:cNvPr id="13" name="Grafikk 12">
            <a:extLst>
              <a:ext uri="{FF2B5EF4-FFF2-40B4-BE49-F238E27FC236}">
                <a16:creationId xmlns:a16="http://schemas.microsoft.com/office/drawing/2014/main" id="{98A08ECE-605C-49AF-4ABC-1011EFDEF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231818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delt h,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2D496601-90BC-5A4F-A072-34692FF42E51}"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p>
            <a:r>
              <a:rPr lang="nb-NO"/>
              <a:t>Klikk for å redigere tittelstil</a:t>
            </a:r>
          </a:p>
        </p:txBody>
      </p:sp>
    </p:spTree>
    <p:extLst>
      <p:ext uri="{BB962C8B-B14F-4D97-AF65-F5344CB8AC3E}">
        <p14:creationId xmlns:p14="http://schemas.microsoft.com/office/powerpoint/2010/main" val="13214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delt h, mørk">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568E919-AB03-974F-884F-D75D3847DBE4}"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341FD356-1CC0-514B-B5D9-F98600AAE6F5}" type="slidenum">
              <a:rPr lang="nb-NO" smtClean="0"/>
              <a:pPr/>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lvl1pP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72068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 bilde, liten tekstblokk">
    <p:spTree>
      <p:nvGrpSpPr>
        <p:cNvPr id="1" name=""/>
        <p:cNvGrpSpPr/>
        <p:nvPr/>
      </p:nvGrpSpPr>
      <p:grpSpPr>
        <a:xfrm>
          <a:off x="0" y="0"/>
          <a:ext cx="0" cy="0"/>
          <a:chOff x="0" y="0"/>
          <a:chExt cx="0" cy="0"/>
        </a:xfrm>
      </p:grpSpPr>
      <p:sp>
        <p:nvSpPr>
          <p:cNvPr id="10" name="Guide">
            <a:extLst>
              <a:ext uri="{FF2B5EF4-FFF2-40B4-BE49-F238E27FC236}">
                <a16:creationId xmlns:a16="http://schemas.microsoft.com/office/drawing/2014/main" id="{699A2402-4AD5-7C27-A860-2798A9BEEE11}"/>
              </a:ext>
              <a:ext uri="{C183D7F6-B498-43B3-948B-1728B52AA6E4}">
                <adec:decorative xmlns:adec="http://schemas.microsoft.com/office/drawing/2017/decorative" val="1"/>
              </a:ext>
            </a:extLst>
          </p:cNvPr>
          <p:cNvSpPr txBox="1"/>
          <p:nvPr userDrawn="1"/>
        </p:nvSpPr>
        <p:spPr>
          <a:xfrm>
            <a:off x="12313919" y="549275"/>
            <a:ext cx="1293593"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17" name="Bilde">
            <a:extLst>
              <a:ext uri="{FF2B5EF4-FFF2-40B4-BE49-F238E27FC236}">
                <a16:creationId xmlns:a16="http://schemas.microsoft.com/office/drawing/2014/main" id="{564D2DC8-0601-F2BC-389F-6617CEB91D95}"/>
              </a:ext>
            </a:extLst>
          </p:cNvPr>
          <p:cNvSpPr>
            <a:spLocks noGrp="1"/>
          </p:cNvSpPr>
          <p:nvPr>
            <p:ph type="pic" sz="quarter" idx="13"/>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15" name="Tekst">
            <a:extLst>
              <a:ext uri="{FF2B5EF4-FFF2-40B4-BE49-F238E27FC236}">
                <a16:creationId xmlns:a16="http://schemas.microsoft.com/office/drawing/2014/main" id="{80619626-4239-8766-8457-9BD604F81987}"/>
              </a:ext>
            </a:extLst>
          </p:cNvPr>
          <p:cNvSpPr>
            <a:spLocks noGrp="1"/>
          </p:cNvSpPr>
          <p:nvPr>
            <p:ph type="body" sz="quarter" idx="14"/>
          </p:nvPr>
        </p:nvSpPr>
        <p:spPr>
          <a:xfrm>
            <a:off x="8256588" y="620713"/>
            <a:ext cx="3240000" cy="3095625"/>
          </a:xfrm>
          <a:prstGeom prst="round1Rect">
            <a:avLst>
              <a:gd name="adj" fmla="val 13232"/>
            </a:avLst>
          </a:prstGeom>
          <a:solidFill>
            <a:schemeClr val="bg1"/>
          </a:solidFill>
        </p:spPr>
        <p:txBody>
          <a:bodyPr wrap="square" lIns="288000" tIns="720000" rIns="288000" bIns="288000">
            <a:noAutofit/>
          </a:bodyPr>
          <a:lstStyle>
            <a:lvl1pPr marL="0" indent="-270000">
              <a:lnSpc>
                <a:spcPct val="120000"/>
              </a:lnSpc>
              <a:spcBef>
                <a:spcPts val="500"/>
              </a:spcBef>
              <a:buNone/>
              <a:defRPr sz="1800"/>
            </a:lvl1pPr>
            <a:lvl2pPr marL="0" indent="-270000">
              <a:lnSpc>
                <a:spcPct val="100000"/>
              </a:lnSpc>
              <a:spcBef>
                <a:spcPts val="500"/>
              </a:spcBef>
              <a:buFont typeface="Arial" panose="020B0604020202020204" pitchFamily="34" charset="0"/>
              <a:buChar char="•"/>
              <a:defRPr sz="16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a:p>
            <a:pPr lvl="1"/>
            <a:r>
              <a:rPr lang="nb-NO"/>
              <a:t>Andre nivå</a:t>
            </a:r>
          </a:p>
        </p:txBody>
      </p:sp>
      <p:sp>
        <p:nvSpPr>
          <p:cNvPr id="19" name="Graphic">
            <a:extLst>
              <a:ext uri="{FF2B5EF4-FFF2-40B4-BE49-F238E27FC236}">
                <a16:creationId xmlns:a16="http://schemas.microsoft.com/office/drawing/2014/main" id="{52675333-694D-0924-A96E-4336D20837F4}"/>
              </a:ext>
              <a:ext uri="{C183D7F6-B498-43B3-948B-1728B52AA6E4}">
                <adec:decorative xmlns:adec="http://schemas.microsoft.com/office/drawing/2017/decorative" val="1"/>
              </a:ext>
            </a:extLst>
          </p:cNvPr>
          <p:cNvSpPr>
            <a:spLocks noGrp="1"/>
          </p:cNvSpPr>
          <p:nvPr>
            <p:ph type="body" sz="quarter" idx="15"/>
          </p:nvPr>
        </p:nvSpPr>
        <p:spPr>
          <a:xfrm>
            <a:off x="8569111" y="927407"/>
            <a:ext cx="273600" cy="900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r">
              <a:buNone/>
              <a:defRPr sz="100">
                <a:solidFill>
                  <a:schemeClr val="accent1"/>
                </a:solidFill>
              </a:defRPr>
            </a:lvl1pPr>
            <a:lvl2pPr marL="275400" indent="0">
              <a:buNone/>
              <a:defRPr/>
            </a:lvl2pPr>
            <a:lvl3pPr marL="491400" indent="0">
              <a:buNone/>
              <a:defRPr/>
            </a:lvl3pPr>
            <a:lvl4pPr marL="707400" indent="0">
              <a:buNone/>
              <a:defRPr/>
            </a:lvl4pPr>
            <a:lvl5pPr marL="923400" indent="0">
              <a:buNone/>
              <a:defRPr/>
            </a:lvl5pPr>
          </a:lstStyle>
          <a:p>
            <a:pPr lvl="0"/>
            <a:r>
              <a:rPr lang="nb-NO"/>
              <a:t>Klikk for å redigere tekststiler i malen</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195E79B3-FEAD-1D43-94FA-C03DF327079F}" type="datetime1">
              <a:rPr lang="nb-NO" smtClean="0"/>
              <a:t>12.12.2025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408242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EN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Et bilde som inneholder tekst, Font, Grafikk, skjermbilde&#10;&#10;Automatisk generert beskrivelse">
            <a:extLst>
              <a:ext uri="{FF2B5EF4-FFF2-40B4-BE49-F238E27FC236}">
                <a16:creationId xmlns:a16="http://schemas.microsoft.com/office/drawing/2014/main" id="{8A6BD20E-C579-09E4-083E-63F1E1E8A250}"/>
              </a:ext>
            </a:extLst>
          </p:cNvPr>
          <p:cNvPicPr>
            <a:picLocks noChangeAspect="1"/>
          </p:cNvPicPr>
          <p:nvPr userDrawn="1"/>
        </p:nvPicPr>
        <p:blipFill>
          <a:blip r:embed="rId2"/>
          <a:stretch>
            <a:fillRect/>
          </a:stretch>
        </p:blipFill>
        <p:spPr>
          <a:xfrm>
            <a:off x="1545321" y="899833"/>
            <a:ext cx="3110817" cy="526105"/>
          </a:xfrm>
          <a:prstGeom prst="rect">
            <a:avLst/>
          </a:prstGeom>
        </p:spPr>
      </p:pic>
    </p:spTree>
    <p:extLst>
      <p:ext uri="{BB962C8B-B14F-4D97-AF65-F5344CB8AC3E}">
        <p14:creationId xmlns:p14="http://schemas.microsoft.com/office/powerpoint/2010/main" val="189484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 bilde, stor tekstblok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F352013-EA5A-9DF7-ECA6-48E28A9F3FB9}"/>
              </a:ext>
            </a:extLst>
          </p:cNvPr>
          <p:cNvSpPr>
            <a:spLocks noGrp="1"/>
          </p:cNvSpPr>
          <p:nvPr>
            <p:ph type="pic" sz="quarter" idx="13"/>
          </p:nvPr>
        </p:nvSpPr>
        <p:spPr>
          <a:xfrm>
            <a:off x="0" y="0"/>
            <a:ext cx="12192001" cy="6858000"/>
          </a:xfrm>
          <a:solidFill>
            <a:schemeClr val="bg2"/>
          </a:solidFill>
        </p:spPr>
        <p:txBody>
          <a:bodyPr/>
          <a:lstStyle/>
          <a:p>
            <a:r>
              <a:rPr lang="nb-NO"/>
              <a:t>Klikk på ikonet for å legge til et bilde</a:t>
            </a:r>
          </a:p>
        </p:txBody>
      </p:sp>
      <p:sp>
        <p:nvSpPr>
          <p:cNvPr id="8" name="Text Placeholder 7">
            <a:extLst>
              <a:ext uri="{FF2B5EF4-FFF2-40B4-BE49-F238E27FC236}">
                <a16:creationId xmlns:a16="http://schemas.microsoft.com/office/drawing/2014/main" id="{48191E82-2792-D04C-A995-820EA7D9137C}"/>
              </a:ext>
            </a:extLst>
          </p:cNvPr>
          <p:cNvSpPr>
            <a:spLocks noGrp="1"/>
          </p:cNvSpPr>
          <p:nvPr>
            <p:ph type="body" sz="quarter" idx="14"/>
          </p:nvPr>
        </p:nvSpPr>
        <p:spPr>
          <a:xfrm>
            <a:off x="6831836" y="620712"/>
            <a:ext cx="4664751" cy="4059661"/>
          </a:xfrm>
          <a:prstGeom prst="round1Rect">
            <a:avLst>
              <a:gd name="adj" fmla="val 17649"/>
            </a:avLst>
          </a:prstGeom>
          <a:solidFill>
            <a:schemeClr val="bg1"/>
          </a:solidFill>
        </p:spPr>
        <p:txBody>
          <a:bodyPr lIns="360000" tIns="1080000" rIns="288000" bIns="288000">
            <a:normAutofit/>
          </a:bodyPr>
          <a:lstStyle>
            <a:lvl1pPr marL="0" indent="0">
              <a:lnSpc>
                <a:spcPct val="100000"/>
              </a:lnSpc>
              <a:buNone/>
              <a:defRPr sz="3600" b="1">
                <a:solidFill>
                  <a:schemeClr val="accent1"/>
                </a:solidFill>
              </a:defRPr>
            </a:lvl1pPr>
            <a:lvl2pPr marL="618300" indent="-342900">
              <a:buFont typeface="Arial" panose="020B0604020202020204" pitchFamily="34" charset="0"/>
              <a:buChar char="•"/>
              <a:defRPr sz="18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p:txBody>
      </p:sp>
      <p:sp>
        <p:nvSpPr>
          <p:cNvPr id="7" name="TextBox 6">
            <a:extLst>
              <a:ext uri="{FF2B5EF4-FFF2-40B4-BE49-F238E27FC236}">
                <a16:creationId xmlns:a16="http://schemas.microsoft.com/office/drawing/2014/main" id="{1A49859A-F13F-644E-5B05-EDEDB1F1CAC1}"/>
              </a:ext>
              <a:ext uri="{C183D7F6-B498-43B3-948B-1728B52AA6E4}">
                <adec:decorative xmlns:adec="http://schemas.microsoft.com/office/drawing/2017/decorative" val="1"/>
              </a:ext>
            </a:extLst>
          </p:cNvPr>
          <p:cNvSpPr txBox="1"/>
          <p:nvPr userDrawn="1"/>
        </p:nvSpPr>
        <p:spPr>
          <a:xfrm>
            <a:off x="12282388" y="858777"/>
            <a:ext cx="1278629"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4" name="Plassholder for tekst 3">
            <a:extLst>
              <a:ext uri="{FF2B5EF4-FFF2-40B4-BE49-F238E27FC236}">
                <a16:creationId xmlns:a16="http://schemas.microsoft.com/office/drawing/2014/main" id="{F06F01F7-3339-FA99-42DD-C2DF02D3F138}"/>
              </a:ext>
              <a:ext uri="{C183D7F6-B498-43B3-948B-1728B52AA6E4}">
                <adec:decorative xmlns:adec="http://schemas.microsoft.com/office/drawing/2017/decorative" val="1"/>
              </a:ext>
            </a:extLst>
          </p:cNvPr>
          <p:cNvSpPr>
            <a:spLocks noGrp="1"/>
          </p:cNvSpPr>
          <p:nvPr>
            <p:ph type="body" sz="quarter" idx="15"/>
          </p:nvPr>
        </p:nvSpPr>
        <p:spPr>
          <a:xfrm>
            <a:off x="7213346" y="1064315"/>
            <a:ext cx="1782000" cy="2376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57050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listing">
    <p:spTree>
      <p:nvGrpSpPr>
        <p:cNvPr id="1" name=""/>
        <p:cNvGrpSpPr/>
        <p:nvPr/>
      </p:nvGrpSpPr>
      <p:grpSpPr>
        <a:xfrm>
          <a:off x="0" y="0"/>
          <a:ext cx="0" cy="0"/>
          <a:chOff x="0" y="0"/>
          <a:chExt cx="0" cy="0"/>
        </a:xfrm>
      </p:grpSpPr>
      <p:sp>
        <p:nvSpPr>
          <p:cNvPr id="27" name="Rektangel med ett avrundet hjørne 26">
            <a:extLst>
              <a:ext uri="{FF2B5EF4-FFF2-40B4-BE49-F238E27FC236}">
                <a16:creationId xmlns:a16="http://schemas.microsoft.com/office/drawing/2014/main" id="{57F1973D-87A7-31BA-5017-C2C9E3CAAD19}"/>
              </a:ext>
              <a:ext uri="{C183D7F6-B498-43B3-948B-1728B52AA6E4}">
                <adec:decorative xmlns:adec="http://schemas.microsoft.com/office/drawing/2017/decorative" val="1"/>
              </a:ext>
            </a:extLst>
          </p:cNvPr>
          <p:cNvSpPr/>
          <p:nvPr userDrawn="1"/>
        </p:nvSpPr>
        <p:spPr>
          <a:xfrm rot="5400000">
            <a:off x="2738298"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med ett avrundet hjørne 29">
            <a:extLst>
              <a:ext uri="{FF2B5EF4-FFF2-40B4-BE49-F238E27FC236}">
                <a16:creationId xmlns:a16="http://schemas.microsoft.com/office/drawing/2014/main" id="{0C3E80C0-C4B1-95B1-AA3D-B059C4A9633D}"/>
              </a:ext>
              <a:ext uri="{C183D7F6-B498-43B3-948B-1728B52AA6E4}">
                <adec:decorative xmlns:adec="http://schemas.microsoft.com/office/drawing/2017/decorative" val="1"/>
              </a:ext>
            </a:extLst>
          </p:cNvPr>
          <p:cNvSpPr/>
          <p:nvPr userDrawn="1"/>
        </p:nvSpPr>
        <p:spPr>
          <a:xfrm rot="5400000">
            <a:off x="8621647"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med ett avrundet hjørne 32">
            <a:extLst>
              <a:ext uri="{FF2B5EF4-FFF2-40B4-BE49-F238E27FC236}">
                <a16:creationId xmlns:a16="http://schemas.microsoft.com/office/drawing/2014/main" id="{110BC27A-6FBD-D397-7A5E-0841EB5C948B}"/>
              </a:ext>
              <a:ext uri="{C183D7F6-B498-43B3-948B-1728B52AA6E4}">
                <adec:decorative xmlns:adec="http://schemas.microsoft.com/office/drawing/2017/decorative" val="1"/>
              </a:ext>
            </a:extLst>
          </p:cNvPr>
          <p:cNvSpPr/>
          <p:nvPr userDrawn="1"/>
        </p:nvSpPr>
        <p:spPr>
          <a:xfrm rot="5400000">
            <a:off x="2738298"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med ett avrundet hjørne 35">
            <a:extLst>
              <a:ext uri="{FF2B5EF4-FFF2-40B4-BE49-F238E27FC236}">
                <a16:creationId xmlns:a16="http://schemas.microsoft.com/office/drawing/2014/main" id="{A6E8226A-22D1-57C5-927C-D2689E38F22B}"/>
              </a:ext>
              <a:ext uri="{C183D7F6-B498-43B3-948B-1728B52AA6E4}">
                <adec:decorative xmlns:adec="http://schemas.microsoft.com/office/drawing/2017/decorative" val="1"/>
              </a:ext>
            </a:extLst>
          </p:cNvPr>
          <p:cNvSpPr/>
          <p:nvPr userDrawn="1"/>
        </p:nvSpPr>
        <p:spPr>
          <a:xfrm rot="5400000">
            <a:off x="8621647"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med ett avrundet hjørne 23">
            <a:extLst>
              <a:ext uri="{FF2B5EF4-FFF2-40B4-BE49-F238E27FC236}">
                <a16:creationId xmlns:a16="http://schemas.microsoft.com/office/drawing/2014/main" id="{A46BDC32-E732-2035-0CC8-37F80F2173FC}"/>
              </a:ext>
              <a:ext uri="{C183D7F6-B498-43B3-948B-1728B52AA6E4}">
                <adec:decorative xmlns:adec="http://schemas.microsoft.com/office/drawing/2017/decorative" val="1"/>
              </a:ext>
            </a:extLst>
          </p:cNvPr>
          <p:cNvSpPr/>
          <p:nvPr userDrawn="1"/>
        </p:nvSpPr>
        <p:spPr>
          <a:xfrm rot="5400000">
            <a:off x="861455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med ett avrundet hjørne 1">
            <a:extLst>
              <a:ext uri="{FF2B5EF4-FFF2-40B4-BE49-F238E27FC236}">
                <a16:creationId xmlns:a16="http://schemas.microsoft.com/office/drawing/2014/main" id="{7B97D543-633A-6552-C816-8F0F13409A17}"/>
              </a:ext>
              <a:ext uri="{C183D7F6-B498-43B3-948B-1728B52AA6E4}">
                <adec:decorative xmlns:adec="http://schemas.microsoft.com/office/drawing/2017/decorative" val="1"/>
              </a:ext>
            </a:extLst>
          </p:cNvPr>
          <p:cNvSpPr/>
          <p:nvPr userDrawn="1"/>
        </p:nvSpPr>
        <p:spPr>
          <a:xfrm rot="5400000">
            <a:off x="273829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F0FAF3CA-699C-8696-9D6C-E2384ED0F37D}"/>
              </a:ext>
            </a:extLst>
          </p:cNvPr>
          <p:cNvSpPr>
            <a:spLocks noGrp="1"/>
          </p:cNvSpPr>
          <p:nvPr>
            <p:ph type="title"/>
          </p:nvPr>
        </p:nvSpPr>
        <p:spPr/>
        <p:txBody>
          <a:bodyPr/>
          <a:lstStyle/>
          <a:p>
            <a:r>
              <a:rPr lang="nb-NO"/>
              <a:t>Klikk for å redigere tittelstil</a:t>
            </a:r>
          </a:p>
        </p:txBody>
      </p:sp>
      <p:sp>
        <p:nvSpPr>
          <p:cNvPr id="16" name="Plassholder for tekst 15">
            <a:extLst>
              <a:ext uri="{FF2B5EF4-FFF2-40B4-BE49-F238E27FC236}">
                <a16:creationId xmlns:a16="http://schemas.microsoft.com/office/drawing/2014/main" id="{F29D663A-5C67-AD4F-41B3-AC2A4A9995CE}"/>
              </a:ext>
            </a:extLst>
          </p:cNvPr>
          <p:cNvSpPr>
            <a:spLocks noGrp="1" noChangeAspect="1"/>
          </p:cNvSpPr>
          <p:nvPr>
            <p:ph type="body" sz="quarter" idx="14" hasCustomPrompt="1"/>
          </p:nvPr>
        </p:nvSpPr>
        <p:spPr>
          <a:xfrm>
            <a:off x="69532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93832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9" name="Plassholder for tekst 15">
            <a:extLst>
              <a:ext uri="{FF2B5EF4-FFF2-40B4-BE49-F238E27FC236}">
                <a16:creationId xmlns:a16="http://schemas.microsoft.com/office/drawing/2014/main" id="{997E195F-8DE9-F78D-8F18-A6E182FDC6B5}"/>
              </a:ext>
            </a:extLst>
          </p:cNvPr>
          <p:cNvSpPr>
            <a:spLocks noGrp="1" noChangeAspect="1"/>
          </p:cNvSpPr>
          <p:nvPr>
            <p:ph type="body" sz="quarter" idx="18" hasCustomPrompt="1"/>
          </p:nvPr>
        </p:nvSpPr>
        <p:spPr>
          <a:xfrm>
            <a:off x="695324"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938324"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5" name="Plassholder for tekst 15">
            <a:extLst>
              <a:ext uri="{FF2B5EF4-FFF2-40B4-BE49-F238E27FC236}">
                <a16:creationId xmlns:a16="http://schemas.microsoft.com/office/drawing/2014/main" id="{DBA1CFA1-FA6C-8F96-D8D8-2D9DC7FF6FC5}"/>
              </a:ext>
            </a:extLst>
          </p:cNvPr>
          <p:cNvSpPr>
            <a:spLocks noGrp="1" noChangeAspect="1"/>
          </p:cNvSpPr>
          <p:nvPr>
            <p:ph type="body" sz="quarter" idx="22" hasCustomPrompt="1"/>
          </p:nvPr>
        </p:nvSpPr>
        <p:spPr>
          <a:xfrm>
            <a:off x="695324"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938324"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6" name="Plassholder for tekst 15">
            <a:extLst>
              <a:ext uri="{FF2B5EF4-FFF2-40B4-BE49-F238E27FC236}">
                <a16:creationId xmlns:a16="http://schemas.microsoft.com/office/drawing/2014/main" id="{EE1DA772-A280-4F5A-BD2C-39DD6DF4E942}"/>
              </a:ext>
            </a:extLst>
          </p:cNvPr>
          <p:cNvSpPr>
            <a:spLocks noGrp="1" noChangeAspect="1"/>
          </p:cNvSpPr>
          <p:nvPr>
            <p:ph type="body" sz="quarter" idx="16" hasCustomPrompt="1"/>
          </p:nvPr>
        </p:nvSpPr>
        <p:spPr>
          <a:xfrm>
            <a:off x="657158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681458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2" name="Plassholder for tekst 15">
            <a:extLst>
              <a:ext uri="{FF2B5EF4-FFF2-40B4-BE49-F238E27FC236}">
                <a16:creationId xmlns:a16="http://schemas.microsoft.com/office/drawing/2014/main" id="{8A437FEB-21C6-134C-5E1C-7E929033D20D}"/>
              </a:ext>
            </a:extLst>
          </p:cNvPr>
          <p:cNvSpPr>
            <a:spLocks noGrp="1" noChangeAspect="1"/>
          </p:cNvSpPr>
          <p:nvPr>
            <p:ph type="body" sz="quarter" idx="20" hasCustomPrompt="1"/>
          </p:nvPr>
        </p:nvSpPr>
        <p:spPr>
          <a:xfrm>
            <a:off x="6578673"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6821673"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8" name="Plassholder for tekst 15">
            <a:extLst>
              <a:ext uri="{FF2B5EF4-FFF2-40B4-BE49-F238E27FC236}">
                <a16:creationId xmlns:a16="http://schemas.microsoft.com/office/drawing/2014/main" id="{0D7A17EC-6223-04C9-0860-2C38C438F067}"/>
              </a:ext>
            </a:extLst>
          </p:cNvPr>
          <p:cNvSpPr>
            <a:spLocks noGrp="1" noChangeAspect="1"/>
          </p:cNvSpPr>
          <p:nvPr>
            <p:ph type="body" sz="quarter" idx="24" hasCustomPrompt="1"/>
          </p:nvPr>
        </p:nvSpPr>
        <p:spPr>
          <a:xfrm>
            <a:off x="6578673"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6821673"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87C7A3C-63FD-524A-8E9D-1DF035FE335C}"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18318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08352A1-88C0-5E8C-2138-B508E1591AF5}"/>
              </a:ext>
              <a:ext uri="{C183D7F6-B498-43B3-948B-1728B52AA6E4}">
                <adec:decorative xmlns:adec="http://schemas.microsoft.com/office/drawing/2017/decorative" val="1"/>
              </a:ext>
            </a:extLst>
          </p:cNvPr>
          <p:cNvGrpSpPr>
            <a:grpSpLocks noGrp="1" noUngrp="1" noRot="1" noMove="1" noResize="1"/>
          </p:cNvGrpSpPr>
          <p:nvPr userDrawn="1"/>
        </p:nvGrpSpPr>
        <p:grpSpPr>
          <a:xfrm>
            <a:off x="692149" y="1857478"/>
            <a:ext cx="10807001" cy="4463270"/>
            <a:chOff x="692149" y="1857478"/>
            <a:chExt cx="10807001" cy="4463270"/>
          </a:xfrm>
        </p:grpSpPr>
        <p:cxnSp>
          <p:nvCxnSpPr>
            <p:cNvPr id="6" name="Rett linje 63">
              <a:extLst>
                <a:ext uri="{FF2B5EF4-FFF2-40B4-BE49-F238E27FC236}">
                  <a16:creationId xmlns:a16="http://schemas.microsoft.com/office/drawing/2014/main" id="{7C5DB0C2-D68A-F349-7331-C973E67287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096000" y="1867548"/>
              <a:ext cx="0" cy="44532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Rett linje 63">
              <a:extLst>
                <a:ext uri="{FF2B5EF4-FFF2-40B4-BE49-F238E27FC236}">
                  <a16:creationId xmlns:a16="http://schemas.microsoft.com/office/drawing/2014/main" id="{22EFB831-8E31-F061-973A-1649A97CD4D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149" y="1857478"/>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63">
              <a:extLst>
                <a:ext uri="{FF2B5EF4-FFF2-40B4-BE49-F238E27FC236}">
                  <a16:creationId xmlns:a16="http://schemas.microsoft.com/office/drawing/2014/main" id="{03A730AD-F9D3-5EAC-C952-815ACC2584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3341311"/>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ett linje 63">
              <a:extLst>
                <a:ext uri="{FF2B5EF4-FFF2-40B4-BE49-F238E27FC236}">
                  <a16:creationId xmlns:a16="http://schemas.microsoft.com/office/drawing/2014/main" id="{97D6C36A-4CD6-DEEE-921E-F5E16C14D7F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4825144"/>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 name="Tittel 1">
            <a:extLst>
              <a:ext uri="{FF2B5EF4-FFF2-40B4-BE49-F238E27FC236}">
                <a16:creationId xmlns:a16="http://schemas.microsoft.com/office/drawing/2014/main" id="{060ED2AE-977F-6449-9141-8BD81063AF49}"/>
              </a:ext>
            </a:extLst>
          </p:cNvPr>
          <p:cNvSpPr>
            <a:spLocks noGrp="1"/>
          </p:cNvSpPr>
          <p:nvPr>
            <p:ph type="title"/>
          </p:nvPr>
        </p:nvSpPr>
        <p:spPr/>
        <p:txBody>
          <a:bodyPr/>
          <a:lstStyle/>
          <a:p>
            <a:r>
              <a:rPr lang="nb-NO"/>
              <a:t>Klikk for å redigere tittelstil</a:t>
            </a:r>
          </a:p>
        </p:txBody>
      </p:sp>
      <p:sp>
        <p:nvSpPr>
          <p:cNvPr id="21" name="Plassholder for bilde 20">
            <a:extLst>
              <a:ext uri="{FF2B5EF4-FFF2-40B4-BE49-F238E27FC236}">
                <a16:creationId xmlns:a16="http://schemas.microsoft.com/office/drawing/2014/main" id="{A82E6AC2-6F25-A2A3-6CB4-36C7C2FB5003}"/>
              </a:ext>
              <a:ext uri="{C183D7F6-B498-43B3-948B-1728B52AA6E4}">
                <adec:decorative xmlns:adec="http://schemas.microsoft.com/office/drawing/2017/decorative" val="1"/>
              </a:ext>
            </a:extLst>
          </p:cNvPr>
          <p:cNvSpPr>
            <a:spLocks noGrp="1" noChangeAspect="1"/>
          </p:cNvSpPr>
          <p:nvPr>
            <p:ph type="pic" sz="quarter" idx="24" hasCustomPrompt="1"/>
          </p:nvPr>
        </p:nvSpPr>
        <p:spPr>
          <a:xfrm>
            <a:off x="692149" y="1994638"/>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2058288"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2" name="Plassholder for bilde 20">
            <a:extLst>
              <a:ext uri="{FF2B5EF4-FFF2-40B4-BE49-F238E27FC236}">
                <a16:creationId xmlns:a16="http://schemas.microsoft.com/office/drawing/2014/main" id="{E880C591-49FA-A4B7-1314-2F8ED4F3C7D2}"/>
              </a:ext>
              <a:ext uri="{C183D7F6-B498-43B3-948B-1728B52AA6E4}">
                <adec:decorative xmlns:adec="http://schemas.microsoft.com/office/drawing/2017/decorative" val="1"/>
              </a:ext>
            </a:extLst>
          </p:cNvPr>
          <p:cNvSpPr>
            <a:spLocks noGrp="1" noChangeAspect="1"/>
          </p:cNvSpPr>
          <p:nvPr>
            <p:ph type="pic" sz="quarter" idx="25" hasCustomPrompt="1"/>
          </p:nvPr>
        </p:nvSpPr>
        <p:spPr>
          <a:xfrm>
            <a:off x="692149" y="3478471"/>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205828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3" name="Plassholder for bilde 20">
            <a:extLst>
              <a:ext uri="{FF2B5EF4-FFF2-40B4-BE49-F238E27FC236}">
                <a16:creationId xmlns:a16="http://schemas.microsoft.com/office/drawing/2014/main" id="{42793EC4-7310-EB6F-1920-C87E7CFE77EB}"/>
              </a:ext>
              <a:ext uri="{C183D7F6-B498-43B3-948B-1728B52AA6E4}">
                <adec:decorative xmlns:adec="http://schemas.microsoft.com/office/drawing/2017/decorative" val="1"/>
              </a:ext>
            </a:extLst>
          </p:cNvPr>
          <p:cNvSpPr>
            <a:spLocks noGrp="1" noChangeAspect="1"/>
          </p:cNvSpPr>
          <p:nvPr>
            <p:ph type="pic" sz="quarter" idx="26" hasCustomPrompt="1"/>
          </p:nvPr>
        </p:nvSpPr>
        <p:spPr>
          <a:xfrm>
            <a:off x="692149" y="4962304"/>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205828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9" name="Plassholder for bilde 20">
            <a:extLst>
              <a:ext uri="{FF2B5EF4-FFF2-40B4-BE49-F238E27FC236}">
                <a16:creationId xmlns:a16="http://schemas.microsoft.com/office/drawing/2014/main" id="{7F97DC73-3E9C-05A1-343B-19AF324DF023}"/>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6348670" y="1994638"/>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7717339"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0" name="Plassholder for bilde 20">
            <a:extLst>
              <a:ext uri="{FF2B5EF4-FFF2-40B4-BE49-F238E27FC236}">
                <a16:creationId xmlns:a16="http://schemas.microsoft.com/office/drawing/2014/main" id="{E967C2DD-340A-97E2-5EA9-A2BE5BCBB0B1}"/>
              </a:ext>
              <a:ext uri="{C183D7F6-B498-43B3-948B-1728B52AA6E4}">
                <adec:decorative xmlns:adec="http://schemas.microsoft.com/office/drawing/2017/decorative" val="1"/>
              </a:ext>
            </a:extLst>
          </p:cNvPr>
          <p:cNvSpPr>
            <a:spLocks noGrp="1" noChangeAspect="1"/>
          </p:cNvSpPr>
          <p:nvPr>
            <p:ph type="pic" sz="quarter" idx="28" hasCustomPrompt="1"/>
          </p:nvPr>
        </p:nvSpPr>
        <p:spPr>
          <a:xfrm>
            <a:off x="6348670" y="3478471"/>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772442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1" name="Plassholder for bilde 20">
            <a:extLst>
              <a:ext uri="{FF2B5EF4-FFF2-40B4-BE49-F238E27FC236}">
                <a16:creationId xmlns:a16="http://schemas.microsoft.com/office/drawing/2014/main" id="{2BE01866-2F5C-245D-5511-23E6F2F6AE09}"/>
              </a:ext>
              <a:ext uri="{C183D7F6-B498-43B3-948B-1728B52AA6E4}">
                <adec:decorative xmlns:adec="http://schemas.microsoft.com/office/drawing/2017/decorative" val="1"/>
              </a:ext>
            </a:extLst>
          </p:cNvPr>
          <p:cNvSpPr>
            <a:spLocks noGrp="1" noChangeAspect="1"/>
          </p:cNvSpPr>
          <p:nvPr>
            <p:ph type="pic" sz="quarter" idx="29" hasCustomPrompt="1"/>
          </p:nvPr>
        </p:nvSpPr>
        <p:spPr>
          <a:xfrm>
            <a:off x="6348670" y="4962304"/>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772442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8F02F09D-BC36-3D41-810D-4218B27E140A}"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65169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8" name="Graphic 7" descr="Logo Helsedirektoratet">
            <a:extLst>
              <a:ext uri="{FF2B5EF4-FFF2-40B4-BE49-F238E27FC236}">
                <a16:creationId xmlns:a16="http://schemas.microsoft.com/office/drawing/2014/main" id="{8E204606-017A-D877-E2B6-991EDDD9F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9343" cy="396000"/>
          </a:xfrm>
          <a:prstGeom prst="rect">
            <a:avLst/>
          </a:prstGeom>
        </p:spPr>
      </p:pic>
    </p:spTree>
    <p:extLst>
      <p:ext uri="{BB962C8B-B14F-4D97-AF65-F5344CB8AC3E}">
        <p14:creationId xmlns:p14="http://schemas.microsoft.com/office/powerpoint/2010/main" val="285752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E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4EDEB077-60A6-8E65-2A18-5B3E1471876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8000" cy="515931"/>
          </a:xfrm>
          <a:prstGeom prst="rect">
            <a:avLst/>
          </a:prstGeom>
        </p:spPr>
      </p:pic>
    </p:spTree>
    <p:extLst>
      <p:ext uri="{BB962C8B-B14F-4D97-AF65-F5344CB8AC3E}">
        <p14:creationId xmlns:p14="http://schemas.microsoft.com/office/powerpoint/2010/main" val="124204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ttelside, loggoblå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418622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ttelside, blå">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64317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C6D-9AA3-ECC5-BE51-257DC63A2083}"/>
              </a:ext>
            </a:extLst>
          </p:cNvPr>
          <p:cNvSpPr>
            <a:spLocks noGrp="1"/>
          </p:cNvSpPr>
          <p:nvPr>
            <p:ph type="title"/>
          </p:nvPr>
        </p:nvSpPr>
        <p:spPr>
          <a:xfrm>
            <a:off x="1774825" y="800175"/>
            <a:ext cx="8642350" cy="1331912"/>
          </a:xfrm>
        </p:spPr>
        <p:txBody>
          <a:bodyPr>
            <a:no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11" name="Text Placeholder 10">
            <a:extLst>
              <a:ext uri="{FF2B5EF4-FFF2-40B4-BE49-F238E27FC236}">
                <a16:creationId xmlns:a16="http://schemas.microsoft.com/office/drawing/2014/main" id="{DBC91581-FE29-F032-CCCD-7C6348DBFE65}"/>
              </a:ext>
            </a:extLst>
          </p:cNvPr>
          <p:cNvSpPr>
            <a:spLocks noGrp="1"/>
          </p:cNvSpPr>
          <p:nvPr>
            <p:ph type="body" sz="quarter" idx="13"/>
          </p:nvPr>
        </p:nvSpPr>
        <p:spPr>
          <a:xfrm>
            <a:off x="1774825" y="2411307"/>
            <a:ext cx="8640763" cy="3897418"/>
          </a:xfrm>
        </p:spPr>
        <p:txBody>
          <a:bodyPr/>
          <a:lstStyle>
            <a:lvl1pPr marL="358775" indent="-358775">
              <a:buFont typeface="+mj-lt"/>
              <a:buAutoNum type="arabicPeriod"/>
              <a:tabLst/>
              <a:defRPr>
                <a:solidFill>
                  <a:schemeClr val="bg1"/>
                </a:solidFill>
              </a:defRPr>
            </a:lvl1pPr>
            <a:lvl2pPr marL="630000" indent="-268288">
              <a:tabLst/>
              <a:defRPr>
                <a:solidFill>
                  <a:schemeClr val="bg1"/>
                </a:solidFill>
              </a:defRPr>
            </a:lvl2pPr>
            <a:lvl3pPr marL="809625" indent="-180000">
              <a:tabLst/>
              <a:defRPr>
                <a:solidFill>
                  <a:schemeClr val="bg1"/>
                </a:solidFill>
              </a:defRPr>
            </a:lvl3pPr>
            <a:lvl4pPr marL="990000" indent="-219075">
              <a:tabLst/>
              <a:defRPr>
                <a:solidFill>
                  <a:schemeClr val="bg1"/>
                </a:solidFill>
              </a:defRPr>
            </a:lvl4pPr>
            <a:lvl5pPr marL="1150938" indent="-171450">
              <a:tabLst/>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D46BA44-B440-B0C0-1AC8-DC4C8D44DFBA}"/>
              </a:ext>
            </a:extLst>
          </p:cNvPr>
          <p:cNvSpPr>
            <a:spLocks noGrp="1"/>
          </p:cNvSpPr>
          <p:nvPr>
            <p:ph type="dt" sz="half" idx="14"/>
          </p:nvPr>
        </p:nvSpPr>
        <p:spPr/>
        <p:txBody>
          <a:bodyPr/>
          <a:lstStyle/>
          <a:p>
            <a:fld id="{9F55B06F-5D80-114F-9B38-484F4E16F0D6}" type="datetime1">
              <a:rPr lang="nb-NO" smtClean="0"/>
              <a:t>12.12.2025</a:t>
            </a:fld>
            <a:endParaRPr lang="nb-NO"/>
          </a:p>
        </p:txBody>
      </p:sp>
      <p:sp>
        <p:nvSpPr>
          <p:cNvPr id="8" name="Plassholder for bunntekst 7">
            <a:extLst>
              <a:ext uri="{FF2B5EF4-FFF2-40B4-BE49-F238E27FC236}">
                <a16:creationId xmlns:a16="http://schemas.microsoft.com/office/drawing/2014/main" id="{2CFF1E00-5554-050E-B64A-2E3595FEBEE7}"/>
              </a:ext>
            </a:extLst>
          </p:cNvPr>
          <p:cNvSpPr>
            <a:spLocks noGrp="1"/>
          </p:cNvSpPr>
          <p:nvPr>
            <p:ph type="ftr" sz="quarter" idx="15"/>
          </p:nvPr>
        </p:nvSpPr>
        <p:spPr/>
        <p:txBody>
          <a:bodyPr/>
          <a:lstStyle/>
          <a:p>
            <a:endParaRPr lang="nb-NO"/>
          </a:p>
        </p:txBody>
      </p:sp>
      <p:sp>
        <p:nvSpPr>
          <p:cNvPr id="9" name="Plassholder for lysbildenummer 8">
            <a:extLst>
              <a:ext uri="{FF2B5EF4-FFF2-40B4-BE49-F238E27FC236}">
                <a16:creationId xmlns:a16="http://schemas.microsoft.com/office/drawing/2014/main" id="{7530460A-A795-D6BC-3981-1863D774BCA1}"/>
              </a:ext>
            </a:extLst>
          </p:cNvPr>
          <p:cNvSpPr>
            <a:spLocks noGrp="1"/>
          </p:cNvSpPr>
          <p:nvPr>
            <p:ph type="sldNum" sz="quarter" idx="16"/>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324435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1C96E-2BF6-AF6C-0EF5-CAF5C8D5F9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37C34B-6364-16E2-9BAA-2E5306EE43D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E22738-BBB1-88C1-8BB8-57837106EF9E}"/>
              </a:ext>
            </a:extLst>
          </p:cNvPr>
          <p:cNvSpPr>
            <a:spLocks noGrp="1"/>
          </p:cNvSpPr>
          <p:nvPr>
            <p:ph type="dt" sz="half" idx="10"/>
          </p:nvPr>
        </p:nvSpPr>
        <p:spPr/>
        <p:txBody>
          <a:bodyPr/>
          <a:lstStyle/>
          <a:p>
            <a:fld id="{D1C71668-A7BC-5A45-89C3-825413BD1F56}" type="datetime1">
              <a:rPr lang="nb-NO" smtClean="0"/>
              <a:t>12.12.2025</a:t>
            </a:fld>
            <a:endParaRPr lang="nb-NO"/>
          </a:p>
        </p:txBody>
      </p:sp>
      <p:sp>
        <p:nvSpPr>
          <p:cNvPr id="5" name="Plassholder for bunntekst 4">
            <a:extLst>
              <a:ext uri="{FF2B5EF4-FFF2-40B4-BE49-F238E27FC236}">
                <a16:creationId xmlns:a16="http://schemas.microsoft.com/office/drawing/2014/main" id="{CC9E62E1-B28E-C63B-E538-B35DE2292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1AE72-5249-ACBA-C070-ABBF2FAB2733}"/>
              </a:ext>
            </a:extLst>
          </p:cNvPr>
          <p:cNvSpPr>
            <a:spLocks noGrp="1"/>
          </p:cNvSpPr>
          <p:nvPr>
            <p:ph type="sldNum" sz="quarter" idx="12"/>
          </p:nvPr>
        </p:nvSpPr>
        <p:spPr/>
        <p:txBody>
          <a:bodyPr/>
          <a:lstStyle/>
          <a:p>
            <a:fld id="{B34EDD09-BF3E-D547-AB07-D5CB3C7C5447}" type="slidenum">
              <a:rPr lang="nb-NO" smtClean="0"/>
              <a:t>‹#›</a:t>
            </a:fld>
            <a:endParaRPr lang="nb-NO"/>
          </a:p>
        </p:txBody>
      </p:sp>
    </p:spTree>
    <p:extLst>
      <p:ext uri="{BB962C8B-B14F-4D97-AF65-F5344CB8AC3E}">
        <p14:creationId xmlns:p14="http://schemas.microsoft.com/office/powerpoint/2010/main" val="138059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6108086" y="1952625"/>
            <a:ext cx="5388588"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F48367A3-CA73-F14C-AA34-FC4FBAC4E753}"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3BE26CA4-BA98-4DD0-885C-3F64413BF36E}"/>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09471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m titler">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8EBD3AE-2C7F-0498-08B2-B1BA038B5BFA}"/>
              </a:ext>
            </a:extLst>
          </p:cNvPr>
          <p:cNvSpPr>
            <a:spLocks noGrp="1"/>
          </p:cNvSpPr>
          <p:nvPr>
            <p:ph type="body" sz="quarter" idx="13"/>
          </p:nvPr>
        </p:nvSpPr>
        <p:spPr>
          <a:xfrm>
            <a:off x="700063"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5" y="2725785"/>
            <a:ext cx="5400675" cy="3582939"/>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6108086"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6108086" y="2725783"/>
            <a:ext cx="5388587" cy="3582939"/>
          </a:xfrm>
        </p:spPr>
        <p:txBody>
          <a:bodyPr rIns="360000"/>
          <a:lstStyle>
            <a:lvl1pPr>
              <a:defRPr>
                <a:solidFill>
                  <a:schemeClr val="tx1">
                    <a:lumMod val="90000"/>
                    <a:lumOff val="10000"/>
                  </a:schemeClr>
                </a:solidFill>
                <a:latin typeface="+mn-lt"/>
                <a:ea typeface="Roboto" panose="02000000000000000000" pitchFamily="2" charset="0"/>
                <a:cs typeface="Roboto" panose="02000000000000000000" pitchFamily="2" charset="0"/>
              </a:defRPr>
            </a:lvl1pPr>
            <a:lvl2pPr>
              <a:defRPr>
                <a:solidFill>
                  <a:schemeClr val="tx1">
                    <a:lumMod val="90000"/>
                    <a:lumOff val="10000"/>
                  </a:schemeClr>
                </a:solidFill>
                <a:latin typeface="+mn-lt"/>
                <a:ea typeface="Roboto" panose="02000000000000000000" pitchFamily="2" charset="0"/>
                <a:cs typeface="Roboto" panose="02000000000000000000" pitchFamily="2" charset="0"/>
              </a:defRPr>
            </a:lvl2pPr>
            <a:lvl3pPr>
              <a:defRPr>
                <a:solidFill>
                  <a:schemeClr val="tx1">
                    <a:lumMod val="90000"/>
                    <a:lumOff val="10000"/>
                  </a:schemeClr>
                </a:solidFill>
                <a:latin typeface="+mn-lt"/>
                <a:ea typeface="Roboto" panose="02000000000000000000" pitchFamily="2" charset="0"/>
                <a:cs typeface="Roboto" panose="02000000000000000000" pitchFamily="2" charset="0"/>
              </a:defRPr>
            </a:lvl3pPr>
            <a:lvl4pPr>
              <a:defRPr>
                <a:solidFill>
                  <a:schemeClr val="tx1">
                    <a:lumMod val="90000"/>
                    <a:lumOff val="10000"/>
                  </a:schemeClr>
                </a:solidFill>
                <a:latin typeface="+mn-lt"/>
                <a:ea typeface="Roboto" panose="02000000000000000000" pitchFamily="2" charset="0"/>
                <a:cs typeface="Roboto" panose="02000000000000000000" pitchFamily="2" charset="0"/>
              </a:defRPr>
            </a:lvl4pPr>
            <a:lvl5pPr>
              <a:defRPr>
                <a:solidFill>
                  <a:schemeClr val="tx1">
                    <a:lumMod val="90000"/>
                    <a:lumOff val="10000"/>
                  </a:schemeClr>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lassholder for dato 2">
            <a:extLst>
              <a:ext uri="{FF2B5EF4-FFF2-40B4-BE49-F238E27FC236}">
                <a16:creationId xmlns:a16="http://schemas.microsoft.com/office/drawing/2014/main" id="{1BD188C6-C475-EEBB-19DD-1E7E57D4EE6A}"/>
              </a:ext>
              <a:ext uri="{C183D7F6-B498-43B3-948B-1728B52AA6E4}">
                <adec:decorative xmlns:adec="http://schemas.microsoft.com/office/drawing/2017/decorative" val="1"/>
              </a:ext>
            </a:extLst>
          </p:cNvPr>
          <p:cNvSpPr>
            <a:spLocks noGrp="1"/>
          </p:cNvSpPr>
          <p:nvPr>
            <p:ph type="dt" sz="half" idx="14"/>
          </p:nvPr>
        </p:nvSpPr>
        <p:spPr/>
        <p:txBody>
          <a:bodyPr/>
          <a:lstStyle/>
          <a:p>
            <a:fld id="{85013F20-F216-974D-9AFC-AE3F62853751}" type="datetime1">
              <a:rPr lang="nb-NO" smtClean="0"/>
              <a:t>12.12.2025</a:t>
            </a:fld>
            <a:endParaRPr lang="nb-NO"/>
          </a:p>
        </p:txBody>
      </p:sp>
      <p:sp>
        <p:nvSpPr>
          <p:cNvPr id="12" name="Plassholder for bunntekst 11">
            <a:extLst>
              <a:ext uri="{FF2B5EF4-FFF2-40B4-BE49-F238E27FC236}">
                <a16:creationId xmlns:a16="http://schemas.microsoft.com/office/drawing/2014/main" id="{8B686F46-7932-9981-47F3-786BC2BA5155}"/>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b-NO"/>
          </a:p>
        </p:txBody>
      </p:sp>
      <p:sp>
        <p:nvSpPr>
          <p:cNvPr id="14" name="Plassholder for lysbildenummer 13">
            <a:extLst>
              <a:ext uri="{FF2B5EF4-FFF2-40B4-BE49-F238E27FC236}">
                <a16:creationId xmlns:a16="http://schemas.microsoft.com/office/drawing/2014/main" id="{DC554CA7-09B4-83A3-E57E-5EA3B1CAD215}"/>
              </a:ext>
              <a:ext uri="{C183D7F6-B498-43B3-948B-1728B52AA6E4}">
                <adec:decorative xmlns:adec="http://schemas.microsoft.com/office/drawing/2017/decorative" val="1"/>
              </a:ext>
            </a:extLst>
          </p:cNvPr>
          <p:cNvSpPr>
            <a:spLocks noGrp="1"/>
          </p:cNvSpPr>
          <p:nvPr>
            <p:ph type="sldNum" sz="quarter" idx="16"/>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0C27FCCD-9AA0-D4E6-92AB-AA7FC23102A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0924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6" y="1952626"/>
            <a:ext cx="360203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Content Placeholder 2">
            <a:extLst>
              <a:ext uri="{FF2B5EF4-FFF2-40B4-BE49-F238E27FC236}">
                <a16:creationId xmlns:a16="http://schemas.microsoft.com/office/drawing/2014/main" id="{54C2F6EA-3AD4-B992-0E79-28A87C864450}"/>
              </a:ext>
            </a:extLst>
          </p:cNvPr>
          <p:cNvSpPr>
            <a:spLocks noGrp="1"/>
          </p:cNvSpPr>
          <p:nvPr>
            <p:ph sz="half" idx="13"/>
          </p:nvPr>
        </p:nvSpPr>
        <p:spPr>
          <a:xfrm>
            <a:off x="4309446" y="1952626"/>
            <a:ext cx="3585195"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7898860" y="1952626"/>
            <a:ext cx="359781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BC8BD462-C7BE-3C4A-A1C5-82F71756E724}"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C23E695F-0ABB-E096-637C-2ECCB48B6C2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1928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of Rectangle 10">
            <a:extLst>
              <a:ext uri="{FF2B5EF4-FFF2-40B4-BE49-F238E27FC236}">
                <a16:creationId xmlns:a16="http://schemas.microsoft.com/office/drawing/2014/main" id="{077A94D6-BECE-8552-A3E8-6334DF9FE3D9}"/>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Grafikk 7">
            <a:extLst>
              <a:ext uri="{FF2B5EF4-FFF2-40B4-BE49-F238E27FC236}">
                <a16:creationId xmlns:a16="http://schemas.microsoft.com/office/drawing/2014/main" id="{F321F365-1F59-1477-7A2C-4F42DECC6D75}"/>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8938" y="6486612"/>
            <a:ext cx="288000" cy="193500"/>
          </a:xfrm>
          <a:prstGeom prst="rect">
            <a:avLst/>
          </a:prstGeom>
        </p:spPr>
      </p:pic>
      <p:sp>
        <p:nvSpPr>
          <p:cNvPr id="2" name="Title Placeholder 1">
            <a:extLst>
              <a:ext uri="{FF2B5EF4-FFF2-40B4-BE49-F238E27FC236}">
                <a16:creationId xmlns:a16="http://schemas.microsoft.com/office/drawing/2014/main" id="{3296377E-9BCD-9C71-7D7B-E651B21FE795}"/>
              </a:ext>
            </a:extLst>
          </p:cNvPr>
          <p:cNvSpPr>
            <a:spLocks noGrp="1"/>
          </p:cNvSpPr>
          <p:nvPr>
            <p:ph type="title"/>
          </p:nvPr>
        </p:nvSpPr>
        <p:spPr>
          <a:xfrm>
            <a:off x="695326" y="620713"/>
            <a:ext cx="9721850" cy="1044575"/>
          </a:xfrm>
          <a:prstGeom prst="rect">
            <a:avLst/>
          </a:prstGeom>
        </p:spPr>
        <p:txBody>
          <a:bodyPr vert="horz" lIns="0" tIns="0" rIns="0" bIns="0" rtlCol="0" anchor="t" anchorCtr="0">
            <a:normAutofit/>
          </a:bodyPr>
          <a:lstStyle/>
          <a:p>
            <a:r>
              <a:rPr lang="nb-NO"/>
              <a:t>Klikk for å redigere tittelstil</a:t>
            </a:r>
          </a:p>
        </p:txBody>
      </p:sp>
      <p:sp>
        <p:nvSpPr>
          <p:cNvPr id="3" name="Text Placeholder 2">
            <a:extLst>
              <a:ext uri="{FF2B5EF4-FFF2-40B4-BE49-F238E27FC236}">
                <a16:creationId xmlns:a16="http://schemas.microsoft.com/office/drawing/2014/main" id="{8E90BB8E-72F1-6DCB-E97A-20087088A3F0}"/>
              </a:ext>
            </a:extLst>
          </p:cNvPr>
          <p:cNvSpPr>
            <a:spLocks noGrp="1"/>
          </p:cNvSpPr>
          <p:nvPr>
            <p:ph type="body" idx="1"/>
          </p:nvPr>
        </p:nvSpPr>
        <p:spPr>
          <a:xfrm>
            <a:off x="695326" y="1952625"/>
            <a:ext cx="9721850" cy="416325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17ABEE82-67D0-8500-8B50-44E3E88AC591}"/>
              </a:ext>
              <a:ext uri="{C183D7F6-B498-43B3-948B-1728B52AA6E4}">
                <adec:decorative xmlns:adec="http://schemas.microsoft.com/office/drawing/2017/decorative" val="1"/>
              </a:ext>
            </a:extLst>
          </p:cNvPr>
          <p:cNvSpPr>
            <a:spLocks noGrp="1"/>
          </p:cNvSpPr>
          <p:nvPr>
            <p:ph type="dt" sz="half" idx="2"/>
          </p:nvPr>
        </p:nvSpPr>
        <p:spPr>
          <a:xfrm>
            <a:off x="8975725" y="6460962"/>
            <a:ext cx="1441450" cy="244800"/>
          </a:xfrm>
          <a:prstGeom prst="rect">
            <a:avLst/>
          </a:prstGeom>
        </p:spPr>
        <p:txBody>
          <a:bodyPr vert="horz" lIns="0" tIns="0" rIns="0" bIns="0" rtlCol="0" anchor="ctr" anchorCtr="0"/>
          <a:lstStyle>
            <a:lvl1pPr algn="r">
              <a:defRPr sz="900">
                <a:solidFill>
                  <a:schemeClr val="accent3"/>
                </a:solidFill>
                <a:latin typeface="+mn-lt"/>
                <a:ea typeface="Roboto" panose="02000000000000000000" pitchFamily="2" charset="0"/>
                <a:cs typeface="Roboto" panose="02000000000000000000" pitchFamily="2" charset="0"/>
              </a:defRPr>
            </a:lvl1pPr>
          </a:lstStyle>
          <a:p>
            <a:fld id="{615CD096-5B77-454C-A5B6-D006E652560D}" type="datetime1">
              <a:rPr lang="nb-NO" smtClean="0"/>
              <a:pPr/>
              <a:t>12.12.2025</a:t>
            </a:fld>
            <a:endParaRPr lang="nb-NO"/>
          </a:p>
        </p:txBody>
      </p:sp>
      <p:sp>
        <p:nvSpPr>
          <p:cNvPr id="5" name="Footer Placeholder 4">
            <a:extLst>
              <a:ext uri="{FF2B5EF4-FFF2-40B4-BE49-F238E27FC236}">
                <a16:creationId xmlns:a16="http://schemas.microsoft.com/office/drawing/2014/main" id="{E849AC1F-52BA-7486-B3F5-084EE7EC2FD7}"/>
              </a:ext>
              <a:ext uri="{C183D7F6-B498-43B3-948B-1728B52AA6E4}">
                <adec:decorative xmlns:adec="http://schemas.microsoft.com/office/drawing/2017/decorative" val="1"/>
              </a:ext>
            </a:extLst>
          </p:cNvPr>
          <p:cNvSpPr>
            <a:spLocks noGrp="1"/>
          </p:cNvSpPr>
          <p:nvPr>
            <p:ph type="ftr" sz="quarter" idx="3"/>
          </p:nvPr>
        </p:nvSpPr>
        <p:spPr>
          <a:xfrm>
            <a:off x="1055688" y="6460962"/>
            <a:ext cx="7200900" cy="244800"/>
          </a:xfrm>
          <a:prstGeom prst="rect">
            <a:avLst/>
          </a:prstGeom>
        </p:spPr>
        <p:txBody>
          <a:bodyPr vert="horz" lIns="0" tIns="0" rIns="0" bIns="0" rtlCol="0" anchor="ctr" anchorCtr="0"/>
          <a:lstStyle>
            <a:lvl1pPr algn="l">
              <a:defRPr sz="900">
                <a:solidFill>
                  <a:schemeClr val="tx1"/>
                </a:solidFill>
                <a:latin typeface="+mn-lt"/>
                <a:ea typeface="Roboto" panose="02000000000000000000" pitchFamily="2" charset="0"/>
                <a:cs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666D9266-D53E-DABB-1517-5C48E7C9A8AA}"/>
              </a:ext>
              <a:ext uri="{C183D7F6-B498-43B3-948B-1728B52AA6E4}">
                <adec:decorative xmlns:adec="http://schemas.microsoft.com/office/drawing/2017/decorative" val="1"/>
              </a:ext>
            </a:extLst>
          </p:cNvPr>
          <p:cNvSpPr>
            <a:spLocks noGrp="1"/>
          </p:cNvSpPr>
          <p:nvPr>
            <p:ph type="sldNum" sz="quarter" idx="4"/>
          </p:nvPr>
        </p:nvSpPr>
        <p:spPr>
          <a:xfrm>
            <a:off x="10417174" y="6460962"/>
            <a:ext cx="1441449" cy="244800"/>
          </a:xfrm>
          <a:prstGeom prst="rect">
            <a:avLst/>
          </a:prstGeom>
        </p:spPr>
        <p:txBody>
          <a:bodyPr vert="horz" lIns="0" tIns="0" rIns="0" bIns="0" rtlCol="0" anchor="ctr" anchorCtr="0"/>
          <a:lstStyle>
            <a:lvl1pPr algn="r">
              <a:defRPr sz="900" b="1">
                <a:solidFill>
                  <a:schemeClr val="accent3"/>
                </a:solidFill>
                <a:latin typeface="+mn-lt"/>
                <a:ea typeface="Roboto" panose="02000000000000000000" pitchFamily="2" charset="0"/>
                <a:cs typeface="Roboto" panose="02000000000000000000" pitchFamily="2" charset="0"/>
              </a:defRPr>
            </a:lvl1pPr>
          </a:lstStyle>
          <a:p>
            <a:fld id="{341FD356-1CC0-514B-B5D9-F98600AAE6F5}" type="slidenum">
              <a:rPr lang="nb-NO" smtClean="0"/>
              <a:pPr/>
              <a:t>‹#›</a:t>
            </a:fld>
            <a:endParaRPr lang="nb-NO"/>
          </a:p>
        </p:txBody>
      </p:sp>
    </p:spTree>
    <p:extLst>
      <p:ext uri="{BB962C8B-B14F-4D97-AF65-F5344CB8AC3E}">
        <p14:creationId xmlns:p14="http://schemas.microsoft.com/office/powerpoint/2010/main" val="2628544871"/>
      </p:ext>
    </p:extLst>
  </p:cSld>
  <p:clrMap bg1="lt1" tx1="dk1" bg2="lt2" tx2="dk2" accent1="accent1" accent2="accent2" accent3="accent3" accent4="accent4" accent5="accent5" accent6="accent6" hlink="hlink" folHlink="folHlink"/>
  <p:sldLayoutIdLst>
    <p:sldLayoutId id="2147483682" r:id="rId1"/>
    <p:sldLayoutId id="2147483727" r:id="rId2"/>
    <p:sldLayoutId id="2147483686" r:id="rId3"/>
    <p:sldLayoutId id="2147483723" r:id="rId4"/>
    <p:sldLayoutId id="2147483690" r:id="rId5"/>
    <p:sldLayoutId id="2147483722" r:id="rId6"/>
    <p:sldLayoutId id="2147483652" r:id="rId7"/>
    <p:sldLayoutId id="2147483653" r:id="rId8"/>
    <p:sldLayoutId id="2147483662" r:id="rId9"/>
    <p:sldLayoutId id="2147483663" r:id="rId10"/>
    <p:sldLayoutId id="2147483693" r:id="rId11"/>
    <p:sldLayoutId id="2147483726" r:id="rId12"/>
    <p:sldLayoutId id="2147483694" r:id="rId13"/>
    <p:sldLayoutId id="2147483696" r:id="rId14"/>
    <p:sldLayoutId id="2147483664" r:id="rId15"/>
    <p:sldLayoutId id="2147483673" r:id="rId16"/>
    <p:sldLayoutId id="2147483668" r:id="rId17"/>
    <p:sldLayoutId id="2147483724" r:id="rId18"/>
    <p:sldLayoutId id="2147483675" r:id="rId19"/>
    <p:sldLayoutId id="2147483676" r:id="rId20"/>
    <p:sldLayoutId id="2147483698" r:id="rId21"/>
    <p:sldLayoutId id="2147483699" r:id="rId22"/>
    <p:sldLayoutId id="2147483695" r:id="rId23"/>
    <p:sldLayoutId id="2147483725" r:id="rId24"/>
  </p:sldLayoutIdLst>
  <p:hf hdr="0" ftr="0" dt="0"/>
  <p:txStyles>
    <p:titleStyle>
      <a:lvl1pPr algn="l" defTabSz="914400" rtl="0" eaLnBrk="1" latinLnBrk="0" hangingPunct="1">
        <a:lnSpc>
          <a:spcPct val="10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3"/>
        </a:buClr>
        <a:buFont typeface="Arial" panose="020B0604020202020204" pitchFamily="34" charset="0"/>
        <a:buChar char="•"/>
        <a:defRPr sz="2400" kern="1200">
          <a:solidFill>
            <a:schemeClr val="tx1">
              <a:lumMod val="90000"/>
              <a:lumOff val="10000"/>
            </a:schemeClr>
          </a:solidFill>
          <a:latin typeface="+mn-lt"/>
          <a:ea typeface="Roboto" panose="02000000000000000000" pitchFamily="2" charset="0"/>
          <a:cs typeface="Roboto" panose="02000000000000000000" pitchFamily="2" charset="0"/>
        </a:defRPr>
      </a:lvl1pPr>
      <a:lvl2pPr marL="504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90000"/>
              <a:lumOff val="10000"/>
            </a:schemeClr>
          </a:solidFill>
          <a:latin typeface="+mn-lt"/>
          <a:ea typeface="Roboto" panose="02000000000000000000" pitchFamily="2" charset="0"/>
          <a:cs typeface="Roboto" panose="02000000000000000000" pitchFamily="2" charset="0"/>
        </a:defRPr>
      </a:lvl2pPr>
      <a:lvl3pPr marL="720000" indent="-228600" algn="l" defTabSz="914400" rtl="0" eaLnBrk="1" latinLnBrk="0" hangingPunct="1">
        <a:lnSpc>
          <a:spcPct val="130000"/>
        </a:lnSpc>
        <a:spcBef>
          <a:spcPts val="500"/>
        </a:spcBef>
        <a:buFont typeface="Arial" panose="020B0604020202020204" pitchFamily="34" charset="0"/>
        <a:buChar char="•"/>
        <a:defRPr sz="1800" kern="1200">
          <a:solidFill>
            <a:schemeClr val="tx1">
              <a:lumMod val="90000"/>
              <a:lumOff val="10000"/>
            </a:schemeClr>
          </a:solidFill>
          <a:latin typeface="+mn-lt"/>
          <a:ea typeface="Roboto" panose="02000000000000000000" pitchFamily="2" charset="0"/>
          <a:cs typeface="Roboto" panose="02000000000000000000" pitchFamily="2" charset="0"/>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4pPr>
      <a:lvl5pPr marL="1152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orient="horz" pos="3974" userDrawn="1">
          <p15:clr>
            <a:srgbClr val="F26B43"/>
          </p15:clr>
        </p15:guide>
        <p15:guide id="5" orient="horz" pos="1049" userDrawn="1">
          <p15:clr>
            <a:srgbClr val="F26B43"/>
          </p15:clr>
        </p15:guide>
        <p15:guide id="6" pos="7469" userDrawn="1">
          <p15:clr>
            <a:srgbClr val="F26B43"/>
          </p15:clr>
        </p15:guide>
        <p15:guide id="7" pos="1572" userDrawn="1">
          <p15:clr>
            <a:srgbClr val="F26B43"/>
          </p15:clr>
        </p15:guide>
        <p15:guide id="8" pos="5654" userDrawn="1">
          <p15:clr>
            <a:srgbClr val="F26B43"/>
          </p15:clr>
        </p15:guide>
        <p15:guide id="9" pos="1118" userDrawn="1">
          <p15:clr>
            <a:srgbClr val="9FCC3B"/>
          </p15:clr>
        </p15:guide>
        <p15:guide id="10" pos="3386" userDrawn="1">
          <p15:clr>
            <a:srgbClr val="F26B43"/>
          </p15:clr>
        </p15:guide>
        <p15:guide id="11" pos="6562" userDrawn="1">
          <p15:clr>
            <a:srgbClr val="9FCC3B"/>
          </p15:clr>
        </p15:guide>
        <p15:guide id="12" pos="4747" userDrawn="1">
          <p15:clr>
            <a:srgbClr val="F26B43"/>
          </p15:clr>
        </p15:guide>
        <p15:guide id="13" pos="665" userDrawn="1">
          <p15:clr>
            <a:srgbClr val="F26B43"/>
          </p15:clr>
        </p15:guide>
        <p15:guide id="14" pos="6992" userDrawn="1">
          <p15:clr>
            <a:srgbClr val="F26B43"/>
          </p15:clr>
        </p15:guide>
        <p15:guide id="15" pos="6108" userDrawn="1">
          <p15:clr>
            <a:srgbClr val="F26B43"/>
          </p15:clr>
        </p15:guide>
        <p15:guide id="16" pos="5201" userDrawn="1">
          <p15:clr>
            <a:srgbClr val="F26B43"/>
          </p15:clr>
        </p15:guide>
        <p15:guide id="17" pos="4294" userDrawn="1">
          <p15:clr>
            <a:srgbClr val="F26B43"/>
          </p15:clr>
        </p15:guide>
        <p15:guide id="18" pos="2933" userDrawn="1">
          <p15:clr>
            <a:srgbClr val="F26B43"/>
          </p15:clr>
        </p15:guide>
        <p15:guide id="19" pos="2479" userDrawn="1">
          <p15:clr>
            <a:srgbClr val="F26B43"/>
          </p15:clr>
        </p15:guide>
        <p15:guide id="20" pos="2026" userDrawn="1">
          <p15:clr>
            <a:srgbClr val="F26B43"/>
          </p15:clr>
        </p15:guide>
        <p15:guide id="21" pos="438" userDrawn="1">
          <p15:clr>
            <a:srgbClr val="F26B43"/>
          </p15:clr>
        </p15:guide>
        <p15:guide id="22" pos="7242" userDrawn="1">
          <p15:clr>
            <a:srgbClr val="F26B43"/>
          </p15:clr>
        </p15:guide>
        <p15:guide id="23" orient="horz" pos="210" userDrawn="1">
          <p15:clr>
            <a:srgbClr val="F26B43"/>
          </p15:clr>
        </p15:guide>
        <p15:guide id="24" orient="horz" pos="4110" userDrawn="1">
          <p15:clr>
            <a:srgbClr val="F26B43"/>
          </p15:clr>
        </p15:guide>
        <p15:guide id="25" orient="horz" pos="1230" userDrawn="1">
          <p15:clr>
            <a:srgbClr val="F26B43"/>
          </p15:clr>
        </p15:guide>
        <p15:guide id="26"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nettros.no/fa-kunnskap/ros-for-parorende/" TargetMode="External"/><Relationship Id="rId4" Type="http://schemas.openxmlformats.org/officeDocument/2006/relationships/hyperlink" Target="https://www.spisfo.no/paaroren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F807F9-2F21-A9DB-AF65-B7AC31D60F37}"/>
              </a:ext>
            </a:extLst>
          </p:cNvPr>
          <p:cNvSpPr>
            <a:spLocks noGrp="1"/>
          </p:cNvSpPr>
          <p:nvPr>
            <p:ph type="title"/>
          </p:nvPr>
        </p:nvSpPr>
        <p:spPr/>
        <p:txBody>
          <a:bodyPr/>
          <a:lstStyle/>
          <a:p>
            <a:r>
              <a:rPr lang="nb-NO"/>
              <a:t>Strev med mat og kropp</a:t>
            </a:r>
          </a:p>
        </p:txBody>
      </p:sp>
      <p:sp>
        <p:nvSpPr>
          <p:cNvPr id="3" name="Plassholder for tekst 2">
            <a:extLst>
              <a:ext uri="{FF2B5EF4-FFF2-40B4-BE49-F238E27FC236}">
                <a16:creationId xmlns:a16="http://schemas.microsoft.com/office/drawing/2014/main" id="{009855EA-F814-0AE5-C63F-6D97E1E69604}"/>
              </a:ext>
            </a:extLst>
          </p:cNvPr>
          <p:cNvSpPr>
            <a:spLocks noGrp="1"/>
          </p:cNvSpPr>
          <p:nvPr>
            <p:ph type="body" sz="quarter" idx="14"/>
          </p:nvPr>
        </p:nvSpPr>
        <p:spPr/>
        <p:txBody>
          <a:bodyPr/>
          <a:lstStyle/>
          <a:p>
            <a:r>
              <a:rPr lang="nb-NO"/>
              <a:t>Fagmateriell til foreldre</a:t>
            </a:r>
          </a:p>
        </p:txBody>
      </p:sp>
      <p:sp>
        <p:nvSpPr>
          <p:cNvPr id="4" name="Plassholder for tekst 3">
            <a:extLst>
              <a:ext uri="{FF2B5EF4-FFF2-40B4-BE49-F238E27FC236}">
                <a16:creationId xmlns:a16="http://schemas.microsoft.com/office/drawing/2014/main" id="{822F3722-84EB-DA75-8CC8-5EDA6934781E}"/>
              </a:ext>
            </a:extLst>
          </p:cNvPr>
          <p:cNvSpPr>
            <a:spLocks noGrp="1"/>
          </p:cNvSpPr>
          <p:nvPr>
            <p:ph type="body" sz="quarter" idx="13"/>
          </p:nvPr>
        </p:nvSpPr>
        <p:spPr/>
        <p:txBody>
          <a:bodyPr/>
          <a:lstStyle/>
          <a:p>
            <a:r>
              <a:rPr lang="nb-NO" dirty="0"/>
              <a:t>Desember 2025</a:t>
            </a:r>
          </a:p>
        </p:txBody>
      </p:sp>
    </p:spTree>
    <p:extLst>
      <p:ext uri="{BB962C8B-B14F-4D97-AF65-F5344CB8AC3E}">
        <p14:creationId xmlns:p14="http://schemas.microsoft.com/office/powerpoint/2010/main" val="121793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F478E940-1395-9C1B-95FD-BC5A8414C645}"/>
              </a:ext>
            </a:extLst>
          </p:cNvPr>
          <p:cNvSpPr>
            <a:spLocks noGrp="1"/>
          </p:cNvSpPr>
          <p:nvPr>
            <p:ph sz="half" idx="1"/>
          </p:nvPr>
        </p:nvSpPr>
        <p:spPr>
          <a:xfrm>
            <a:off x="695325" y="1952625"/>
            <a:ext cx="4882515" cy="4356100"/>
          </a:xfrm>
        </p:spPr>
        <p:txBody>
          <a:bodyPr>
            <a:normAutofit fontScale="92500" lnSpcReduction="20000"/>
          </a:bodyPr>
          <a:lstStyle/>
          <a:p>
            <a:pPr marL="0" indent="0">
              <a:buNone/>
            </a:pPr>
            <a:r>
              <a:rPr lang="nb-NO" dirty="0"/>
              <a:t>Når vi føler oss forstått av andre, skjer det noe viktig</a:t>
            </a:r>
          </a:p>
          <a:p>
            <a:pPr lvl="0"/>
            <a:r>
              <a:rPr lang="nb-NO" dirty="0"/>
              <a:t>Vi føler oss roligere</a:t>
            </a:r>
          </a:p>
          <a:p>
            <a:pPr lvl="0"/>
            <a:r>
              <a:rPr lang="nb-NO" dirty="0"/>
              <a:t>Vi slipper å kjempe mot eller skjule følelsene våre</a:t>
            </a:r>
          </a:p>
          <a:p>
            <a:pPr lvl="0"/>
            <a:r>
              <a:rPr lang="nb-NO" dirty="0"/>
              <a:t>Vi blir mer henvendte og åpne for kontakt – kanskje også for hjelp</a:t>
            </a:r>
          </a:p>
          <a:p>
            <a:pPr lvl="0"/>
            <a:r>
              <a:rPr lang="nb-NO" dirty="0"/>
              <a:t>Du trenger ikke ha alle svarene. Ofte er det å tåle og være i følelsen sammen med ungdommen det viktigste og mest helende du kan gjøre</a:t>
            </a:r>
          </a:p>
          <a:p>
            <a:endParaRPr lang="en-US" dirty="0"/>
          </a:p>
        </p:txBody>
      </p:sp>
      <p:sp>
        <p:nvSpPr>
          <p:cNvPr id="2" name="Plassholder for lysbildenummer 1">
            <a:extLst>
              <a:ext uri="{FF2B5EF4-FFF2-40B4-BE49-F238E27FC236}">
                <a16:creationId xmlns:a16="http://schemas.microsoft.com/office/drawing/2014/main" id="{3FE58A6A-CC46-ED87-3272-B328CD30BE1F}"/>
              </a:ext>
            </a:extLst>
          </p:cNvPr>
          <p:cNvSpPr>
            <a:spLocks noGrp="1"/>
          </p:cNvSpPr>
          <p:nvPr>
            <p:ph type="sldNum" sz="quarter" idx="12"/>
          </p:nvPr>
        </p:nvSpPr>
        <p:spPr>
          <a:xfrm>
            <a:off x="10417174" y="6460962"/>
            <a:ext cx="1441449" cy="244800"/>
          </a:xfrm>
        </p:spPr>
        <p:txBody>
          <a:bodyPr anchor="ctr">
            <a:normAutofit/>
          </a:bodyPr>
          <a:lstStyle/>
          <a:p>
            <a:pPr>
              <a:spcAft>
                <a:spcPts val="600"/>
              </a:spcAft>
            </a:pPr>
            <a:fld id="{341FD356-1CC0-514B-B5D9-F98600AAE6F5}" type="slidenum">
              <a:rPr lang="nb-NO" smtClean="0"/>
              <a:pPr>
                <a:spcAft>
                  <a:spcPts val="600"/>
                </a:spcAft>
              </a:pPr>
              <a:t>10</a:t>
            </a:fld>
            <a:endParaRPr lang="nb-NO"/>
          </a:p>
        </p:txBody>
      </p:sp>
      <p:sp>
        <p:nvSpPr>
          <p:cNvPr id="3" name="Tittel 2">
            <a:extLst>
              <a:ext uri="{FF2B5EF4-FFF2-40B4-BE49-F238E27FC236}">
                <a16:creationId xmlns:a16="http://schemas.microsoft.com/office/drawing/2014/main" id="{FD314E8A-E178-0904-9D53-5359A7B4CC78}"/>
              </a:ext>
            </a:extLst>
          </p:cNvPr>
          <p:cNvSpPr>
            <a:spLocks noGrp="1"/>
          </p:cNvSpPr>
          <p:nvPr>
            <p:ph type="title"/>
          </p:nvPr>
        </p:nvSpPr>
        <p:spPr>
          <a:xfrm>
            <a:off x="695326" y="620713"/>
            <a:ext cx="9721850" cy="1044575"/>
          </a:xfrm>
        </p:spPr>
        <p:txBody>
          <a:bodyPr anchor="t">
            <a:normAutofit/>
          </a:bodyPr>
          <a:lstStyle/>
          <a:p>
            <a:r>
              <a:rPr lang="nb-NO"/>
              <a:t>Hvordan validere?</a:t>
            </a:r>
          </a:p>
        </p:txBody>
      </p:sp>
      <p:graphicFrame>
        <p:nvGraphicFramePr>
          <p:cNvPr id="5" name="Tabell 4">
            <a:extLst>
              <a:ext uri="{FF2B5EF4-FFF2-40B4-BE49-F238E27FC236}">
                <a16:creationId xmlns:a16="http://schemas.microsoft.com/office/drawing/2014/main" id="{2E43B9B0-ADE9-DB21-0217-CAC5712FFF0E}"/>
              </a:ext>
            </a:extLst>
          </p:cNvPr>
          <p:cNvGraphicFramePr>
            <a:graphicFrameLocks noGrp="1"/>
          </p:cNvGraphicFramePr>
          <p:nvPr>
            <p:extLst>
              <p:ext uri="{D42A27DB-BD31-4B8C-83A1-F6EECF244321}">
                <p14:modId xmlns:p14="http://schemas.microsoft.com/office/powerpoint/2010/main" val="3853487362"/>
              </p:ext>
            </p:extLst>
          </p:nvPr>
        </p:nvGraphicFramePr>
        <p:xfrm>
          <a:off x="5577840" y="0"/>
          <a:ext cx="6614160" cy="6858000"/>
        </p:xfrm>
        <a:graphic>
          <a:graphicData uri="http://schemas.openxmlformats.org/drawingml/2006/table">
            <a:tbl>
              <a:tblPr firstRow="1" bandRow="1"/>
              <a:tblGrid>
                <a:gridCol w="2665010">
                  <a:extLst>
                    <a:ext uri="{9D8B030D-6E8A-4147-A177-3AD203B41FA5}">
                      <a16:colId xmlns:a16="http://schemas.microsoft.com/office/drawing/2014/main" val="2356581769"/>
                    </a:ext>
                  </a:extLst>
                </a:gridCol>
                <a:gridCol w="3949150">
                  <a:extLst>
                    <a:ext uri="{9D8B030D-6E8A-4147-A177-3AD203B41FA5}">
                      <a16:colId xmlns:a16="http://schemas.microsoft.com/office/drawing/2014/main" val="751020021"/>
                    </a:ext>
                  </a:extLst>
                </a:gridCol>
              </a:tblGrid>
              <a:tr h="487037">
                <a:tc>
                  <a:txBody>
                    <a:bodyPr/>
                    <a:lstStyle/>
                    <a:p>
                      <a:pPr algn="l" fontAlgn="t">
                        <a:lnSpc>
                          <a:spcPct val="115000"/>
                        </a:lnSpc>
                        <a:spcAft>
                          <a:spcPts val="800"/>
                        </a:spcAft>
                        <a:buNone/>
                      </a:pPr>
                      <a:r>
                        <a:rPr lang="nb-NO"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ungdommen kan si</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A6D6"/>
                    </a:solidFill>
                  </a:tcPr>
                </a:tc>
                <a:tc>
                  <a:txBody>
                    <a:bodyPr/>
                    <a:lstStyle/>
                    <a:p>
                      <a:pPr algn="l" fontAlgn="t">
                        <a:lnSpc>
                          <a:spcPct val="115000"/>
                        </a:lnSpc>
                        <a:spcAft>
                          <a:spcPts val="800"/>
                        </a:spcAft>
                        <a:buNone/>
                      </a:pPr>
                      <a:r>
                        <a:rPr lang="nb-NO" sz="10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du kan si </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A6D6"/>
                    </a:solidFill>
                  </a:tcPr>
                </a:tc>
                <a:extLst>
                  <a:ext uri="{0D108BD9-81ED-4DB2-BD59-A6C34878D82A}">
                    <a16:rowId xmlns:a16="http://schemas.microsoft.com/office/drawing/2014/main" val="3990124614"/>
                  </a:ext>
                </a:extLst>
              </a:tr>
              <a:tr h="1092541">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Jeg føler meg stygg.</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høres vondt ut å ha det sånn med kroppen sin. Mange kjenner på det i perioder, og jeg skjønner at det gjør noe med deg.</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extLst>
                  <a:ext uri="{0D108BD9-81ED-4DB2-BD59-A6C34878D82A}">
                    <a16:rowId xmlns:a16="http://schemas.microsoft.com/office/drawing/2014/main" val="3066082299"/>
                  </a:ext>
                </a:extLst>
              </a:tr>
              <a:tr h="1395294">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Jeg må spise sunt, ellers føler jeg meg ekkel.</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høres ut som det gir deg trygghet å spise på en viss måte. Det høres krevende ut å ha det sånn. Maten betyr kanskje noe mer enn bare mat akkurat nå. Det er helt greit, vi kan snakke om det.</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extLst>
                  <a:ext uri="{0D108BD9-81ED-4DB2-BD59-A6C34878D82A}">
                    <a16:rowId xmlns:a16="http://schemas.microsoft.com/office/drawing/2014/main" val="567911388"/>
                  </a:ext>
                </a:extLst>
              </a:tr>
              <a:tr h="1698046">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Jeg får panikk hvis jeg ikke får trent.</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virker som kroppen din blir veldig urolig når du ikke får trent. Det må føles vanskelig, ikke noe rart at du får lyst å trene da, når det føles som du nesten får panikk hvis du ikke gjør det, det må være så vanskelig å ha det sånn.</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extLst>
                  <a:ext uri="{0D108BD9-81ED-4DB2-BD59-A6C34878D82A}">
                    <a16:rowId xmlns:a16="http://schemas.microsoft.com/office/drawing/2014/main" val="2972371759"/>
                  </a:ext>
                </a:extLst>
              </a:tr>
              <a:tr h="1092541">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Jeg vet ikke hvorfor jeg overspiser, det bare skjer.</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Så fint at du forteller om det. Det høres ut som du føler at du mister kontrollen, og at det er noe som skjer automatisk, det må være ubehagelig. </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extLst>
                  <a:ext uri="{0D108BD9-81ED-4DB2-BD59-A6C34878D82A}">
                    <a16:rowId xmlns:a16="http://schemas.microsoft.com/office/drawing/2014/main" val="2238128300"/>
                  </a:ext>
                </a:extLst>
              </a:tr>
              <a:tr h="1092541">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Jeg føler meg ekkel når jeg har spist.</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tc>
                  <a:txBody>
                    <a:bodyPr/>
                    <a:lstStyle/>
                    <a:p>
                      <a:pPr algn="l" fontAlgn="t">
                        <a:lnSpc>
                          <a:spcPct val="115000"/>
                        </a:lnSpc>
                        <a:spcAft>
                          <a:spcPts val="800"/>
                        </a:spcAft>
                        <a:buNone/>
                      </a:pPr>
                      <a:r>
                        <a:rPr lang="nb-NO" sz="10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Åh, det må være ubehagelig og vondt, ikke noe rart at det er vanskelig for deg å spise da. Du blir redd for å føle deg ekkel og det er ubehagelig.</a:t>
                      </a:r>
                      <a:endParaRPr lang="nb-NO" sz="1600" b="0" i="0" u="none" strike="noStrike">
                        <a:effectLst/>
                        <a:latin typeface="Arial" panose="020B0604020202020204" pitchFamily="34" charset="0"/>
                      </a:endParaRPr>
                    </a:p>
                  </a:txBody>
                  <a:tcPr marL="79082" marR="79082" marT="39541" marB="395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5FF"/>
                    </a:solidFill>
                  </a:tcPr>
                </a:tc>
                <a:extLst>
                  <a:ext uri="{0D108BD9-81ED-4DB2-BD59-A6C34878D82A}">
                    <a16:rowId xmlns:a16="http://schemas.microsoft.com/office/drawing/2014/main" val="2181018123"/>
                  </a:ext>
                </a:extLst>
              </a:tr>
            </a:tbl>
          </a:graphicData>
        </a:graphic>
      </p:graphicFrame>
    </p:spTree>
    <p:extLst>
      <p:ext uri="{BB962C8B-B14F-4D97-AF65-F5344CB8AC3E}">
        <p14:creationId xmlns:p14="http://schemas.microsoft.com/office/powerpoint/2010/main" val="400513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B17320D-9ADD-06D5-D479-07948CCEC419}"/>
              </a:ext>
            </a:extLst>
          </p:cNvPr>
          <p:cNvSpPr>
            <a:spLocks noGrp="1"/>
          </p:cNvSpPr>
          <p:nvPr>
            <p:ph sz="half" idx="1"/>
          </p:nvPr>
        </p:nvSpPr>
        <p:spPr>
          <a:xfrm>
            <a:off x="695325" y="1952625"/>
            <a:ext cx="5241649" cy="4356100"/>
          </a:xfrm>
        </p:spPr>
        <p:txBody>
          <a:bodyPr vert="horz" lIns="0" tIns="0" rIns="360000" bIns="0" rtlCol="0" anchor="t">
            <a:normAutofit lnSpcReduction="10000"/>
          </a:bodyPr>
          <a:lstStyle/>
          <a:p>
            <a:r>
              <a:rPr lang="nb-NO" dirty="0">
                <a:ea typeface="+mn-lt"/>
                <a:cs typeface="+mn-lt"/>
              </a:rPr>
              <a:t>Vær forberedt på hva man kan si til andre når noe er vanskelig</a:t>
            </a:r>
          </a:p>
          <a:p>
            <a:r>
              <a:rPr lang="nb-NO" dirty="0">
                <a:ea typeface="+mn-lt"/>
                <a:cs typeface="+mn-lt"/>
              </a:rPr>
              <a:t>Ungdom kan trenge hjelp til å forklare hvorfor de har det vanskelig, må hjem til middag eller ikke kan bli med ut</a:t>
            </a:r>
          </a:p>
          <a:p>
            <a:r>
              <a:rPr lang="nb-NO" dirty="0">
                <a:ea typeface="+mn-lt"/>
                <a:cs typeface="+mn-lt"/>
              </a:rPr>
              <a:t>Foreldre kan hjelpe med forklaring og sette egne grenser for deling</a:t>
            </a:r>
          </a:p>
          <a:p>
            <a:r>
              <a:rPr lang="nb-NO" dirty="0">
                <a:ea typeface="+mn-lt"/>
                <a:cs typeface="+mn-lt"/>
              </a:rPr>
              <a:t>Noen deler mye, andre lite – begge deler er like greit</a:t>
            </a:r>
          </a:p>
          <a:p>
            <a:endParaRPr lang="nb-NO" dirty="0"/>
          </a:p>
          <a:p>
            <a:endParaRPr lang="en-US" dirty="0"/>
          </a:p>
          <a:p>
            <a:endParaRPr lang="nb-NO" dirty="0"/>
          </a:p>
        </p:txBody>
      </p:sp>
      <p:sp>
        <p:nvSpPr>
          <p:cNvPr id="3" name="Plassholder for innhold 2">
            <a:extLst>
              <a:ext uri="{FF2B5EF4-FFF2-40B4-BE49-F238E27FC236}">
                <a16:creationId xmlns:a16="http://schemas.microsoft.com/office/drawing/2014/main" id="{5503AE77-C0C4-5E1E-AD8D-A79E163C2B2A}"/>
              </a:ext>
            </a:extLst>
          </p:cNvPr>
          <p:cNvSpPr>
            <a:spLocks noGrp="1"/>
          </p:cNvSpPr>
          <p:nvPr>
            <p:ph sz="half" idx="2"/>
          </p:nvPr>
        </p:nvSpPr>
        <p:spPr>
          <a:xfrm>
            <a:off x="6108086" y="1952625"/>
            <a:ext cx="5388588" cy="4097308"/>
          </a:xfrm>
        </p:spPr>
        <p:txBody>
          <a:bodyPr vert="horz" lIns="0" tIns="0" rIns="360000" bIns="0" rtlCol="0" anchor="t">
            <a:normAutofit/>
          </a:bodyPr>
          <a:lstStyle/>
          <a:p>
            <a:r>
              <a:rPr lang="nb-NO" dirty="0">
                <a:ea typeface="+mn-lt"/>
                <a:cs typeface="+mn-lt"/>
              </a:rPr>
              <a:t>Dette kan bidra til å:</a:t>
            </a:r>
          </a:p>
          <a:p>
            <a:pPr marL="503555" lvl="1"/>
            <a:r>
              <a:rPr lang="nb-NO" sz="2400" dirty="0">
                <a:ea typeface="+mn-lt"/>
                <a:cs typeface="+mn-lt"/>
              </a:rPr>
              <a:t>forebygge misforståelser</a:t>
            </a:r>
          </a:p>
          <a:p>
            <a:pPr marL="503555" lvl="1"/>
            <a:r>
              <a:rPr lang="nb-NO" sz="2400" dirty="0">
                <a:ea typeface="+mn-lt"/>
                <a:cs typeface="+mn-lt"/>
              </a:rPr>
              <a:t>redusere skam</a:t>
            </a:r>
          </a:p>
          <a:p>
            <a:pPr marL="503555" lvl="1"/>
            <a:r>
              <a:rPr lang="nb-NO" sz="2400" dirty="0">
                <a:ea typeface="+mn-lt"/>
                <a:cs typeface="+mn-lt"/>
              </a:rPr>
              <a:t>være tryggere i sosiale situasjoner</a:t>
            </a:r>
          </a:p>
          <a:p>
            <a:r>
              <a:rPr lang="nb-NO" dirty="0">
                <a:ea typeface="+mn-lt"/>
                <a:cs typeface="+mn-lt"/>
              </a:rPr>
              <a:t>Det er stor variasjon i hva som føles komfortabelt å dele – la ungdommen bestemme tempo og åpenhet</a:t>
            </a:r>
          </a:p>
          <a:p>
            <a:endParaRPr lang="nb-NO" dirty="0">
              <a:ea typeface="+mn-lt"/>
              <a:cs typeface="+mn-lt"/>
            </a:endParaRPr>
          </a:p>
        </p:txBody>
      </p:sp>
      <p:sp>
        <p:nvSpPr>
          <p:cNvPr id="4" name="Plassholder for lysbildenummer 3">
            <a:extLst>
              <a:ext uri="{FF2B5EF4-FFF2-40B4-BE49-F238E27FC236}">
                <a16:creationId xmlns:a16="http://schemas.microsoft.com/office/drawing/2014/main" id="{37CEFE74-3B6A-6964-9D10-55D6E52B6BF2}"/>
              </a:ext>
            </a:extLst>
          </p:cNvPr>
          <p:cNvSpPr>
            <a:spLocks noGrp="1"/>
          </p:cNvSpPr>
          <p:nvPr>
            <p:ph type="sldNum" sz="quarter" idx="12"/>
          </p:nvPr>
        </p:nvSpPr>
        <p:spPr/>
        <p:txBody>
          <a:bodyPr/>
          <a:lstStyle/>
          <a:p>
            <a:fld id="{341FD356-1CC0-514B-B5D9-F98600AAE6F5}" type="slidenum">
              <a:rPr lang="nb-NO" smtClean="0"/>
              <a:t>11</a:t>
            </a:fld>
            <a:endParaRPr lang="nb-NO"/>
          </a:p>
        </p:txBody>
      </p:sp>
      <p:sp>
        <p:nvSpPr>
          <p:cNvPr id="5" name="Tittel 4">
            <a:extLst>
              <a:ext uri="{FF2B5EF4-FFF2-40B4-BE49-F238E27FC236}">
                <a16:creationId xmlns:a16="http://schemas.microsoft.com/office/drawing/2014/main" id="{17703D3C-8D07-6F51-F2DF-F8940ED17740}"/>
              </a:ext>
            </a:extLst>
          </p:cNvPr>
          <p:cNvSpPr>
            <a:spLocks noGrp="1"/>
          </p:cNvSpPr>
          <p:nvPr>
            <p:ph type="title"/>
          </p:nvPr>
        </p:nvSpPr>
        <p:spPr/>
        <p:txBody>
          <a:bodyPr/>
          <a:lstStyle/>
          <a:p>
            <a:r>
              <a:rPr lang="nb-NO"/>
              <a:t>Hjelp til å sette ord på</a:t>
            </a:r>
          </a:p>
        </p:txBody>
      </p:sp>
    </p:spTree>
    <p:extLst>
      <p:ext uri="{BB962C8B-B14F-4D97-AF65-F5344CB8AC3E}">
        <p14:creationId xmlns:p14="http://schemas.microsoft.com/office/powerpoint/2010/main" val="354856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9505014-ED64-E144-0EF1-0D5044AA6A49}"/>
              </a:ext>
            </a:extLst>
          </p:cNvPr>
          <p:cNvSpPr>
            <a:spLocks noGrp="1"/>
          </p:cNvSpPr>
          <p:nvPr>
            <p:ph type="body" sz="quarter" idx="13"/>
          </p:nvPr>
        </p:nvSpPr>
        <p:spPr/>
        <p:txBody>
          <a:bodyPr/>
          <a:lstStyle/>
          <a:p>
            <a:r>
              <a:rPr lang="nb-NO"/>
              <a:t>Eksempel på setninger som kan brukes i møte med andre</a:t>
            </a:r>
          </a:p>
        </p:txBody>
      </p:sp>
      <p:sp>
        <p:nvSpPr>
          <p:cNvPr id="3" name="Plassholder for innhold 2">
            <a:extLst>
              <a:ext uri="{FF2B5EF4-FFF2-40B4-BE49-F238E27FC236}">
                <a16:creationId xmlns:a16="http://schemas.microsoft.com/office/drawing/2014/main" id="{6AE6140A-90EE-5E5B-FBCA-428E1E9C3003}"/>
              </a:ext>
            </a:extLst>
          </p:cNvPr>
          <p:cNvSpPr>
            <a:spLocks noGrp="1"/>
          </p:cNvSpPr>
          <p:nvPr>
            <p:ph sz="half" idx="2"/>
          </p:nvPr>
        </p:nvSpPr>
        <p:spPr/>
        <p:txBody>
          <a:bodyPr>
            <a:normAutofit fontScale="62500" lnSpcReduction="20000"/>
          </a:bodyPr>
          <a:lstStyle/>
          <a:p>
            <a:pPr lvl="0"/>
            <a:r>
              <a:rPr lang="nb-NO" i="1"/>
              <a:t>Pappa er litt nøye på at vi skal spise sammen om dagen, så jeg må spise middager hjemme den neste tiden.</a:t>
            </a:r>
            <a:endParaRPr lang="nb-NO"/>
          </a:p>
          <a:p>
            <a:pPr lvl="0"/>
            <a:r>
              <a:rPr lang="nb-NO" i="1"/>
              <a:t>Jeg har det litt strevsomt for tiden, det kommer til å bli bedre, men jeg setter pris på vennskapet vårt og at du er der.</a:t>
            </a:r>
            <a:endParaRPr lang="nb-NO"/>
          </a:p>
          <a:p>
            <a:pPr lvl="0"/>
            <a:r>
              <a:rPr lang="nb-NO" i="1"/>
              <a:t>Jeg har noe som heter ARFID. Det betyr at jeg ikke klarer å spise noen typer mat og spiser færre ting enn andre. Det hjelper om du respekterer det og ikke tuller med det.</a:t>
            </a:r>
            <a:endParaRPr lang="nb-NO"/>
          </a:p>
          <a:p>
            <a:pPr lvl="0"/>
            <a:r>
              <a:rPr lang="nb-NO" i="1"/>
              <a:t>Jeg spiser ikke alt andre spiser, men det går greit for meg, og jeg liker å være med selv om jeg spiser min egen mat.</a:t>
            </a:r>
            <a:endParaRPr lang="nb-NO"/>
          </a:p>
          <a:p>
            <a:pPr lvl="0"/>
            <a:r>
              <a:rPr lang="nb-NO" i="1"/>
              <a:t>Jeg blir fort urolig rundt mat, så det hjelper om du ikke kommenterer hva jeg spiser.</a:t>
            </a:r>
            <a:endParaRPr lang="nb-NO"/>
          </a:p>
        </p:txBody>
      </p:sp>
      <p:sp>
        <p:nvSpPr>
          <p:cNvPr id="5" name="Plassholder for innhold 4">
            <a:extLst>
              <a:ext uri="{FF2B5EF4-FFF2-40B4-BE49-F238E27FC236}">
                <a16:creationId xmlns:a16="http://schemas.microsoft.com/office/drawing/2014/main" id="{B8D14E3C-A5CD-269D-02AF-A185879D0118}"/>
              </a:ext>
            </a:extLst>
          </p:cNvPr>
          <p:cNvSpPr>
            <a:spLocks noGrp="1"/>
          </p:cNvSpPr>
          <p:nvPr>
            <p:ph sz="quarter" idx="4"/>
          </p:nvPr>
        </p:nvSpPr>
        <p:spPr>
          <a:xfrm>
            <a:off x="6108086" y="1952625"/>
            <a:ext cx="5388587" cy="4356097"/>
          </a:xfrm>
        </p:spPr>
        <p:txBody>
          <a:bodyPr>
            <a:normAutofit fontScale="55000" lnSpcReduction="20000"/>
          </a:bodyPr>
          <a:lstStyle/>
          <a:p>
            <a:r>
              <a:rPr lang="nb-NO" i="1"/>
              <a:t>Jeg jobber med å få det bedre, men akkurat nå trenger jeg tålmodighet – og at vi fortsatt kan ha det gøy sammen.</a:t>
            </a:r>
          </a:p>
          <a:p>
            <a:pPr lvl="0"/>
            <a:r>
              <a:rPr lang="nb-NO" i="1"/>
              <a:t>Jeg synes det er vanskelig å forklare alt, men det betyr mye at du bare er en god venn.</a:t>
            </a:r>
            <a:endParaRPr lang="nb-NO"/>
          </a:p>
          <a:p>
            <a:pPr lvl="0"/>
            <a:r>
              <a:rPr lang="nb-NO" i="1"/>
              <a:t>Det er fint at du tar meg på alvor, men noen ganger hjelper det også å kunne le litt sammen og ikke gjøre alt så alvorlig.</a:t>
            </a:r>
            <a:endParaRPr lang="nb-NO"/>
          </a:p>
          <a:p>
            <a:pPr lvl="0"/>
            <a:r>
              <a:rPr lang="nb-NO" i="1"/>
              <a:t>Noen ganger orker jeg ikke snakke om det, men det er fint at du vet hvordan jeg har det.</a:t>
            </a:r>
            <a:endParaRPr lang="nb-NO"/>
          </a:p>
          <a:p>
            <a:pPr lvl="0"/>
            <a:r>
              <a:rPr lang="nb-NO" i="1"/>
              <a:t>Hvis jeg trekker meg unna noen ganger, handler det ikke om at jeg ikke vil være med – det kan bare være litt tungt akkurat da. Selv om jeg sier nei innimellom, betyr det mye å bli spurt og invitert likevel.</a:t>
            </a:r>
            <a:endParaRPr lang="nb-NO"/>
          </a:p>
          <a:p>
            <a:pPr lvl="0"/>
            <a:r>
              <a:rPr lang="nb-NO" i="1"/>
              <a:t>Det beste er når vi kan gjøre vanlige ting sammen, ikke bare snakke om mat eller problemer.</a:t>
            </a:r>
            <a:endParaRPr lang="nb-NO"/>
          </a:p>
          <a:p>
            <a:pPr lvl="0"/>
            <a:r>
              <a:rPr lang="nb-NO" i="1"/>
              <a:t>Selv om jeg har det vanskelig, liker jeg at vi kan tulle og være som vanlig.</a:t>
            </a:r>
            <a:endParaRPr lang="nb-NO"/>
          </a:p>
        </p:txBody>
      </p:sp>
      <p:sp>
        <p:nvSpPr>
          <p:cNvPr id="6" name="Plassholder for lysbildenummer 5">
            <a:extLst>
              <a:ext uri="{FF2B5EF4-FFF2-40B4-BE49-F238E27FC236}">
                <a16:creationId xmlns:a16="http://schemas.microsoft.com/office/drawing/2014/main" id="{4AD494D6-A55E-1C0C-2533-5C2C36771A59}"/>
              </a:ext>
            </a:extLst>
          </p:cNvPr>
          <p:cNvSpPr>
            <a:spLocks noGrp="1"/>
          </p:cNvSpPr>
          <p:nvPr>
            <p:ph type="sldNum" sz="quarter" idx="16"/>
          </p:nvPr>
        </p:nvSpPr>
        <p:spPr/>
        <p:txBody>
          <a:bodyPr/>
          <a:lstStyle/>
          <a:p>
            <a:fld id="{341FD356-1CC0-514B-B5D9-F98600AAE6F5}" type="slidenum">
              <a:rPr lang="nb-NO" smtClean="0"/>
              <a:pPr/>
              <a:t>12</a:t>
            </a:fld>
            <a:endParaRPr lang="nb-NO"/>
          </a:p>
        </p:txBody>
      </p:sp>
      <p:sp>
        <p:nvSpPr>
          <p:cNvPr id="7" name="Tittel 6">
            <a:extLst>
              <a:ext uri="{FF2B5EF4-FFF2-40B4-BE49-F238E27FC236}">
                <a16:creationId xmlns:a16="http://schemas.microsoft.com/office/drawing/2014/main" id="{B2472C90-6103-F909-E255-6C088CD6BA5E}"/>
              </a:ext>
            </a:extLst>
          </p:cNvPr>
          <p:cNvSpPr>
            <a:spLocks noGrp="1"/>
          </p:cNvSpPr>
          <p:nvPr>
            <p:ph type="title"/>
          </p:nvPr>
        </p:nvSpPr>
        <p:spPr/>
        <p:txBody>
          <a:bodyPr/>
          <a:lstStyle/>
          <a:p>
            <a:r>
              <a:rPr lang="nb-NO"/>
              <a:t>Hjelp til å sette ord på</a:t>
            </a:r>
          </a:p>
        </p:txBody>
      </p:sp>
    </p:spTree>
    <p:extLst>
      <p:ext uri="{BB962C8B-B14F-4D97-AF65-F5344CB8AC3E}">
        <p14:creationId xmlns:p14="http://schemas.microsoft.com/office/powerpoint/2010/main" val="314073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8FB1CE5C-5715-158B-CB1E-80C442BB8D39}"/>
              </a:ext>
            </a:extLst>
          </p:cNvPr>
          <p:cNvSpPr>
            <a:spLocks noGrp="1"/>
          </p:cNvSpPr>
          <p:nvPr>
            <p:ph type="body" sz="quarter" idx="13"/>
          </p:nvPr>
        </p:nvSpPr>
        <p:spPr>
          <a:xfrm>
            <a:off x="700064" y="1815420"/>
            <a:ext cx="5976508" cy="708298"/>
          </a:xfrm>
        </p:spPr>
        <p:txBody>
          <a:bodyPr>
            <a:normAutofit/>
          </a:bodyPr>
          <a:lstStyle/>
          <a:p>
            <a:r>
              <a:rPr lang="nb-NO" b="0" dirty="0">
                <a:ea typeface="+mn-lt"/>
                <a:cs typeface="+mn-lt"/>
              </a:rPr>
              <a:t>Mye god informasjon på nett om strev med kropp og mat og spiseforstyrrelser:</a:t>
            </a:r>
          </a:p>
          <a:p>
            <a:endParaRPr lang="nb-NO" b="0" dirty="0"/>
          </a:p>
        </p:txBody>
      </p:sp>
      <p:sp>
        <p:nvSpPr>
          <p:cNvPr id="2" name="Plassholder for innhold 1">
            <a:extLst>
              <a:ext uri="{FF2B5EF4-FFF2-40B4-BE49-F238E27FC236}">
                <a16:creationId xmlns:a16="http://schemas.microsoft.com/office/drawing/2014/main" id="{CBF685F4-2199-FB0B-0037-02D0571D4817}"/>
              </a:ext>
            </a:extLst>
          </p:cNvPr>
          <p:cNvSpPr>
            <a:spLocks noGrp="1"/>
          </p:cNvSpPr>
          <p:nvPr>
            <p:ph sz="half" idx="2"/>
          </p:nvPr>
        </p:nvSpPr>
        <p:spPr>
          <a:xfrm>
            <a:off x="695326" y="2654348"/>
            <a:ext cx="5981246" cy="3582939"/>
          </a:xfrm>
        </p:spPr>
        <p:txBody>
          <a:bodyPr vert="horz" lIns="0" tIns="0" rIns="360000" bIns="0" rtlCol="0" anchor="t">
            <a:normAutofit fontScale="85000" lnSpcReduction="20000"/>
          </a:bodyPr>
          <a:lstStyle/>
          <a:p>
            <a:r>
              <a:rPr lang="nb-NO" b="1" dirty="0">
                <a:ea typeface="+mn-lt"/>
                <a:cs typeface="+mn-lt"/>
              </a:rPr>
              <a:t>ROS og SPISFOS nettsider</a:t>
            </a:r>
          </a:p>
          <a:p>
            <a:r>
              <a:rPr lang="nb-NO" b="1" dirty="0">
                <a:ea typeface="+mn-lt"/>
                <a:cs typeface="+mn-lt"/>
              </a:rPr>
              <a:t>Helsestasjon, skolehelsetjenesten eller helsesykepleier</a:t>
            </a:r>
            <a:r>
              <a:rPr lang="nb-NO" dirty="0">
                <a:ea typeface="+mn-lt"/>
                <a:cs typeface="+mn-lt"/>
              </a:rPr>
              <a:t> – for samtaler, råd og vurdering av videre behov</a:t>
            </a:r>
            <a:endParaRPr lang="nb-NO" dirty="0">
              <a:ea typeface="Roboto"/>
              <a:cs typeface="Roboto"/>
            </a:endParaRPr>
          </a:p>
          <a:p>
            <a:r>
              <a:rPr lang="nb-NO" b="1" dirty="0">
                <a:ea typeface="+mn-lt"/>
                <a:cs typeface="+mn-lt"/>
              </a:rPr>
              <a:t>Fastlegen</a:t>
            </a:r>
            <a:r>
              <a:rPr lang="nb-NO" dirty="0">
                <a:ea typeface="+mn-lt"/>
                <a:cs typeface="+mn-lt"/>
              </a:rPr>
              <a:t> – for medisinsk vurdering, henvisning og oppfølging</a:t>
            </a:r>
            <a:endParaRPr lang="nb-NO" dirty="0"/>
          </a:p>
          <a:p>
            <a:r>
              <a:rPr lang="nb-NO" b="1" dirty="0">
                <a:ea typeface="+mn-lt"/>
                <a:cs typeface="+mn-lt"/>
              </a:rPr>
              <a:t>Kommunens psykiske helsetjenester</a:t>
            </a:r>
            <a:r>
              <a:rPr lang="nb-NO" dirty="0">
                <a:ea typeface="+mn-lt"/>
                <a:cs typeface="+mn-lt"/>
              </a:rPr>
              <a:t> – støtte, kartlegging og tidlige tiltak</a:t>
            </a:r>
            <a:endParaRPr lang="nb-NO" dirty="0"/>
          </a:p>
          <a:p>
            <a:r>
              <a:rPr lang="nb-NO" b="1" dirty="0">
                <a:ea typeface="+mn-lt"/>
                <a:cs typeface="+mn-lt"/>
              </a:rPr>
              <a:t>Psykisk helsevern for barn og unge ( BUP)</a:t>
            </a:r>
            <a:r>
              <a:rPr lang="nb-NO" dirty="0">
                <a:ea typeface="+mn-lt"/>
                <a:cs typeface="+mn-lt"/>
              </a:rPr>
              <a:t>– dersom vanskene påvirker hverdagen betydelig eller det er behov for spesialisert hjelp</a:t>
            </a:r>
            <a:endParaRPr lang="nb-NO" dirty="0"/>
          </a:p>
          <a:p>
            <a:endParaRPr lang="nb-NO" dirty="0"/>
          </a:p>
        </p:txBody>
      </p:sp>
      <p:sp>
        <p:nvSpPr>
          <p:cNvPr id="4" name="Plassholder for lysbildenummer 3">
            <a:extLst>
              <a:ext uri="{FF2B5EF4-FFF2-40B4-BE49-F238E27FC236}">
                <a16:creationId xmlns:a16="http://schemas.microsoft.com/office/drawing/2014/main" id="{3B12D36B-C2AC-7A77-8314-B5173E555693}"/>
              </a:ext>
            </a:extLst>
          </p:cNvPr>
          <p:cNvSpPr>
            <a:spLocks noGrp="1"/>
          </p:cNvSpPr>
          <p:nvPr>
            <p:ph type="sldNum" sz="quarter" idx="16"/>
          </p:nvPr>
        </p:nvSpPr>
        <p:spPr/>
        <p:txBody>
          <a:bodyPr/>
          <a:lstStyle/>
          <a:p>
            <a:fld id="{341FD356-1CC0-514B-B5D9-F98600AAE6F5}" type="slidenum">
              <a:rPr lang="nb-NO" smtClean="0"/>
              <a:t>13</a:t>
            </a:fld>
            <a:endParaRPr lang="nb-NO"/>
          </a:p>
        </p:txBody>
      </p:sp>
      <p:sp>
        <p:nvSpPr>
          <p:cNvPr id="5" name="Tittel 4">
            <a:extLst>
              <a:ext uri="{FF2B5EF4-FFF2-40B4-BE49-F238E27FC236}">
                <a16:creationId xmlns:a16="http://schemas.microsoft.com/office/drawing/2014/main" id="{A243D089-ECE8-EAA7-E985-B32602F8B0FD}"/>
              </a:ext>
            </a:extLst>
          </p:cNvPr>
          <p:cNvSpPr>
            <a:spLocks noGrp="1"/>
          </p:cNvSpPr>
          <p:nvPr>
            <p:ph type="title"/>
          </p:nvPr>
        </p:nvSpPr>
        <p:spPr/>
        <p:txBody>
          <a:bodyPr/>
          <a:lstStyle/>
          <a:p>
            <a:r>
              <a:rPr lang="nb-NO"/>
              <a:t>Hvor kan jeg få hjelp?</a:t>
            </a:r>
          </a:p>
        </p:txBody>
      </p:sp>
      <p:pic>
        <p:nvPicPr>
          <p:cNvPr id="10" name="Bilde 9" descr="Et bilde som inneholder klær, person, tegnefilm, kunst&#10;&#10;KI-generert innhold kan være feil.">
            <a:extLst>
              <a:ext uri="{FF2B5EF4-FFF2-40B4-BE49-F238E27FC236}">
                <a16:creationId xmlns:a16="http://schemas.microsoft.com/office/drawing/2014/main" id="{7E12956F-2F95-7B25-0A71-95431D900D3E}"/>
              </a:ext>
            </a:extLst>
          </p:cNvPr>
          <p:cNvPicPr>
            <a:picLocks noChangeAspect="1"/>
          </p:cNvPicPr>
          <p:nvPr/>
        </p:nvPicPr>
        <p:blipFill>
          <a:blip r:embed="rId3"/>
          <a:stretch>
            <a:fillRect/>
          </a:stretch>
        </p:blipFill>
        <p:spPr>
          <a:xfrm>
            <a:off x="7000245" y="974635"/>
            <a:ext cx="4137653" cy="4908729"/>
          </a:xfrm>
          <a:prstGeom prst="rect">
            <a:avLst/>
          </a:prstGeom>
        </p:spPr>
      </p:pic>
    </p:spTree>
    <p:extLst>
      <p:ext uri="{BB962C8B-B14F-4D97-AF65-F5344CB8AC3E}">
        <p14:creationId xmlns:p14="http://schemas.microsoft.com/office/powerpoint/2010/main" val="359769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B8CB5E2-6C11-2491-DB58-71AE1A4C0132}"/>
              </a:ext>
            </a:extLst>
          </p:cNvPr>
          <p:cNvSpPr>
            <a:spLocks noGrp="1"/>
          </p:cNvSpPr>
          <p:nvPr>
            <p:ph sz="half" idx="1"/>
          </p:nvPr>
        </p:nvSpPr>
        <p:spPr/>
        <p:txBody>
          <a:bodyPr>
            <a:normAutofit fontScale="62500" lnSpcReduction="20000"/>
          </a:bodyPr>
          <a:lstStyle/>
          <a:p>
            <a:pPr lvl="0"/>
            <a:r>
              <a:rPr lang="nb-NO" dirty="0"/>
              <a:t>Spør barnet eller ungdommen din om det som er vanskelig – å sette ord på bekymring åpner ofte for støtte</a:t>
            </a:r>
          </a:p>
          <a:p>
            <a:pPr lvl="0"/>
            <a:r>
              <a:rPr lang="nb-NO" dirty="0"/>
              <a:t>Vær et godt forbilde gjennom egne holdninger til mat, kropp og trening</a:t>
            </a:r>
          </a:p>
          <a:p>
            <a:pPr lvl="0"/>
            <a:r>
              <a:rPr lang="nb-NO" dirty="0"/>
              <a:t>Spis med glede og skap trygghet og hygge rundt felles måltider</a:t>
            </a:r>
          </a:p>
          <a:p>
            <a:pPr lvl="0"/>
            <a:r>
              <a:rPr lang="nb-NO" dirty="0"/>
              <a:t>Sørg for forutsigbarhet, regelmessige måltider og nok mat</a:t>
            </a:r>
          </a:p>
          <a:p>
            <a:pPr lvl="0"/>
            <a:r>
              <a:rPr lang="nb-NO" dirty="0"/>
              <a:t>Husk at ungdom ofte trenger støtte med matinntak og rutiner lenger enn vi tror</a:t>
            </a:r>
          </a:p>
          <a:p>
            <a:pPr lvl="0"/>
            <a:r>
              <a:rPr lang="nb-NO" dirty="0"/>
              <a:t>Ha fokus på kroppens funksjon, ikke utseende – mat og hvile er nødvendig for energi, prestasjon og trivsel</a:t>
            </a:r>
          </a:p>
          <a:p>
            <a:pPr lvl="0"/>
            <a:r>
              <a:rPr lang="nb-NO" dirty="0"/>
              <a:t>Unngå negativ prat om kropp, vekt eller mat – verken egen eller andres</a:t>
            </a:r>
          </a:p>
        </p:txBody>
      </p:sp>
      <p:sp>
        <p:nvSpPr>
          <p:cNvPr id="3" name="Plassholder for innhold 2">
            <a:extLst>
              <a:ext uri="{FF2B5EF4-FFF2-40B4-BE49-F238E27FC236}">
                <a16:creationId xmlns:a16="http://schemas.microsoft.com/office/drawing/2014/main" id="{359BC306-8EC1-4261-A2AE-2CC5E822D2B3}"/>
              </a:ext>
            </a:extLst>
          </p:cNvPr>
          <p:cNvSpPr>
            <a:spLocks noGrp="1"/>
          </p:cNvSpPr>
          <p:nvPr>
            <p:ph sz="half" idx="2"/>
          </p:nvPr>
        </p:nvSpPr>
        <p:spPr/>
        <p:txBody>
          <a:bodyPr>
            <a:normAutofit fontScale="70000" lnSpcReduction="20000"/>
          </a:bodyPr>
          <a:lstStyle/>
          <a:p>
            <a:pPr lvl="0"/>
            <a:r>
              <a:rPr lang="nb-NO" dirty="0"/>
              <a:t>Anerkjenn at mat og følelser henger sammen, og vis interesse for hvordan barnet har det, ikke bare hva det spiser</a:t>
            </a:r>
          </a:p>
          <a:p>
            <a:pPr lvl="0"/>
            <a:r>
              <a:rPr lang="nb-NO" dirty="0"/>
              <a:t>Valider følelser – vis at du forstår at følelsene gir mening, selv når du ikke støtter atferden</a:t>
            </a:r>
          </a:p>
          <a:p>
            <a:pPr lvl="0"/>
            <a:r>
              <a:rPr lang="nb-NO" dirty="0"/>
              <a:t>Vær en trygg samtalepartner som tåler både det som er bra og det som er vanskelig</a:t>
            </a:r>
          </a:p>
          <a:p>
            <a:pPr lvl="0"/>
            <a:r>
              <a:rPr lang="nb-NO" dirty="0"/>
              <a:t>Del erfaringer med andre foreldre og søk hjelp tidlig hvis du er bekymret</a:t>
            </a:r>
          </a:p>
          <a:p>
            <a:pPr lvl="0"/>
            <a:r>
              <a:rPr lang="nb-NO" dirty="0"/>
              <a:t>Husk at søsken også påvirkes – involver dem på en måte som er tilpasset alder og modenhet</a:t>
            </a:r>
          </a:p>
          <a:p>
            <a:pPr lvl="0"/>
            <a:r>
              <a:rPr lang="nb-NO" dirty="0"/>
              <a:t>Søk hjelp om du er bekymret, du er ikke alene</a:t>
            </a:r>
          </a:p>
        </p:txBody>
      </p:sp>
      <p:sp>
        <p:nvSpPr>
          <p:cNvPr id="4" name="Plassholder for lysbildenummer 3">
            <a:extLst>
              <a:ext uri="{FF2B5EF4-FFF2-40B4-BE49-F238E27FC236}">
                <a16:creationId xmlns:a16="http://schemas.microsoft.com/office/drawing/2014/main" id="{CC02DC1E-8551-1203-870E-64744ED640C1}"/>
              </a:ext>
            </a:extLst>
          </p:cNvPr>
          <p:cNvSpPr>
            <a:spLocks noGrp="1"/>
          </p:cNvSpPr>
          <p:nvPr>
            <p:ph type="sldNum" sz="quarter" idx="12"/>
          </p:nvPr>
        </p:nvSpPr>
        <p:spPr/>
        <p:txBody>
          <a:bodyPr/>
          <a:lstStyle/>
          <a:p>
            <a:fld id="{341FD356-1CC0-514B-B5D9-F98600AAE6F5}" type="slidenum">
              <a:rPr lang="nb-NO" smtClean="0"/>
              <a:t>14</a:t>
            </a:fld>
            <a:endParaRPr lang="nb-NO"/>
          </a:p>
        </p:txBody>
      </p:sp>
      <p:sp>
        <p:nvSpPr>
          <p:cNvPr id="5" name="Tittel 4">
            <a:extLst>
              <a:ext uri="{FF2B5EF4-FFF2-40B4-BE49-F238E27FC236}">
                <a16:creationId xmlns:a16="http://schemas.microsoft.com/office/drawing/2014/main" id="{A1151A96-A7A4-AC0A-6F50-EB892331E69E}"/>
              </a:ext>
            </a:extLst>
          </p:cNvPr>
          <p:cNvSpPr>
            <a:spLocks noGrp="1"/>
          </p:cNvSpPr>
          <p:nvPr>
            <p:ph type="title"/>
          </p:nvPr>
        </p:nvSpPr>
        <p:spPr/>
        <p:txBody>
          <a:bodyPr/>
          <a:lstStyle/>
          <a:p>
            <a:r>
              <a:rPr lang="nb-NO"/>
              <a:t>Oppsummert</a:t>
            </a:r>
          </a:p>
        </p:txBody>
      </p:sp>
    </p:spTree>
    <p:extLst>
      <p:ext uri="{BB962C8B-B14F-4D97-AF65-F5344CB8AC3E}">
        <p14:creationId xmlns:p14="http://schemas.microsoft.com/office/powerpoint/2010/main" val="387971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91E364E-97B0-98DC-1818-6EB37F04611A}"/>
              </a:ext>
            </a:extLst>
          </p:cNvPr>
          <p:cNvSpPr>
            <a:spLocks noGrp="1"/>
          </p:cNvSpPr>
          <p:nvPr>
            <p:ph type="body" sz="quarter" idx="13"/>
          </p:nvPr>
        </p:nvSpPr>
        <p:spPr/>
        <p:txBody>
          <a:bodyPr/>
          <a:lstStyle/>
          <a:p>
            <a:r>
              <a:rPr lang="nb-NO"/>
              <a:t>Om hverdagen og måltider</a:t>
            </a:r>
          </a:p>
        </p:txBody>
      </p:sp>
      <p:sp>
        <p:nvSpPr>
          <p:cNvPr id="3" name="Plassholder for innhold 2">
            <a:extLst>
              <a:ext uri="{FF2B5EF4-FFF2-40B4-BE49-F238E27FC236}">
                <a16:creationId xmlns:a16="http://schemas.microsoft.com/office/drawing/2014/main" id="{A4F05731-8F9F-5584-CEB5-049BA8AE6505}"/>
              </a:ext>
            </a:extLst>
          </p:cNvPr>
          <p:cNvSpPr>
            <a:spLocks noGrp="1"/>
          </p:cNvSpPr>
          <p:nvPr>
            <p:ph sz="half" idx="2"/>
          </p:nvPr>
        </p:nvSpPr>
        <p:spPr/>
        <p:txBody>
          <a:bodyPr>
            <a:normAutofit lnSpcReduction="10000"/>
          </a:bodyPr>
          <a:lstStyle/>
          <a:p>
            <a:pPr lvl="0"/>
            <a:r>
              <a:rPr lang="nb-NO"/>
              <a:t>Hvordan oppleves måltidene hjemme hos oss for tiden – hyggelige, stressende, rutinepregede eller uforutsigbare?</a:t>
            </a:r>
          </a:p>
          <a:p>
            <a:pPr lvl="0"/>
            <a:r>
              <a:rPr lang="nb-NO"/>
              <a:t>Hva kan jeg gjøre for å skape mer ro, trygghet eller fellesskap rundt bordet?</a:t>
            </a:r>
          </a:p>
          <a:p>
            <a:pPr lvl="0"/>
            <a:r>
              <a:rPr lang="nb-NO"/>
              <a:t>Hvordan viser jeg matglede eller nysgjerrighet på mat i hverdagen?</a:t>
            </a:r>
          </a:p>
          <a:p>
            <a:endParaRPr lang="nb-NO"/>
          </a:p>
        </p:txBody>
      </p:sp>
      <p:sp>
        <p:nvSpPr>
          <p:cNvPr id="4" name="Plassholder for tekst 3">
            <a:extLst>
              <a:ext uri="{FF2B5EF4-FFF2-40B4-BE49-F238E27FC236}">
                <a16:creationId xmlns:a16="http://schemas.microsoft.com/office/drawing/2014/main" id="{DCF024BE-B752-ECB9-18ED-A141D4350734}"/>
              </a:ext>
            </a:extLst>
          </p:cNvPr>
          <p:cNvSpPr>
            <a:spLocks noGrp="1"/>
          </p:cNvSpPr>
          <p:nvPr>
            <p:ph type="body" sz="quarter" idx="3"/>
          </p:nvPr>
        </p:nvSpPr>
        <p:spPr/>
        <p:txBody>
          <a:bodyPr/>
          <a:lstStyle/>
          <a:p>
            <a:r>
              <a:rPr lang="nb-NO"/>
              <a:t>Om egen rolle og reaksjoner</a:t>
            </a:r>
          </a:p>
        </p:txBody>
      </p:sp>
      <p:sp>
        <p:nvSpPr>
          <p:cNvPr id="5" name="Plassholder for innhold 4">
            <a:extLst>
              <a:ext uri="{FF2B5EF4-FFF2-40B4-BE49-F238E27FC236}">
                <a16:creationId xmlns:a16="http://schemas.microsoft.com/office/drawing/2014/main" id="{E03381CF-39A6-7754-B42E-2E25C0B6F1F9}"/>
              </a:ext>
            </a:extLst>
          </p:cNvPr>
          <p:cNvSpPr>
            <a:spLocks noGrp="1"/>
          </p:cNvSpPr>
          <p:nvPr>
            <p:ph sz="quarter" idx="4"/>
          </p:nvPr>
        </p:nvSpPr>
        <p:spPr/>
        <p:txBody>
          <a:bodyPr vert="horz" lIns="0" tIns="0" rIns="360000" bIns="0" rtlCol="0" anchor="t">
            <a:normAutofit fontScale="92500"/>
          </a:bodyPr>
          <a:lstStyle/>
          <a:p>
            <a:pPr lvl="0"/>
            <a:r>
              <a:rPr lang="nb-NO"/>
              <a:t>Hvordan reagerer jeg når barnet mitt spiser lite, mye, eller på måter jeg ikke forstår?</a:t>
            </a:r>
          </a:p>
          <a:p>
            <a:r>
              <a:rPr lang="nb-NO">
                <a:ea typeface="Roboto"/>
                <a:cs typeface="Roboto"/>
              </a:rPr>
              <a:t>Hvilke følelser vekkes i meg når jeg bekymrer meg for matvaner – uro, frustrasjon, redsel, skyld eller skam?</a:t>
            </a:r>
          </a:p>
          <a:p>
            <a:pPr lvl="0"/>
            <a:r>
              <a:rPr lang="nb-NO"/>
              <a:t>Hvordan påvirker mine egne tanker om kropp, helse og mat det jeg sier og gjør som forelder?</a:t>
            </a:r>
          </a:p>
        </p:txBody>
      </p:sp>
      <p:sp>
        <p:nvSpPr>
          <p:cNvPr id="6" name="Plassholder for lysbildenummer 5">
            <a:extLst>
              <a:ext uri="{FF2B5EF4-FFF2-40B4-BE49-F238E27FC236}">
                <a16:creationId xmlns:a16="http://schemas.microsoft.com/office/drawing/2014/main" id="{31F64682-7F8A-ECB7-9EA2-EC143B1C5A7E}"/>
              </a:ext>
            </a:extLst>
          </p:cNvPr>
          <p:cNvSpPr>
            <a:spLocks noGrp="1"/>
          </p:cNvSpPr>
          <p:nvPr>
            <p:ph type="sldNum" sz="quarter" idx="16"/>
          </p:nvPr>
        </p:nvSpPr>
        <p:spPr/>
        <p:txBody>
          <a:bodyPr/>
          <a:lstStyle/>
          <a:p>
            <a:fld id="{341FD356-1CC0-514B-B5D9-F98600AAE6F5}" type="slidenum">
              <a:rPr lang="nb-NO" smtClean="0"/>
              <a:pPr/>
              <a:t>15</a:t>
            </a:fld>
            <a:endParaRPr lang="nb-NO"/>
          </a:p>
        </p:txBody>
      </p:sp>
      <p:sp>
        <p:nvSpPr>
          <p:cNvPr id="7" name="Tittel 6">
            <a:extLst>
              <a:ext uri="{FF2B5EF4-FFF2-40B4-BE49-F238E27FC236}">
                <a16:creationId xmlns:a16="http://schemas.microsoft.com/office/drawing/2014/main" id="{B2938EC8-8452-FD12-25C5-A1573B41BCC8}"/>
              </a:ext>
            </a:extLst>
          </p:cNvPr>
          <p:cNvSpPr>
            <a:spLocks noGrp="1"/>
          </p:cNvSpPr>
          <p:nvPr>
            <p:ph type="title"/>
          </p:nvPr>
        </p:nvSpPr>
        <p:spPr/>
        <p:txBody>
          <a:bodyPr/>
          <a:lstStyle/>
          <a:p>
            <a:r>
              <a:rPr lang="nb-NO"/>
              <a:t>Refleksjonsspørsmål til foreldre</a:t>
            </a:r>
          </a:p>
        </p:txBody>
      </p:sp>
    </p:spTree>
    <p:extLst>
      <p:ext uri="{BB962C8B-B14F-4D97-AF65-F5344CB8AC3E}">
        <p14:creationId xmlns:p14="http://schemas.microsoft.com/office/powerpoint/2010/main" val="167876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AB84FA1-2EFE-FEBF-7B78-9E1D8769432E}"/>
              </a:ext>
            </a:extLst>
          </p:cNvPr>
          <p:cNvSpPr>
            <a:spLocks noGrp="1"/>
          </p:cNvSpPr>
          <p:nvPr>
            <p:ph type="body" idx="1"/>
          </p:nvPr>
        </p:nvSpPr>
        <p:spPr/>
        <p:txBody>
          <a:bodyPr/>
          <a:lstStyle/>
          <a:p>
            <a:r>
              <a:rPr lang="nb-NO"/>
              <a:t>Om kommunikasjon og støtte</a:t>
            </a:r>
          </a:p>
        </p:txBody>
      </p:sp>
      <p:sp>
        <p:nvSpPr>
          <p:cNvPr id="3" name="Plassholder for innhold 2">
            <a:extLst>
              <a:ext uri="{FF2B5EF4-FFF2-40B4-BE49-F238E27FC236}">
                <a16:creationId xmlns:a16="http://schemas.microsoft.com/office/drawing/2014/main" id="{CD78FB1E-9683-7B4D-2CF5-1756AEE03AF8}"/>
              </a:ext>
            </a:extLst>
          </p:cNvPr>
          <p:cNvSpPr>
            <a:spLocks noGrp="1"/>
          </p:cNvSpPr>
          <p:nvPr>
            <p:ph sz="half" idx="2"/>
          </p:nvPr>
        </p:nvSpPr>
        <p:spPr/>
        <p:txBody>
          <a:bodyPr vert="horz" lIns="0" tIns="0" rIns="360000" bIns="0" rtlCol="0" anchor="t">
            <a:normAutofit fontScale="92500" lnSpcReduction="20000"/>
          </a:bodyPr>
          <a:lstStyle/>
          <a:p>
            <a:r>
              <a:rPr lang="nb-NO">
                <a:ea typeface="Roboto"/>
                <a:cs typeface="Roboto"/>
              </a:rPr>
              <a:t>Hvordan kan jeg snakke om mat og kropp på en måte som viser interesse, men ikke kontroll?</a:t>
            </a:r>
          </a:p>
          <a:p>
            <a:r>
              <a:rPr lang="nb-NO">
                <a:ea typeface="Roboto"/>
                <a:cs typeface="Roboto"/>
              </a:rPr>
              <a:t>Når barnet eller ungdommen min gir meg motstand, hvordan kan jeg møte det med forståelse fremfor press?</a:t>
            </a:r>
          </a:p>
          <a:p>
            <a:pPr lvl="0"/>
            <a:r>
              <a:rPr lang="nb-NO"/>
              <a:t>Hvordan kan jeg vise støtte, selv når jeg ikke vet hva jeg skal si eller gjøre?</a:t>
            </a:r>
          </a:p>
        </p:txBody>
      </p:sp>
      <p:sp>
        <p:nvSpPr>
          <p:cNvPr id="4" name="Plassholder for tekst 3">
            <a:extLst>
              <a:ext uri="{FF2B5EF4-FFF2-40B4-BE49-F238E27FC236}">
                <a16:creationId xmlns:a16="http://schemas.microsoft.com/office/drawing/2014/main" id="{4979498B-7AF0-4A99-E01D-BE65EB3DCBBB}"/>
              </a:ext>
            </a:extLst>
          </p:cNvPr>
          <p:cNvSpPr>
            <a:spLocks noGrp="1"/>
          </p:cNvSpPr>
          <p:nvPr>
            <p:ph type="body" idx="13"/>
          </p:nvPr>
        </p:nvSpPr>
        <p:spPr/>
        <p:txBody>
          <a:bodyPr/>
          <a:lstStyle/>
          <a:p>
            <a:r>
              <a:rPr lang="nb-NO"/>
              <a:t>Om samarbeid og hjelp</a:t>
            </a:r>
          </a:p>
        </p:txBody>
      </p:sp>
      <p:sp>
        <p:nvSpPr>
          <p:cNvPr id="5" name="Plassholder for innhold 4">
            <a:extLst>
              <a:ext uri="{FF2B5EF4-FFF2-40B4-BE49-F238E27FC236}">
                <a16:creationId xmlns:a16="http://schemas.microsoft.com/office/drawing/2014/main" id="{1ABDC547-8E3E-2C36-1079-E99871057274}"/>
              </a:ext>
            </a:extLst>
          </p:cNvPr>
          <p:cNvSpPr>
            <a:spLocks noGrp="1"/>
          </p:cNvSpPr>
          <p:nvPr>
            <p:ph sz="half" idx="14"/>
          </p:nvPr>
        </p:nvSpPr>
        <p:spPr/>
        <p:txBody>
          <a:bodyPr>
            <a:normAutofit fontScale="92500"/>
          </a:bodyPr>
          <a:lstStyle/>
          <a:p>
            <a:pPr lvl="0"/>
            <a:r>
              <a:rPr lang="nb-NO" sz="1800"/>
              <a:t>Hvem kan jeg snakke med hvis jeg kjenner meg urolig eller usikker på hva jeg bør gjøre?</a:t>
            </a:r>
          </a:p>
          <a:p>
            <a:pPr lvl="0"/>
            <a:r>
              <a:rPr lang="nb-NO" sz="1800"/>
              <a:t>Hva trenger jeg selv for å stå stødig i situasjonen – støtte fra familie, venner, fagfolk eller foreldregrupper?</a:t>
            </a:r>
          </a:p>
          <a:p>
            <a:pPr lvl="0"/>
            <a:r>
              <a:rPr lang="nb-NO" sz="1800"/>
              <a:t>Hvordan kan jeg samarbeide bedre med skolen, helsestasjonen eller andre tjenester som kjenner barnet?</a:t>
            </a:r>
          </a:p>
        </p:txBody>
      </p:sp>
      <p:sp>
        <p:nvSpPr>
          <p:cNvPr id="6" name="Plassholder for tekst 5">
            <a:extLst>
              <a:ext uri="{FF2B5EF4-FFF2-40B4-BE49-F238E27FC236}">
                <a16:creationId xmlns:a16="http://schemas.microsoft.com/office/drawing/2014/main" id="{46C44634-6A61-8889-A7E4-C92B6C264A55}"/>
              </a:ext>
            </a:extLst>
          </p:cNvPr>
          <p:cNvSpPr>
            <a:spLocks noGrp="1"/>
          </p:cNvSpPr>
          <p:nvPr>
            <p:ph type="body" sz="quarter" idx="3"/>
          </p:nvPr>
        </p:nvSpPr>
        <p:spPr/>
        <p:txBody>
          <a:bodyPr/>
          <a:lstStyle/>
          <a:p>
            <a:r>
              <a:rPr lang="nb-NO"/>
              <a:t>Om balanse og egenomsorg</a:t>
            </a:r>
          </a:p>
        </p:txBody>
      </p:sp>
      <p:sp>
        <p:nvSpPr>
          <p:cNvPr id="7" name="Plassholder for innhold 6">
            <a:extLst>
              <a:ext uri="{FF2B5EF4-FFF2-40B4-BE49-F238E27FC236}">
                <a16:creationId xmlns:a16="http://schemas.microsoft.com/office/drawing/2014/main" id="{6D28231B-D68C-2AD5-3B6F-FBFB6356330C}"/>
              </a:ext>
            </a:extLst>
          </p:cNvPr>
          <p:cNvSpPr>
            <a:spLocks noGrp="1"/>
          </p:cNvSpPr>
          <p:nvPr>
            <p:ph sz="quarter" idx="4"/>
          </p:nvPr>
        </p:nvSpPr>
        <p:spPr/>
        <p:txBody>
          <a:bodyPr/>
          <a:lstStyle/>
          <a:p>
            <a:pPr lvl="0"/>
            <a:r>
              <a:rPr lang="nb-NO"/>
              <a:t>Hva gjør jeg for å ta vare på meg selv når det føles tungt?</a:t>
            </a:r>
          </a:p>
          <a:p>
            <a:pPr lvl="0"/>
            <a:r>
              <a:rPr lang="nb-NO"/>
              <a:t>Hvordan kan jeg minne meg selv på at jeg ikke må være perfekt – bare til stede og trygg nok?</a:t>
            </a:r>
          </a:p>
        </p:txBody>
      </p:sp>
      <p:sp>
        <p:nvSpPr>
          <p:cNvPr id="8" name="Plassholder for lysbildenummer 7">
            <a:extLst>
              <a:ext uri="{FF2B5EF4-FFF2-40B4-BE49-F238E27FC236}">
                <a16:creationId xmlns:a16="http://schemas.microsoft.com/office/drawing/2014/main" id="{27FB50AA-78DB-ECBE-14BA-BDB07D1060A2}"/>
              </a:ext>
            </a:extLst>
          </p:cNvPr>
          <p:cNvSpPr>
            <a:spLocks noGrp="1"/>
          </p:cNvSpPr>
          <p:nvPr>
            <p:ph type="sldNum" sz="quarter" idx="17"/>
          </p:nvPr>
        </p:nvSpPr>
        <p:spPr/>
        <p:txBody>
          <a:bodyPr/>
          <a:lstStyle/>
          <a:p>
            <a:fld id="{341FD356-1CC0-514B-B5D9-F98600AAE6F5}" type="slidenum">
              <a:rPr lang="nb-NO" smtClean="0"/>
              <a:pPr/>
              <a:t>16</a:t>
            </a:fld>
            <a:endParaRPr lang="nb-NO"/>
          </a:p>
        </p:txBody>
      </p:sp>
      <p:sp>
        <p:nvSpPr>
          <p:cNvPr id="9" name="Tittel 8">
            <a:extLst>
              <a:ext uri="{FF2B5EF4-FFF2-40B4-BE49-F238E27FC236}">
                <a16:creationId xmlns:a16="http://schemas.microsoft.com/office/drawing/2014/main" id="{8237E114-A942-B583-10AB-254DC7A8E38F}"/>
              </a:ext>
            </a:extLst>
          </p:cNvPr>
          <p:cNvSpPr>
            <a:spLocks noGrp="1"/>
          </p:cNvSpPr>
          <p:nvPr>
            <p:ph type="title"/>
          </p:nvPr>
        </p:nvSpPr>
        <p:spPr/>
        <p:txBody>
          <a:bodyPr/>
          <a:lstStyle/>
          <a:p>
            <a:r>
              <a:rPr lang="nb-NO"/>
              <a:t>Refleksjonsspørsmål til foreldre</a:t>
            </a:r>
          </a:p>
        </p:txBody>
      </p:sp>
    </p:spTree>
    <p:extLst>
      <p:ext uri="{BB962C8B-B14F-4D97-AF65-F5344CB8AC3E}">
        <p14:creationId xmlns:p14="http://schemas.microsoft.com/office/powerpoint/2010/main" val="280723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63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18C66F-FFFB-1658-2DE3-7B5AEA012E04}"/>
              </a:ext>
            </a:extLst>
          </p:cNvPr>
          <p:cNvSpPr>
            <a:spLocks noGrp="1"/>
          </p:cNvSpPr>
          <p:nvPr>
            <p:ph type="title"/>
          </p:nvPr>
        </p:nvSpPr>
        <p:spPr/>
        <p:txBody>
          <a:bodyPr/>
          <a:lstStyle/>
          <a:p>
            <a:r>
              <a:rPr lang="nb-NO"/>
              <a:t>Innhold</a:t>
            </a:r>
          </a:p>
        </p:txBody>
      </p:sp>
      <p:sp>
        <p:nvSpPr>
          <p:cNvPr id="3" name="Plassholder for tekst 2">
            <a:extLst>
              <a:ext uri="{FF2B5EF4-FFF2-40B4-BE49-F238E27FC236}">
                <a16:creationId xmlns:a16="http://schemas.microsoft.com/office/drawing/2014/main" id="{D2F18C6B-F293-8BFF-427C-BD39E4987AB3}"/>
              </a:ext>
            </a:extLst>
          </p:cNvPr>
          <p:cNvSpPr>
            <a:spLocks noGrp="1"/>
          </p:cNvSpPr>
          <p:nvPr>
            <p:ph type="body" sz="quarter" idx="13"/>
          </p:nvPr>
        </p:nvSpPr>
        <p:spPr/>
        <p:txBody>
          <a:bodyPr/>
          <a:lstStyle/>
          <a:p>
            <a:pPr>
              <a:buClr>
                <a:schemeClr val="bg1"/>
              </a:buClr>
            </a:pPr>
            <a:r>
              <a:rPr lang="nb-NO" dirty="0"/>
              <a:t>Hvordan tar jeg opp min bekymring?</a:t>
            </a:r>
          </a:p>
          <a:p>
            <a:pPr>
              <a:buClr>
                <a:schemeClr val="bg1"/>
              </a:buClr>
            </a:pPr>
            <a:r>
              <a:rPr lang="nb-NO" dirty="0"/>
              <a:t>Hva kan jeg gjøre?</a:t>
            </a:r>
          </a:p>
          <a:p>
            <a:pPr>
              <a:buClr>
                <a:schemeClr val="bg1"/>
              </a:buClr>
            </a:pPr>
            <a:r>
              <a:rPr lang="nb-NO" dirty="0"/>
              <a:t>Hvor kan jeg få hjelp?</a:t>
            </a:r>
          </a:p>
          <a:p>
            <a:pPr>
              <a:buClr>
                <a:schemeClr val="bg1"/>
              </a:buClr>
            </a:pPr>
            <a:r>
              <a:rPr lang="nb-NO" dirty="0"/>
              <a:t>Refleksjonsspørsmål til foreldre</a:t>
            </a:r>
          </a:p>
          <a:p>
            <a:pPr>
              <a:buClr>
                <a:schemeClr val="bg1"/>
              </a:buClr>
            </a:pPr>
            <a:endParaRPr lang="nb-NO" dirty="0"/>
          </a:p>
        </p:txBody>
      </p:sp>
      <p:sp>
        <p:nvSpPr>
          <p:cNvPr id="4" name="Plassholder for lysbildenummer 3">
            <a:extLst>
              <a:ext uri="{FF2B5EF4-FFF2-40B4-BE49-F238E27FC236}">
                <a16:creationId xmlns:a16="http://schemas.microsoft.com/office/drawing/2014/main" id="{53602AF5-D004-9FFF-43BF-696E2AA67DB8}"/>
              </a:ext>
            </a:extLst>
          </p:cNvPr>
          <p:cNvSpPr>
            <a:spLocks noGrp="1"/>
          </p:cNvSpPr>
          <p:nvPr>
            <p:ph type="sldNum" sz="quarter" idx="16"/>
          </p:nvPr>
        </p:nvSpPr>
        <p:spPr/>
        <p:txBody>
          <a:bodyPr/>
          <a:lstStyle/>
          <a:p>
            <a:fld id="{341FD356-1CC0-514B-B5D9-F98600AAE6F5}" type="slidenum">
              <a:rPr lang="nb-NO" smtClean="0"/>
              <a:pPr/>
              <a:t>2</a:t>
            </a:fld>
            <a:endParaRPr lang="nb-NO"/>
          </a:p>
        </p:txBody>
      </p:sp>
    </p:spTree>
    <p:extLst>
      <p:ext uri="{BB962C8B-B14F-4D97-AF65-F5344CB8AC3E}">
        <p14:creationId xmlns:p14="http://schemas.microsoft.com/office/powerpoint/2010/main" val="294091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D67309C-C119-0C9C-98F5-96E2FEA821AC}"/>
              </a:ext>
            </a:extLst>
          </p:cNvPr>
          <p:cNvSpPr>
            <a:spLocks noGrp="1"/>
          </p:cNvSpPr>
          <p:nvPr>
            <p:ph sz="half" idx="1"/>
          </p:nvPr>
        </p:nvSpPr>
        <p:spPr/>
        <p:txBody>
          <a:bodyPr>
            <a:normAutofit fontScale="70000" lnSpcReduction="20000"/>
          </a:bodyPr>
          <a:lstStyle/>
          <a:p>
            <a:r>
              <a:rPr lang="nb-NO" dirty="0"/>
              <a:t>Måltider kan variere fra enkle til utfordrende – dette er normalt i barne- og ungdomsperioden</a:t>
            </a:r>
          </a:p>
          <a:p>
            <a:r>
              <a:rPr lang="nb-NO" dirty="0"/>
              <a:t>Appetitt, rutiner og matglede svinger i ulike utviklingsfaser</a:t>
            </a:r>
          </a:p>
          <a:p>
            <a:r>
              <a:rPr lang="nb-NO" dirty="0"/>
              <a:t>Måltider handler om mer enn mat:</a:t>
            </a:r>
          </a:p>
          <a:p>
            <a:pPr lvl="1"/>
            <a:r>
              <a:rPr lang="nb-NO" dirty="0"/>
              <a:t>fellesskap, trygghet og tilhørighet</a:t>
            </a:r>
          </a:p>
          <a:p>
            <a:pPr lvl="1"/>
            <a:r>
              <a:rPr lang="nb-NO" dirty="0"/>
              <a:t>samtaler, nysgjerrighet og felles opplevelser</a:t>
            </a:r>
          </a:p>
          <a:p>
            <a:pPr lvl="1"/>
            <a:r>
              <a:rPr lang="nb-NO" dirty="0"/>
              <a:t>for ungdom: selvstendighet og identitet</a:t>
            </a:r>
          </a:p>
          <a:p>
            <a:r>
              <a:rPr lang="nb-NO" dirty="0"/>
              <a:t>Foreldre kan oppleve uro, utilstrekkelighet eller skam når måltider blir vanskelige</a:t>
            </a:r>
          </a:p>
          <a:p>
            <a:r>
              <a:rPr lang="nb-NO" dirty="0"/>
              <a:t>Strev med mat og kropp påvirker ofte hele familien – også søsken</a:t>
            </a:r>
          </a:p>
          <a:p>
            <a:r>
              <a:rPr lang="nb-NO" dirty="0"/>
              <a:t>Din støtte, tålmodighet og tilstedeværelse er avgjørende, selv om det ikke alltid føles slik. Det er lov å feile, være usikker og be om hjelp</a:t>
            </a:r>
          </a:p>
          <a:p>
            <a:r>
              <a:rPr lang="nb-NO" dirty="0"/>
              <a:t>Det er viktig at du som forelder tar vare på deg selv,  det styrker hele familien</a:t>
            </a:r>
          </a:p>
        </p:txBody>
      </p:sp>
      <p:sp>
        <p:nvSpPr>
          <p:cNvPr id="4" name="Plassholder for lysbildenummer 3">
            <a:extLst>
              <a:ext uri="{FF2B5EF4-FFF2-40B4-BE49-F238E27FC236}">
                <a16:creationId xmlns:a16="http://schemas.microsoft.com/office/drawing/2014/main" id="{AB2879AD-0376-053E-8CAC-CFDB4B4BC0A9}"/>
              </a:ext>
            </a:extLst>
          </p:cNvPr>
          <p:cNvSpPr>
            <a:spLocks noGrp="1"/>
          </p:cNvSpPr>
          <p:nvPr>
            <p:ph type="sldNum" sz="quarter" idx="12"/>
          </p:nvPr>
        </p:nvSpPr>
        <p:spPr/>
        <p:txBody>
          <a:bodyPr/>
          <a:lstStyle/>
          <a:p>
            <a:fld id="{341FD356-1CC0-514B-B5D9-F98600AAE6F5}" type="slidenum">
              <a:rPr lang="nb-NO" smtClean="0"/>
              <a:pPr/>
              <a:t>3</a:t>
            </a:fld>
            <a:endParaRPr lang="nb-NO"/>
          </a:p>
        </p:txBody>
      </p:sp>
      <p:sp>
        <p:nvSpPr>
          <p:cNvPr id="5" name="Tittel 4">
            <a:extLst>
              <a:ext uri="{FF2B5EF4-FFF2-40B4-BE49-F238E27FC236}">
                <a16:creationId xmlns:a16="http://schemas.microsoft.com/office/drawing/2014/main" id="{EFD2114B-EC43-51FE-5362-5AFCD6111C0C}"/>
              </a:ext>
            </a:extLst>
          </p:cNvPr>
          <p:cNvSpPr>
            <a:spLocks noGrp="1"/>
          </p:cNvSpPr>
          <p:nvPr>
            <p:ph type="title"/>
          </p:nvPr>
        </p:nvSpPr>
        <p:spPr/>
        <p:txBody>
          <a:bodyPr/>
          <a:lstStyle/>
          <a:p>
            <a:r>
              <a:rPr lang="nb-NO"/>
              <a:t>Til foreldre</a:t>
            </a:r>
          </a:p>
        </p:txBody>
      </p:sp>
      <p:pic>
        <p:nvPicPr>
          <p:cNvPr id="9" name="Plassholder for bilde 8" descr="Et bilde som inneholder klær, gutt, sko, person&#10;&#10;KI-generert innhold kan være feil.">
            <a:extLst>
              <a:ext uri="{FF2B5EF4-FFF2-40B4-BE49-F238E27FC236}">
                <a16:creationId xmlns:a16="http://schemas.microsoft.com/office/drawing/2014/main" id="{7F6655F2-BDCD-49F1-7AF6-F64A379C1EBD}"/>
              </a:ext>
            </a:extLst>
          </p:cNvPr>
          <p:cNvPicPr>
            <a:picLocks noGrp="1" noChangeAspect="1"/>
          </p:cNvPicPr>
          <p:nvPr>
            <p:ph type="pic" sz="quarter" idx="13"/>
          </p:nvPr>
        </p:nvPicPr>
        <p:blipFill>
          <a:blip r:embed="rId3"/>
          <a:srcRect l="18519" r="18519"/>
          <a:stretch>
            <a:fillRect/>
          </a:stretch>
        </p:blipFill>
        <p:spPr/>
      </p:pic>
    </p:spTree>
    <p:extLst>
      <p:ext uri="{BB962C8B-B14F-4D97-AF65-F5344CB8AC3E}">
        <p14:creationId xmlns:p14="http://schemas.microsoft.com/office/powerpoint/2010/main" val="123628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CEA636DD-0F59-E823-7EFA-41992513F271}"/>
              </a:ext>
            </a:extLst>
          </p:cNvPr>
          <p:cNvSpPr>
            <a:spLocks noGrp="1"/>
          </p:cNvSpPr>
          <p:nvPr>
            <p:ph sz="half" idx="1"/>
          </p:nvPr>
        </p:nvSpPr>
        <p:spPr>
          <a:xfrm>
            <a:off x="686145" y="1429324"/>
            <a:ext cx="5409855" cy="4879401"/>
          </a:xfrm>
        </p:spPr>
        <p:txBody>
          <a:bodyPr vert="horz" lIns="0" tIns="0" rIns="360000" bIns="0" rtlCol="0" anchor="t">
            <a:normAutofit fontScale="70000" lnSpcReduction="20000"/>
          </a:bodyPr>
          <a:lstStyle/>
          <a:p>
            <a:r>
              <a:rPr lang="nb-NO" dirty="0">
                <a:ea typeface="+mn-lt"/>
                <a:cs typeface="+mn-lt"/>
              </a:rPr>
              <a:t>Ungdom møter et massivt kroppsfokus på nett – med redigerte bilder, iscenesatte utseender og urealistiske idealer</a:t>
            </a:r>
            <a:endParaRPr lang="nb-NO" dirty="0"/>
          </a:p>
          <a:p>
            <a:r>
              <a:rPr lang="nb-NO" dirty="0">
                <a:ea typeface="+mn-lt"/>
                <a:cs typeface="+mn-lt"/>
              </a:rPr>
              <a:t>Det deles mange bastante og motstridende råd om mat, som sjelden er tilpasset unge i vekst</a:t>
            </a:r>
            <a:endParaRPr lang="nb-NO" dirty="0"/>
          </a:p>
          <a:p>
            <a:r>
              <a:rPr lang="nb-NO" dirty="0">
                <a:ea typeface="+mn-lt"/>
                <a:cs typeface="+mn-lt"/>
              </a:rPr>
              <a:t>Det er ikke rart mange blir usikre – og at voksne heller ikke alltid har full oversikt</a:t>
            </a:r>
            <a:endParaRPr lang="en-US" dirty="0"/>
          </a:p>
          <a:p>
            <a:r>
              <a:rPr lang="nb-NO" dirty="0">
                <a:ea typeface="+mn-lt"/>
                <a:cs typeface="+mn-lt"/>
              </a:rPr>
              <a:t>Ekstreme dietter, faste eller «</a:t>
            </a:r>
            <a:r>
              <a:rPr lang="nb-NO" dirty="0" err="1">
                <a:ea typeface="+mn-lt"/>
                <a:cs typeface="+mn-lt"/>
              </a:rPr>
              <a:t>detox</a:t>
            </a:r>
            <a:r>
              <a:rPr lang="nb-NO" dirty="0">
                <a:ea typeface="+mn-lt"/>
                <a:cs typeface="+mn-lt"/>
              </a:rPr>
              <a:t>» kan virke ufarlige, men er skadelige for unge som trenger jevnlig påfyll for å vokse og ha energi</a:t>
            </a:r>
            <a:endParaRPr lang="nb-NO" dirty="0"/>
          </a:p>
          <a:p>
            <a:r>
              <a:rPr lang="nb-NO" dirty="0">
                <a:ea typeface="+mn-lt"/>
                <a:cs typeface="+mn-lt"/>
              </a:rPr>
              <a:t>Mye av det som deles i sosiale medier er laget for å </a:t>
            </a:r>
            <a:r>
              <a:rPr lang="nb-NO" b="1" dirty="0">
                <a:ea typeface="+mn-lt"/>
                <a:cs typeface="+mn-lt"/>
              </a:rPr>
              <a:t>selge produkter</a:t>
            </a:r>
            <a:r>
              <a:rPr lang="nb-NO" dirty="0">
                <a:ea typeface="+mn-lt"/>
                <a:cs typeface="+mn-lt"/>
              </a:rPr>
              <a:t>, selv om det ser ekte og troverdig ut</a:t>
            </a:r>
            <a:endParaRPr lang="nb-NO" dirty="0"/>
          </a:p>
          <a:p>
            <a:r>
              <a:rPr lang="nb-NO" dirty="0">
                <a:ea typeface="+mn-lt"/>
                <a:cs typeface="+mn-lt"/>
              </a:rPr>
              <a:t>Som forelder kan du være en </a:t>
            </a:r>
            <a:r>
              <a:rPr lang="nb-NO" b="1" dirty="0">
                <a:ea typeface="+mn-lt"/>
                <a:cs typeface="+mn-lt"/>
              </a:rPr>
              <a:t>trygg samtalepartner</a:t>
            </a:r>
            <a:endParaRPr lang="nb-NO" dirty="0"/>
          </a:p>
          <a:p>
            <a:r>
              <a:rPr lang="nb-NO" dirty="0">
                <a:ea typeface="+mn-lt"/>
                <a:cs typeface="+mn-lt"/>
              </a:rPr>
              <a:t>Still åpne spørsmål som:</a:t>
            </a:r>
            <a:endParaRPr lang="nb-NO" dirty="0"/>
          </a:p>
          <a:p>
            <a:pPr marL="503555" lvl="1"/>
            <a:r>
              <a:rPr lang="nb-NO" dirty="0">
                <a:ea typeface="+mn-lt"/>
                <a:cs typeface="+mn-lt"/>
              </a:rPr>
              <a:t>«Hvem gir disse rådene?»</a:t>
            </a:r>
            <a:endParaRPr lang="nb-NO" dirty="0"/>
          </a:p>
          <a:p>
            <a:pPr marL="503555" lvl="1"/>
            <a:r>
              <a:rPr lang="nb-NO" dirty="0">
                <a:ea typeface="+mn-lt"/>
                <a:cs typeface="+mn-lt"/>
              </a:rPr>
              <a:t>«Hva tenker du om det?»</a:t>
            </a:r>
            <a:endParaRPr lang="nb-NO" dirty="0"/>
          </a:p>
          <a:p>
            <a:r>
              <a:rPr lang="nb-NO" dirty="0">
                <a:ea typeface="+mn-lt"/>
                <a:cs typeface="+mn-lt"/>
              </a:rPr>
              <a:t>Vis </a:t>
            </a:r>
            <a:r>
              <a:rPr lang="nb-NO" b="1" dirty="0">
                <a:ea typeface="+mn-lt"/>
                <a:cs typeface="+mn-lt"/>
              </a:rPr>
              <a:t>respektfull nysgjerrighet</a:t>
            </a:r>
            <a:r>
              <a:rPr lang="nb-NO" dirty="0">
                <a:ea typeface="+mn-lt"/>
                <a:cs typeface="+mn-lt"/>
              </a:rPr>
              <a:t> for hva ungdommen følger og liker på nett</a:t>
            </a:r>
            <a:endParaRPr lang="nb-NO" dirty="0"/>
          </a:p>
          <a:p>
            <a:r>
              <a:rPr lang="nb-NO" dirty="0">
                <a:ea typeface="+mn-lt"/>
                <a:cs typeface="+mn-lt"/>
              </a:rPr>
              <a:t>Det viktigste er ikke å ha alle svarene – men å være til stede og vise </a:t>
            </a:r>
            <a:r>
              <a:rPr lang="nb-NO" b="1" dirty="0">
                <a:ea typeface="+mn-lt"/>
                <a:cs typeface="+mn-lt"/>
              </a:rPr>
              <a:t>ekte interesse</a:t>
            </a:r>
            <a:endParaRPr lang="nb-NO" dirty="0"/>
          </a:p>
          <a:p>
            <a:endParaRPr lang="nb-NO" dirty="0"/>
          </a:p>
        </p:txBody>
      </p:sp>
      <p:sp>
        <p:nvSpPr>
          <p:cNvPr id="4" name="Plassholder for lysbildenummer 3">
            <a:extLst>
              <a:ext uri="{FF2B5EF4-FFF2-40B4-BE49-F238E27FC236}">
                <a16:creationId xmlns:a16="http://schemas.microsoft.com/office/drawing/2014/main" id="{AA3F8FDD-6293-6179-8875-5067203F38FC}"/>
              </a:ext>
            </a:extLst>
          </p:cNvPr>
          <p:cNvSpPr>
            <a:spLocks noGrp="1"/>
          </p:cNvSpPr>
          <p:nvPr>
            <p:ph type="sldNum" sz="quarter" idx="12"/>
          </p:nvPr>
        </p:nvSpPr>
        <p:spPr/>
        <p:txBody>
          <a:bodyPr/>
          <a:lstStyle/>
          <a:p>
            <a:fld id="{341FD356-1CC0-514B-B5D9-F98600AAE6F5}" type="slidenum">
              <a:rPr lang="nb-NO" smtClean="0"/>
              <a:t>4</a:t>
            </a:fld>
            <a:endParaRPr lang="nb-NO"/>
          </a:p>
        </p:txBody>
      </p:sp>
      <p:sp>
        <p:nvSpPr>
          <p:cNvPr id="5" name="Tittel 4">
            <a:extLst>
              <a:ext uri="{FF2B5EF4-FFF2-40B4-BE49-F238E27FC236}">
                <a16:creationId xmlns:a16="http://schemas.microsoft.com/office/drawing/2014/main" id="{FFF3D19B-7422-9018-4D6E-A736BADD8EF5}"/>
              </a:ext>
            </a:extLst>
          </p:cNvPr>
          <p:cNvSpPr>
            <a:spLocks noGrp="1"/>
          </p:cNvSpPr>
          <p:nvPr>
            <p:ph type="title"/>
          </p:nvPr>
        </p:nvSpPr>
        <p:spPr/>
        <p:txBody>
          <a:bodyPr>
            <a:normAutofit fontScale="90000"/>
          </a:bodyPr>
          <a:lstStyle/>
          <a:p>
            <a:r>
              <a:rPr lang="nb-NO"/>
              <a:t>Ungdom og digitale flater</a:t>
            </a:r>
          </a:p>
        </p:txBody>
      </p:sp>
      <p:pic>
        <p:nvPicPr>
          <p:cNvPr id="9" name="Plassholder for bilde 8" descr="Et bilde som inneholder klær, Menneskeansikt, person&#10;&#10;KI-generert innhold kan være feil.">
            <a:extLst>
              <a:ext uri="{FF2B5EF4-FFF2-40B4-BE49-F238E27FC236}">
                <a16:creationId xmlns:a16="http://schemas.microsoft.com/office/drawing/2014/main" id="{3E06AF36-73BE-ECA6-D96D-839D72ED47E2}"/>
              </a:ext>
            </a:extLst>
          </p:cNvPr>
          <p:cNvPicPr>
            <a:picLocks noGrp="1" noChangeAspect="1"/>
          </p:cNvPicPr>
          <p:nvPr>
            <p:ph type="pic" sz="quarter" idx="14"/>
          </p:nvPr>
        </p:nvPicPr>
        <p:blipFill>
          <a:blip r:embed="rId3"/>
          <a:srcRect l="6160" t="-20275" r="5347" b="-20275"/>
          <a:stretch>
            <a:fillRect/>
          </a:stretch>
        </p:blipFill>
        <p:spPr>
          <a:xfrm>
            <a:off x="6096000" y="0"/>
            <a:ext cx="6096000" cy="6858000"/>
          </a:xfrm>
        </p:spPr>
      </p:pic>
    </p:spTree>
    <p:extLst>
      <p:ext uri="{BB962C8B-B14F-4D97-AF65-F5344CB8AC3E}">
        <p14:creationId xmlns:p14="http://schemas.microsoft.com/office/powerpoint/2010/main" val="184286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Et bilde som inneholder klær, person, kunst&#10;&#10;KI-generert innhold kan være feil.">
            <a:extLst>
              <a:ext uri="{FF2B5EF4-FFF2-40B4-BE49-F238E27FC236}">
                <a16:creationId xmlns:a16="http://schemas.microsoft.com/office/drawing/2014/main" id="{512C7797-0F48-A655-3726-588AE632C5EA}"/>
              </a:ext>
            </a:extLst>
          </p:cNvPr>
          <p:cNvPicPr>
            <a:picLocks noGrp="1" noChangeAspect="1"/>
          </p:cNvPicPr>
          <p:nvPr>
            <p:ph sz="half" idx="1"/>
          </p:nvPr>
        </p:nvPicPr>
        <p:blipFill>
          <a:blip r:embed="rId3"/>
          <a:srcRect l="49408"/>
          <a:stretch>
            <a:fillRect/>
          </a:stretch>
        </p:blipFill>
        <p:spPr>
          <a:xfrm>
            <a:off x="0" y="1665288"/>
            <a:ext cx="5018314" cy="4483767"/>
          </a:xfrm>
        </p:spPr>
      </p:pic>
      <p:sp>
        <p:nvSpPr>
          <p:cNvPr id="3" name="Plassholder for innhold 2">
            <a:extLst>
              <a:ext uri="{FF2B5EF4-FFF2-40B4-BE49-F238E27FC236}">
                <a16:creationId xmlns:a16="http://schemas.microsoft.com/office/drawing/2014/main" id="{92F0FFAC-DB60-AF8C-6A30-D16B8AF22124}"/>
              </a:ext>
            </a:extLst>
          </p:cNvPr>
          <p:cNvSpPr>
            <a:spLocks noGrp="1"/>
          </p:cNvSpPr>
          <p:nvPr>
            <p:ph sz="half" idx="2"/>
          </p:nvPr>
        </p:nvSpPr>
        <p:spPr/>
        <p:txBody>
          <a:bodyPr vert="horz" lIns="0" tIns="0" rIns="360000" bIns="0" rtlCol="0" anchor="t">
            <a:normAutofit fontScale="85000" lnSpcReduction="10000"/>
          </a:bodyPr>
          <a:lstStyle/>
          <a:p>
            <a:pPr marL="0" indent="0">
              <a:buNone/>
            </a:pPr>
            <a:r>
              <a:rPr lang="nb-NO" dirty="0"/>
              <a:t>Hvordan spørre når man er bekymret?</a:t>
            </a:r>
          </a:p>
          <a:p>
            <a:r>
              <a:rPr lang="nb-NO" dirty="0"/>
              <a:t>Hvordan er det om dagen, er det mange bekymringer eller tankekverning i hodet? </a:t>
            </a:r>
          </a:p>
          <a:p>
            <a:r>
              <a:rPr lang="nb-NO" dirty="0"/>
              <a:t>Jeg ser at du ikke vil være med gjengen så mye ut lenger, er det noe spesielt som har skjedd eller noe du tenker på? </a:t>
            </a:r>
          </a:p>
          <a:p>
            <a:r>
              <a:rPr lang="nb-NO" dirty="0">
                <a:ea typeface="Roboto"/>
                <a:cs typeface="Roboto"/>
              </a:rPr>
              <a:t>Jeg ser at det blir plutselig mye trening om dagen, har du noen tanker rundt det å være godt trent eller rundt kropp eller utseende? </a:t>
            </a:r>
          </a:p>
          <a:p>
            <a:pPr marL="0" indent="0">
              <a:buNone/>
            </a:pPr>
            <a:r>
              <a:rPr lang="nb-NO" dirty="0"/>
              <a:t>For mer informasjon sjekk </a:t>
            </a:r>
            <a:r>
              <a:rPr lang="nb-NO" u="sng" dirty="0">
                <a:hlinkClick r:id="rId4"/>
              </a:rPr>
              <a:t>SPISFO</a:t>
            </a:r>
            <a:r>
              <a:rPr lang="nb-NO" dirty="0"/>
              <a:t> og </a:t>
            </a:r>
            <a:r>
              <a:rPr lang="nb-NO" u="sng" dirty="0">
                <a:hlinkClick r:id="rId5"/>
              </a:rPr>
              <a:t>ROS</a:t>
            </a:r>
            <a:r>
              <a:rPr lang="nb-NO" dirty="0"/>
              <a:t> sine nettsider</a:t>
            </a:r>
          </a:p>
          <a:p>
            <a:endParaRPr lang="nb-NO" dirty="0"/>
          </a:p>
        </p:txBody>
      </p:sp>
      <p:sp>
        <p:nvSpPr>
          <p:cNvPr id="4" name="Plassholder for lysbildenummer 3">
            <a:extLst>
              <a:ext uri="{FF2B5EF4-FFF2-40B4-BE49-F238E27FC236}">
                <a16:creationId xmlns:a16="http://schemas.microsoft.com/office/drawing/2014/main" id="{7D916931-B62C-6CE2-EE5F-264C7C920D22}"/>
              </a:ext>
            </a:extLst>
          </p:cNvPr>
          <p:cNvSpPr>
            <a:spLocks noGrp="1"/>
          </p:cNvSpPr>
          <p:nvPr>
            <p:ph type="sldNum" sz="quarter" idx="12"/>
          </p:nvPr>
        </p:nvSpPr>
        <p:spPr/>
        <p:txBody>
          <a:bodyPr/>
          <a:lstStyle/>
          <a:p>
            <a:fld id="{341FD356-1CC0-514B-B5D9-F98600AAE6F5}" type="slidenum">
              <a:rPr lang="nb-NO" smtClean="0"/>
              <a:t>5</a:t>
            </a:fld>
            <a:endParaRPr lang="nb-NO"/>
          </a:p>
        </p:txBody>
      </p:sp>
      <p:sp>
        <p:nvSpPr>
          <p:cNvPr id="5" name="Tittel 4">
            <a:extLst>
              <a:ext uri="{FF2B5EF4-FFF2-40B4-BE49-F238E27FC236}">
                <a16:creationId xmlns:a16="http://schemas.microsoft.com/office/drawing/2014/main" id="{0BF6298C-CA61-6C3D-631E-2BD58F80BC77}"/>
              </a:ext>
            </a:extLst>
          </p:cNvPr>
          <p:cNvSpPr>
            <a:spLocks noGrp="1"/>
          </p:cNvSpPr>
          <p:nvPr>
            <p:ph type="title"/>
          </p:nvPr>
        </p:nvSpPr>
        <p:spPr/>
        <p:txBody>
          <a:bodyPr/>
          <a:lstStyle/>
          <a:p>
            <a:r>
              <a:rPr lang="nb-NO"/>
              <a:t>Hvordan tar jeg opp min bekymring?</a:t>
            </a:r>
          </a:p>
        </p:txBody>
      </p:sp>
    </p:spTree>
    <p:extLst>
      <p:ext uri="{BB962C8B-B14F-4D97-AF65-F5344CB8AC3E}">
        <p14:creationId xmlns:p14="http://schemas.microsoft.com/office/powerpoint/2010/main" val="167135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FFFCE6E3-1F3C-4838-E379-A5653DD1897F}"/>
              </a:ext>
            </a:extLst>
          </p:cNvPr>
          <p:cNvSpPr>
            <a:spLocks noGrp="1"/>
          </p:cNvSpPr>
          <p:nvPr>
            <p:ph type="body" sz="quarter" idx="13"/>
          </p:nvPr>
        </p:nvSpPr>
        <p:spPr/>
        <p:txBody>
          <a:bodyPr/>
          <a:lstStyle/>
          <a:p>
            <a:r>
              <a:rPr lang="nb-NO" dirty="0"/>
              <a:t>Møte det vanskelige</a:t>
            </a:r>
          </a:p>
        </p:txBody>
      </p:sp>
      <p:sp>
        <p:nvSpPr>
          <p:cNvPr id="3" name="Plassholder for innhold 2">
            <a:extLst>
              <a:ext uri="{FF2B5EF4-FFF2-40B4-BE49-F238E27FC236}">
                <a16:creationId xmlns:a16="http://schemas.microsoft.com/office/drawing/2014/main" id="{18C34243-267F-72E9-DA3B-34627D6FE97C}"/>
              </a:ext>
            </a:extLst>
          </p:cNvPr>
          <p:cNvSpPr>
            <a:spLocks noGrp="1"/>
          </p:cNvSpPr>
          <p:nvPr>
            <p:ph sz="half" idx="2"/>
          </p:nvPr>
        </p:nvSpPr>
        <p:spPr/>
        <p:txBody>
          <a:bodyPr vert="horz" lIns="0" tIns="0" rIns="360000" bIns="0" rtlCol="0" anchor="t">
            <a:normAutofit fontScale="85000" lnSpcReduction="10000"/>
          </a:bodyPr>
          <a:lstStyle/>
          <a:p>
            <a:r>
              <a:rPr lang="nb-NO" dirty="0">
                <a:ea typeface="+mn-lt"/>
                <a:cs typeface="+mn-lt"/>
              </a:rPr>
              <a:t>Regelmessige måltider hjemme kan være et viktig tidlig tiltak</a:t>
            </a:r>
            <a:endParaRPr lang="nb-NO" dirty="0"/>
          </a:p>
          <a:p>
            <a:r>
              <a:rPr lang="nb-NO" dirty="0">
                <a:ea typeface="+mn-lt"/>
                <a:cs typeface="+mn-lt"/>
              </a:rPr>
              <a:t>Spis sammen med barnet/ungdommen for å sikre at måltider ikke hoppes over</a:t>
            </a:r>
            <a:endParaRPr lang="nb-NO" dirty="0"/>
          </a:p>
          <a:p>
            <a:r>
              <a:rPr lang="nb-NO" dirty="0">
                <a:ea typeface="+mn-lt"/>
                <a:cs typeface="+mn-lt"/>
              </a:rPr>
              <a:t>For noen kan dette alene snu en negativ utvikling</a:t>
            </a:r>
            <a:endParaRPr lang="nb-NO" dirty="0"/>
          </a:p>
          <a:p>
            <a:r>
              <a:rPr lang="nb-NO" dirty="0">
                <a:ea typeface="+mn-lt"/>
                <a:cs typeface="+mn-lt"/>
              </a:rPr>
              <a:t>Jevnlige måltider gir energi til vekst, utvikling, humør og hverdagsliv</a:t>
            </a:r>
            <a:endParaRPr lang="nb-NO" dirty="0"/>
          </a:p>
          <a:p>
            <a:r>
              <a:rPr lang="nb-NO" dirty="0">
                <a:ea typeface="+mn-lt"/>
                <a:cs typeface="+mn-lt"/>
              </a:rPr>
              <a:t>Kan forebygge at strevet med mat og måltider øker eller forverres</a:t>
            </a:r>
            <a:endParaRPr lang="nb-NO" dirty="0"/>
          </a:p>
          <a:p>
            <a:endParaRPr lang="nb-NO" dirty="0"/>
          </a:p>
        </p:txBody>
      </p:sp>
      <p:sp>
        <p:nvSpPr>
          <p:cNvPr id="2" name="Plassholder for tekst 1">
            <a:extLst>
              <a:ext uri="{FF2B5EF4-FFF2-40B4-BE49-F238E27FC236}">
                <a16:creationId xmlns:a16="http://schemas.microsoft.com/office/drawing/2014/main" id="{B9259CE9-3982-4D91-2D37-D49B266C73E0}"/>
              </a:ext>
            </a:extLst>
          </p:cNvPr>
          <p:cNvSpPr>
            <a:spLocks noGrp="1"/>
          </p:cNvSpPr>
          <p:nvPr>
            <p:ph type="body" sz="quarter" idx="3"/>
          </p:nvPr>
        </p:nvSpPr>
        <p:spPr/>
        <p:txBody>
          <a:bodyPr/>
          <a:lstStyle/>
          <a:p>
            <a:r>
              <a:rPr lang="nb-NO" dirty="0"/>
              <a:t>Nok mat og trygge </a:t>
            </a:r>
            <a:br>
              <a:rPr lang="nb-NO" dirty="0"/>
            </a:br>
            <a:r>
              <a:rPr lang="nb-NO" dirty="0"/>
              <a:t>rutiner</a:t>
            </a:r>
          </a:p>
        </p:txBody>
      </p:sp>
      <p:sp>
        <p:nvSpPr>
          <p:cNvPr id="5" name="Plassholder for innhold 4">
            <a:extLst>
              <a:ext uri="{FF2B5EF4-FFF2-40B4-BE49-F238E27FC236}">
                <a16:creationId xmlns:a16="http://schemas.microsoft.com/office/drawing/2014/main" id="{A01CDFA1-423D-CB29-EE0A-20E4CD846B41}"/>
              </a:ext>
            </a:extLst>
          </p:cNvPr>
          <p:cNvSpPr>
            <a:spLocks noGrp="1"/>
          </p:cNvSpPr>
          <p:nvPr>
            <p:ph sz="quarter" idx="4"/>
          </p:nvPr>
        </p:nvSpPr>
        <p:spPr/>
        <p:txBody>
          <a:bodyPr>
            <a:normAutofit lnSpcReduction="10000"/>
          </a:bodyPr>
          <a:lstStyle/>
          <a:p>
            <a:pPr marL="0" indent="0">
              <a:buNone/>
            </a:pPr>
            <a:r>
              <a:rPr lang="nb-NO" dirty="0"/>
              <a:t>Hva betyr det å validere?</a:t>
            </a:r>
          </a:p>
          <a:p>
            <a:pPr lvl="0"/>
            <a:r>
              <a:rPr lang="nb-NO" dirty="0"/>
              <a:t>Anerkjenne at det ungdommen føler gir mening ut fra situasjonen</a:t>
            </a:r>
          </a:p>
          <a:p>
            <a:pPr lvl="0"/>
            <a:r>
              <a:rPr lang="nb-NO" dirty="0"/>
              <a:t>Signalisere at følelsene deres er forståelige og normale, selv når de er vonde</a:t>
            </a:r>
          </a:p>
          <a:p>
            <a:pPr lvl="0"/>
            <a:r>
              <a:rPr lang="nb-NO" dirty="0"/>
              <a:t>Formidle trygghet og nysgjerrighet, uten press til endring</a:t>
            </a:r>
          </a:p>
          <a:p>
            <a:pPr marL="0" indent="0">
              <a:buNone/>
            </a:pPr>
            <a:endParaRPr lang="nb-NO" dirty="0"/>
          </a:p>
        </p:txBody>
      </p:sp>
      <p:sp>
        <p:nvSpPr>
          <p:cNvPr id="8" name="Plassholder for lysbildenummer 7">
            <a:extLst>
              <a:ext uri="{FF2B5EF4-FFF2-40B4-BE49-F238E27FC236}">
                <a16:creationId xmlns:a16="http://schemas.microsoft.com/office/drawing/2014/main" id="{C842A1EE-1BEF-62AC-6F90-167BC11CE24B}"/>
              </a:ext>
            </a:extLst>
          </p:cNvPr>
          <p:cNvSpPr>
            <a:spLocks noGrp="1"/>
          </p:cNvSpPr>
          <p:nvPr>
            <p:ph type="sldNum" sz="quarter" idx="16"/>
          </p:nvPr>
        </p:nvSpPr>
        <p:spPr/>
        <p:txBody>
          <a:bodyPr/>
          <a:lstStyle/>
          <a:p>
            <a:fld id="{341FD356-1CC0-514B-B5D9-F98600AAE6F5}" type="slidenum">
              <a:rPr lang="nb-NO" smtClean="0"/>
              <a:pPr/>
              <a:t>6</a:t>
            </a:fld>
            <a:endParaRPr lang="nb-NO"/>
          </a:p>
        </p:txBody>
      </p:sp>
      <p:sp>
        <p:nvSpPr>
          <p:cNvPr id="9" name="Tittel 8">
            <a:extLst>
              <a:ext uri="{FF2B5EF4-FFF2-40B4-BE49-F238E27FC236}">
                <a16:creationId xmlns:a16="http://schemas.microsoft.com/office/drawing/2014/main" id="{5C9C42D7-0A58-FC5F-F2CE-E376990903FF}"/>
              </a:ext>
            </a:extLst>
          </p:cNvPr>
          <p:cNvSpPr>
            <a:spLocks noGrp="1"/>
          </p:cNvSpPr>
          <p:nvPr>
            <p:ph type="title"/>
          </p:nvPr>
        </p:nvSpPr>
        <p:spPr/>
        <p:txBody>
          <a:bodyPr/>
          <a:lstStyle/>
          <a:p>
            <a:r>
              <a:rPr lang="nb-NO"/>
              <a:t>Hva kan jeg gjøre?</a:t>
            </a:r>
          </a:p>
        </p:txBody>
      </p:sp>
      <p:pic>
        <p:nvPicPr>
          <p:cNvPr id="10" name="Bilde 9" descr="Et bilde som inneholder finger, hånd&#10;&#10;KI-generert innhold kan være feil.">
            <a:extLst>
              <a:ext uri="{FF2B5EF4-FFF2-40B4-BE49-F238E27FC236}">
                <a16:creationId xmlns:a16="http://schemas.microsoft.com/office/drawing/2014/main" id="{9008FAA8-8059-8C2E-1F03-73E097E5A359}"/>
              </a:ext>
            </a:extLst>
          </p:cNvPr>
          <p:cNvPicPr>
            <a:picLocks noChangeAspect="1"/>
          </p:cNvPicPr>
          <p:nvPr/>
        </p:nvPicPr>
        <p:blipFill>
          <a:blip r:embed="rId3"/>
          <a:stretch>
            <a:fillRect/>
          </a:stretch>
        </p:blipFill>
        <p:spPr>
          <a:xfrm>
            <a:off x="7560128" y="0"/>
            <a:ext cx="4631871" cy="3280908"/>
          </a:xfrm>
          <a:prstGeom prst="rect">
            <a:avLst/>
          </a:prstGeom>
        </p:spPr>
      </p:pic>
    </p:spTree>
    <p:extLst>
      <p:ext uri="{BB962C8B-B14F-4D97-AF65-F5344CB8AC3E}">
        <p14:creationId xmlns:p14="http://schemas.microsoft.com/office/powerpoint/2010/main" val="233216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DA2A9-6243-28A9-EBB1-9A6834890CC0}"/>
            </a:ext>
          </a:extLst>
        </p:cNvPr>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9A7CFD46-0565-4557-65A7-44DCE7570BCF}"/>
              </a:ext>
            </a:extLst>
          </p:cNvPr>
          <p:cNvSpPr>
            <a:spLocks noGrp="1"/>
          </p:cNvSpPr>
          <p:nvPr>
            <p:ph type="body" sz="quarter" idx="13"/>
          </p:nvPr>
        </p:nvSpPr>
        <p:spPr/>
        <p:txBody>
          <a:bodyPr/>
          <a:lstStyle/>
          <a:p>
            <a:r>
              <a:rPr lang="nb-NO" dirty="0"/>
              <a:t>Husk:</a:t>
            </a:r>
          </a:p>
        </p:txBody>
      </p:sp>
      <p:sp>
        <p:nvSpPr>
          <p:cNvPr id="20" name="Plassholder for innhold 19">
            <a:extLst>
              <a:ext uri="{FF2B5EF4-FFF2-40B4-BE49-F238E27FC236}">
                <a16:creationId xmlns:a16="http://schemas.microsoft.com/office/drawing/2014/main" id="{A29C2B24-AFC0-19EF-ED5D-BB89F3FB03E9}"/>
              </a:ext>
            </a:extLst>
          </p:cNvPr>
          <p:cNvSpPr>
            <a:spLocks noGrp="1"/>
          </p:cNvSpPr>
          <p:nvPr>
            <p:ph sz="half" idx="2"/>
          </p:nvPr>
        </p:nvSpPr>
        <p:spPr>
          <a:xfrm>
            <a:off x="695325" y="2725785"/>
            <a:ext cx="10179504" cy="3280909"/>
          </a:xfrm>
        </p:spPr>
        <p:txBody>
          <a:bodyPr>
            <a:normAutofit lnSpcReduction="10000"/>
          </a:bodyPr>
          <a:lstStyle/>
          <a:p>
            <a:r>
              <a:rPr lang="nb-NO" dirty="0">
                <a:ea typeface="Roboto"/>
                <a:cs typeface="Roboto"/>
              </a:rPr>
              <a:t>Andre føler som de gjør, selv om vi er uenige</a:t>
            </a:r>
          </a:p>
          <a:p>
            <a:r>
              <a:rPr lang="nb-NO" dirty="0">
                <a:ea typeface="Roboto"/>
                <a:cs typeface="Roboto"/>
              </a:rPr>
              <a:t>Når vi kan vise forståelse for følelsene de har, blir det lettere for dem å ha følelsen</a:t>
            </a:r>
          </a:p>
          <a:p>
            <a:pPr lvl="0"/>
            <a:r>
              <a:rPr lang="nb-NO" dirty="0">
                <a:ea typeface="Roboto"/>
                <a:cs typeface="Roboto"/>
              </a:rPr>
              <a:t>Ved å bli tålt av andre, tåler vi lettere oss selv</a:t>
            </a:r>
          </a:p>
          <a:p>
            <a:r>
              <a:rPr lang="nb-NO" dirty="0">
                <a:ea typeface="Roboto"/>
                <a:cs typeface="Roboto"/>
              </a:rPr>
              <a:t>Å støtte og forstå en følelse, betyr ikke at vi er enige eller støtter atferden</a:t>
            </a:r>
          </a:p>
          <a:p>
            <a:pPr lvl="1"/>
            <a:r>
              <a:rPr lang="nb-NO" dirty="0">
                <a:ea typeface="Roboto"/>
                <a:cs typeface="Roboto"/>
              </a:rPr>
              <a:t>For eksempel kan vi forstå og støtte opplevelsen om at det er vondt å føle seg utilpass ovenfor andre, uten at vi dermed bekrefter at det er greit å la være å spise</a:t>
            </a:r>
            <a:endParaRPr lang="nb-NO" dirty="0"/>
          </a:p>
          <a:p>
            <a:endParaRPr lang="nb-NO" dirty="0"/>
          </a:p>
        </p:txBody>
      </p:sp>
      <p:sp>
        <p:nvSpPr>
          <p:cNvPr id="8" name="Plassholder for lysbildenummer 7">
            <a:extLst>
              <a:ext uri="{FF2B5EF4-FFF2-40B4-BE49-F238E27FC236}">
                <a16:creationId xmlns:a16="http://schemas.microsoft.com/office/drawing/2014/main" id="{720EAEA4-CED2-0547-A6AC-B4FE24EB4375}"/>
              </a:ext>
            </a:extLst>
          </p:cNvPr>
          <p:cNvSpPr>
            <a:spLocks noGrp="1"/>
          </p:cNvSpPr>
          <p:nvPr>
            <p:ph type="sldNum" sz="quarter" idx="16"/>
          </p:nvPr>
        </p:nvSpPr>
        <p:spPr/>
        <p:txBody>
          <a:bodyPr/>
          <a:lstStyle/>
          <a:p>
            <a:fld id="{341FD356-1CC0-514B-B5D9-F98600AAE6F5}" type="slidenum">
              <a:rPr lang="nb-NO" smtClean="0"/>
              <a:pPr/>
              <a:t>7</a:t>
            </a:fld>
            <a:endParaRPr lang="nb-NO"/>
          </a:p>
        </p:txBody>
      </p:sp>
      <p:sp>
        <p:nvSpPr>
          <p:cNvPr id="9" name="Tittel 8">
            <a:extLst>
              <a:ext uri="{FF2B5EF4-FFF2-40B4-BE49-F238E27FC236}">
                <a16:creationId xmlns:a16="http://schemas.microsoft.com/office/drawing/2014/main" id="{E74669E6-A3DA-D66E-EA08-A8F03E97AA85}"/>
              </a:ext>
            </a:extLst>
          </p:cNvPr>
          <p:cNvSpPr>
            <a:spLocks noGrp="1"/>
          </p:cNvSpPr>
          <p:nvPr>
            <p:ph type="title"/>
          </p:nvPr>
        </p:nvSpPr>
        <p:spPr/>
        <p:txBody>
          <a:bodyPr/>
          <a:lstStyle/>
          <a:p>
            <a:r>
              <a:rPr lang="nb-NO"/>
              <a:t>Hva kan jeg gjøre?</a:t>
            </a:r>
          </a:p>
        </p:txBody>
      </p:sp>
      <p:pic>
        <p:nvPicPr>
          <p:cNvPr id="11" name="Bilde 10" descr="Et bilde som inneholder finger, hånd&#10;&#10;KI-generert innhold kan være feil.">
            <a:extLst>
              <a:ext uri="{FF2B5EF4-FFF2-40B4-BE49-F238E27FC236}">
                <a16:creationId xmlns:a16="http://schemas.microsoft.com/office/drawing/2014/main" id="{12AC3E7A-C530-F8CE-D42C-9DF7A179E673}"/>
              </a:ext>
            </a:extLst>
          </p:cNvPr>
          <p:cNvPicPr>
            <a:picLocks noChangeAspect="1"/>
          </p:cNvPicPr>
          <p:nvPr/>
        </p:nvPicPr>
        <p:blipFill>
          <a:blip r:embed="rId3"/>
          <a:stretch>
            <a:fillRect/>
          </a:stretch>
        </p:blipFill>
        <p:spPr>
          <a:xfrm>
            <a:off x="7560128" y="0"/>
            <a:ext cx="4631871" cy="3280908"/>
          </a:xfrm>
          <a:prstGeom prst="rect">
            <a:avLst/>
          </a:prstGeom>
        </p:spPr>
      </p:pic>
    </p:spTree>
    <p:extLst>
      <p:ext uri="{BB962C8B-B14F-4D97-AF65-F5344CB8AC3E}">
        <p14:creationId xmlns:p14="http://schemas.microsoft.com/office/powerpoint/2010/main" val="361498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84521-BBF9-B8B0-6B0F-42DCE118F57A}"/>
            </a:ext>
          </a:extLst>
        </p:cNvPr>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206AF2F6-7CFD-353C-B9D8-E5D8E5D152BD}"/>
              </a:ext>
            </a:extLst>
          </p:cNvPr>
          <p:cNvSpPr>
            <a:spLocks noGrp="1"/>
          </p:cNvSpPr>
          <p:nvPr>
            <p:ph type="body" sz="quarter" idx="3"/>
          </p:nvPr>
        </p:nvSpPr>
        <p:spPr/>
        <p:txBody>
          <a:bodyPr/>
          <a:lstStyle/>
          <a:p>
            <a:r>
              <a:rPr lang="nb-NO" dirty="0"/>
              <a:t>Konkrete råd:</a:t>
            </a:r>
          </a:p>
        </p:txBody>
      </p:sp>
      <p:sp>
        <p:nvSpPr>
          <p:cNvPr id="8" name="Plassholder for innhold 7">
            <a:extLst>
              <a:ext uri="{FF2B5EF4-FFF2-40B4-BE49-F238E27FC236}">
                <a16:creationId xmlns:a16="http://schemas.microsoft.com/office/drawing/2014/main" id="{B466915C-8C84-2F9C-52B5-8F10CC7EEEFF}"/>
              </a:ext>
            </a:extLst>
          </p:cNvPr>
          <p:cNvSpPr>
            <a:spLocks noGrp="1"/>
          </p:cNvSpPr>
          <p:nvPr>
            <p:ph sz="quarter" idx="4"/>
          </p:nvPr>
        </p:nvSpPr>
        <p:spPr/>
        <p:txBody>
          <a:bodyPr>
            <a:normAutofit fontScale="92500"/>
          </a:bodyPr>
          <a:lstStyle/>
          <a:p>
            <a:r>
              <a:rPr lang="nb-NO" dirty="0">
                <a:ea typeface="+mn-lt"/>
                <a:cs typeface="+mn-lt"/>
              </a:rPr>
              <a:t>Vis aksept for følelsene, også når de virker «overdrevet»</a:t>
            </a:r>
          </a:p>
          <a:p>
            <a:r>
              <a:rPr lang="nb-NO" dirty="0">
                <a:ea typeface="+mn-lt"/>
                <a:cs typeface="+mn-lt"/>
              </a:rPr>
              <a:t>Valider opplevelsen: anerkjenn at det er vondt og vanskelig</a:t>
            </a:r>
          </a:p>
          <a:p>
            <a:r>
              <a:rPr lang="nb-NO" dirty="0">
                <a:ea typeface="+mn-lt"/>
                <a:cs typeface="+mn-lt"/>
              </a:rPr>
              <a:t>Vis empati: forsøk å forstå hvordan det oppleves på innsiden</a:t>
            </a:r>
          </a:p>
          <a:p>
            <a:r>
              <a:rPr lang="nb-NO" dirty="0">
                <a:ea typeface="+mn-lt"/>
                <a:cs typeface="+mn-lt"/>
              </a:rPr>
              <a:t>Tilpass tone, ansikt og kroppsspråk til følelsen barnet/ungdommen viser</a:t>
            </a:r>
          </a:p>
        </p:txBody>
      </p:sp>
      <p:sp>
        <p:nvSpPr>
          <p:cNvPr id="4" name="Plassholder for lysbildenummer 3">
            <a:extLst>
              <a:ext uri="{FF2B5EF4-FFF2-40B4-BE49-F238E27FC236}">
                <a16:creationId xmlns:a16="http://schemas.microsoft.com/office/drawing/2014/main" id="{E5937C79-ACF1-6775-465B-F3291ACF3BF6}"/>
              </a:ext>
            </a:extLst>
          </p:cNvPr>
          <p:cNvSpPr>
            <a:spLocks noGrp="1"/>
          </p:cNvSpPr>
          <p:nvPr>
            <p:ph type="sldNum" sz="quarter" idx="16"/>
          </p:nvPr>
        </p:nvSpPr>
        <p:spPr/>
        <p:txBody>
          <a:bodyPr/>
          <a:lstStyle/>
          <a:p>
            <a:fld id="{341FD356-1CC0-514B-B5D9-F98600AAE6F5}" type="slidenum">
              <a:rPr lang="nb-NO" smtClean="0"/>
              <a:t>8</a:t>
            </a:fld>
            <a:endParaRPr lang="nb-NO"/>
          </a:p>
        </p:txBody>
      </p:sp>
      <p:sp>
        <p:nvSpPr>
          <p:cNvPr id="32" name="Tittel 31">
            <a:extLst>
              <a:ext uri="{FF2B5EF4-FFF2-40B4-BE49-F238E27FC236}">
                <a16:creationId xmlns:a16="http://schemas.microsoft.com/office/drawing/2014/main" id="{407B28D3-E02D-AF78-F598-9212B4E6223E}"/>
              </a:ext>
            </a:extLst>
          </p:cNvPr>
          <p:cNvSpPr>
            <a:spLocks noGrp="1"/>
          </p:cNvSpPr>
          <p:nvPr>
            <p:ph type="title"/>
          </p:nvPr>
        </p:nvSpPr>
        <p:spPr/>
        <p:txBody>
          <a:bodyPr/>
          <a:lstStyle/>
          <a:p>
            <a:r>
              <a:rPr lang="nb-NO"/>
              <a:t>Hva kan jeg gjøre?</a:t>
            </a:r>
          </a:p>
        </p:txBody>
      </p:sp>
      <p:pic>
        <p:nvPicPr>
          <p:cNvPr id="3" name="Bilde 2" descr="Et bilde som inneholder tegnefilm, kunst, illustrasjon, design&#10;&#10;KI-generert innhold kan være feil.">
            <a:extLst>
              <a:ext uri="{FF2B5EF4-FFF2-40B4-BE49-F238E27FC236}">
                <a16:creationId xmlns:a16="http://schemas.microsoft.com/office/drawing/2014/main" id="{BFF50F36-8FC8-E9F9-500E-C5E1F210DA1F}"/>
              </a:ext>
            </a:extLst>
          </p:cNvPr>
          <p:cNvPicPr>
            <a:picLocks noChangeAspect="1"/>
          </p:cNvPicPr>
          <p:nvPr/>
        </p:nvPicPr>
        <p:blipFill>
          <a:blip r:embed="rId3"/>
          <a:srcRect l="38322" t="10520"/>
          <a:stretch>
            <a:fillRect/>
          </a:stretch>
        </p:blipFill>
        <p:spPr>
          <a:xfrm>
            <a:off x="433634" y="1952625"/>
            <a:ext cx="4793846" cy="4356097"/>
          </a:xfrm>
          <a:prstGeom prst="rect">
            <a:avLst/>
          </a:prstGeom>
        </p:spPr>
      </p:pic>
      <p:sp>
        <p:nvSpPr>
          <p:cNvPr id="13" name="Rektangel 12">
            <a:extLst>
              <a:ext uri="{FF2B5EF4-FFF2-40B4-BE49-F238E27FC236}">
                <a16:creationId xmlns:a16="http://schemas.microsoft.com/office/drawing/2014/main" id="{BF6E2A9E-1BA0-B802-BCEC-746550729F9B}"/>
              </a:ext>
            </a:extLst>
          </p:cNvPr>
          <p:cNvSpPr/>
          <p:nvPr/>
        </p:nvSpPr>
        <p:spPr>
          <a:xfrm>
            <a:off x="347870" y="1868557"/>
            <a:ext cx="367747" cy="536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8DE731D2-77E1-ED98-927B-76EA6AE9F56C}"/>
              </a:ext>
            </a:extLst>
          </p:cNvPr>
          <p:cNvSpPr txBox="1"/>
          <p:nvPr/>
        </p:nvSpPr>
        <p:spPr>
          <a:xfrm>
            <a:off x="967665" y="3090446"/>
            <a:ext cx="475488" cy="677108"/>
          </a:xfrm>
          <a:prstGeom prst="rect">
            <a:avLst/>
          </a:prstGeom>
          <a:solidFill>
            <a:schemeClr val="accent5"/>
          </a:solidFill>
        </p:spPr>
        <p:txBody>
          <a:bodyPr wrap="square" lIns="0" tIns="0" rIns="0" bIns="0" rtlCol="0">
            <a:spAutoFit/>
          </a:bodyPr>
          <a:lstStyle/>
          <a:p>
            <a:pPr algn="l"/>
            <a:r>
              <a:rPr lang="nb-NO" sz="4400" dirty="0">
                <a:solidFill>
                  <a:schemeClr val="bg1"/>
                </a:solidFill>
                <a:latin typeface="Roboto" panose="02000000000000000000" pitchFamily="2" charset="0"/>
                <a:ea typeface="Roboto" panose="02000000000000000000" pitchFamily="2" charset="0"/>
                <a:cs typeface="Roboto" panose="02000000000000000000" pitchFamily="2" charset="0"/>
              </a:rPr>
              <a:t>R</a:t>
            </a:r>
          </a:p>
        </p:txBody>
      </p:sp>
      <p:sp>
        <p:nvSpPr>
          <p:cNvPr id="15" name="TekstSylinder 14">
            <a:extLst>
              <a:ext uri="{FF2B5EF4-FFF2-40B4-BE49-F238E27FC236}">
                <a16:creationId xmlns:a16="http://schemas.microsoft.com/office/drawing/2014/main" id="{D4C36716-D247-780D-BD3A-1A6FE4DCE51A}"/>
              </a:ext>
            </a:extLst>
          </p:cNvPr>
          <p:cNvSpPr txBox="1"/>
          <p:nvPr/>
        </p:nvSpPr>
        <p:spPr>
          <a:xfrm>
            <a:off x="2404616" y="2784341"/>
            <a:ext cx="475488" cy="677108"/>
          </a:xfrm>
          <a:prstGeom prst="rect">
            <a:avLst/>
          </a:prstGeom>
          <a:solidFill>
            <a:srgbClr val="FCBD00"/>
          </a:solidFill>
        </p:spPr>
        <p:txBody>
          <a:bodyPr wrap="square" lIns="0" tIns="0" rIns="0" bIns="0" rtlCol="0">
            <a:spAutoFit/>
          </a:bodyPr>
          <a:lstStyle/>
          <a:p>
            <a:pPr algn="l"/>
            <a:r>
              <a:rPr lang="nb-NO" sz="4400" dirty="0">
                <a:solidFill>
                  <a:schemeClr val="bg1"/>
                </a:solidFill>
                <a:latin typeface="Roboto" panose="02000000000000000000" pitchFamily="2" charset="0"/>
                <a:ea typeface="Roboto" panose="02000000000000000000" pitchFamily="2" charset="0"/>
                <a:cs typeface="Roboto" panose="02000000000000000000" pitchFamily="2" charset="0"/>
              </a:rPr>
              <a:t>Å</a:t>
            </a:r>
          </a:p>
        </p:txBody>
      </p:sp>
      <p:sp>
        <p:nvSpPr>
          <p:cNvPr id="16" name="TekstSylinder 15">
            <a:extLst>
              <a:ext uri="{FF2B5EF4-FFF2-40B4-BE49-F238E27FC236}">
                <a16:creationId xmlns:a16="http://schemas.microsoft.com/office/drawing/2014/main" id="{9B56AB33-14B9-E569-3761-338C9260D76A}"/>
              </a:ext>
            </a:extLst>
          </p:cNvPr>
          <p:cNvSpPr txBox="1"/>
          <p:nvPr/>
        </p:nvSpPr>
        <p:spPr>
          <a:xfrm>
            <a:off x="4299036" y="2324584"/>
            <a:ext cx="572990" cy="677108"/>
          </a:xfrm>
          <a:prstGeom prst="rect">
            <a:avLst/>
          </a:prstGeom>
          <a:solidFill>
            <a:schemeClr val="accent1"/>
          </a:solidFill>
        </p:spPr>
        <p:txBody>
          <a:bodyPr wrap="square" lIns="0" tIns="0" rIns="0" bIns="0" rtlCol="0">
            <a:spAutoFit/>
          </a:bodyPr>
          <a:lstStyle/>
          <a:p>
            <a:pPr algn="l"/>
            <a:r>
              <a:rPr lang="nb-NO" sz="4400" dirty="0">
                <a:solidFill>
                  <a:schemeClr val="bg1"/>
                </a:solidFill>
                <a:latin typeface="Roboto" panose="02000000000000000000" pitchFamily="2" charset="0"/>
                <a:ea typeface="Roboto" panose="02000000000000000000" pitchFamily="2" charset="0"/>
                <a:cs typeface="Roboto" panose="02000000000000000000" pitchFamily="2" charset="0"/>
              </a:rPr>
              <a:t> D</a:t>
            </a:r>
          </a:p>
        </p:txBody>
      </p:sp>
    </p:spTree>
    <p:extLst>
      <p:ext uri="{BB962C8B-B14F-4D97-AF65-F5344CB8AC3E}">
        <p14:creationId xmlns:p14="http://schemas.microsoft.com/office/powerpoint/2010/main" val="1645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9FAE-2E0B-1ECD-6D4B-BB46B4F0C4B2}"/>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46E9F6E-F800-F7ED-056A-D58091474036}"/>
              </a:ext>
            </a:extLst>
          </p:cNvPr>
          <p:cNvSpPr>
            <a:spLocks noGrp="1"/>
          </p:cNvSpPr>
          <p:nvPr>
            <p:ph type="body" sz="quarter" idx="3"/>
          </p:nvPr>
        </p:nvSpPr>
        <p:spPr/>
        <p:txBody>
          <a:bodyPr/>
          <a:lstStyle/>
          <a:p>
            <a:r>
              <a:rPr lang="nb-NO" dirty="0"/>
              <a:t>Konkrete råd:</a:t>
            </a:r>
          </a:p>
        </p:txBody>
      </p:sp>
      <p:sp>
        <p:nvSpPr>
          <p:cNvPr id="35" name="Plassholder for innhold 34">
            <a:extLst>
              <a:ext uri="{FF2B5EF4-FFF2-40B4-BE49-F238E27FC236}">
                <a16:creationId xmlns:a16="http://schemas.microsoft.com/office/drawing/2014/main" id="{DFE92CE9-6E9C-A1DB-2F18-5CFF8BD47FA7}"/>
              </a:ext>
            </a:extLst>
          </p:cNvPr>
          <p:cNvSpPr>
            <a:spLocks noGrp="1"/>
          </p:cNvSpPr>
          <p:nvPr>
            <p:ph sz="quarter" idx="4"/>
          </p:nvPr>
        </p:nvSpPr>
        <p:spPr>
          <a:xfrm>
            <a:off x="6108086" y="2725784"/>
            <a:ext cx="5750537" cy="3582938"/>
          </a:xfrm>
        </p:spPr>
        <p:txBody>
          <a:bodyPr vert="horz" lIns="0" tIns="0" rIns="360000" bIns="0" rtlCol="0" anchor="t">
            <a:normAutofit fontScale="85000" lnSpcReduction="20000"/>
          </a:bodyPr>
          <a:lstStyle/>
          <a:p>
            <a:r>
              <a:rPr lang="nb-NO" dirty="0">
                <a:ea typeface="+mn-lt"/>
                <a:cs typeface="+mn-lt"/>
              </a:rPr>
              <a:t>Vent med å skynde deg til løsninger – «</a:t>
            </a:r>
            <a:r>
              <a:rPr lang="nb-NO" dirty="0" err="1">
                <a:ea typeface="+mn-lt"/>
                <a:cs typeface="+mn-lt"/>
              </a:rPr>
              <a:t>fixing</a:t>
            </a:r>
            <a:r>
              <a:rPr lang="nb-NO" dirty="0">
                <a:ea typeface="+mn-lt"/>
                <a:cs typeface="+mn-lt"/>
              </a:rPr>
              <a:t>» kan gjøre at ungdommen trekker seg unna</a:t>
            </a:r>
          </a:p>
          <a:p>
            <a:r>
              <a:rPr lang="nb-NO" dirty="0">
                <a:ea typeface="+mn-lt"/>
                <a:cs typeface="+mn-lt"/>
              </a:rPr>
              <a:t>Når de er klare, finn løsninger sammen</a:t>
            </a:r>
          </a:p>
          <a:p>
            <a:r>
              <a:rPr lang="nb-NO" dirty="0">
                <a:ea typeface="+mn-lt"/>
                <a:cs typeface="+mn-lt"/>
              </a:rPr>
              <a:t>Bytt ut «men» med «fordi» for å unngå at følelsen tones ned:  "Jeg skjønner at du er lei deg </a:t>
            </a:r>
            <a:r>
              <a:rPr lang="nb-NO" i="1" dirty="0">
                <a:ea typeface="+mn-lt"/>
                <a:cs typeface="+mn-lt"/>
              </a:rPr>
              <a:t>fordi </a:t>
            </a:r>
            <a:r>
              <a:rPr lang="nb-NO" dirty="0">
                <a:ea typeface="+mn-lt"/>
                <a:cs typeface="+mn-lt"/>
              </a:rPr>
              <a:t>det ble så annerledes enn du hadde håpet</a:t>
            </a:r>
          </a:p>
          <a:p>
            <a:r>
              <a:rPr lang="nb-NO" dirty="0">
                <a:ea typeface="+mn-lt"/>
                <a:cs typeface="+mn-lt"/>
              </a:rPr>
              <a:t>Du trenger ikke være enig for å vise forståelse – følelsene de har er ekte og viktige</a:t>
            </a:r>
          </a:p>
          <a:p>
            <a:r>
              <a:rPr lang="nb-NO" dirty="0">
                <a:ea typeface="+mn-lt"/>
                <a:cs typeface="+mn-lt"/>
              </a:rPr>
              <a:t>Unngå negativ prat om kropp, vekt eller mat – både egen og andres</a:t>
            </a:r>
          </a:p>
        </p:txBody>
      </p:sp>
      <p:sp>
        <p:nvSpPr>
          <p:cNvPr id="4" name="Plassholder for lysbildenummer 3">
            <a:extLst>
              <a:ext uri="{FF2B5EF4-FFF2-40B4-BE49-F238E27FC236}">
                <a16:creationId xmlns:a16="http://schemas.microsoft.com/office/drawing/2014/main" id="{CBC85BDB-5AF3-8B47-EF1A-F762BE1993E6}"/>
              </a:ext>
            </a:extLst>
          </p:cNvPr>
          <p:cNvSpPr>
            <a:spLocks noGrp="1"/>
          </p:cNvSpPr>
          <p:nvPr>
            <p:ph type="sldNum" sz="quarter" idx="16"/>
          </p:nvPr>
        </p:nvSpPr>
        <p:spPr/>
        <p:txBody>
          <a:bodyPr/>
          <a:lstStyle/>
          <a:p>
            <a:fld id="{341FD356-1CC0-514B-B5D9-F98600AAE6F5}" type="slidenum">
              <a:rPr lang="nb-NO" smtClean="0"/>
              <a:t>9</a:t>
            </a:fld>
            <a:endParaRPr lang="nb-NO"/>
          </a:p>
        </p:txBody>
      </p:sp>
      <p:sp>
        <p:nvSpPr>
          <p:cNvPr id="32" name="Tittel 31">
            <a:extLst>
              <a:ext uri="{FF2B5EF4-FFF2-40B4-BE49-F238E27FC236}">
                <a16:creationId xmlns:a16="http://schemas.microsoft.com/office/drawing/2014/main" id="{EC0997DF-A2C2-1312-4F8B-2B1E6F7255F3}"/>
              </a:ext>
            </a:extLst>
          </p:cNvPr>
          <p:cNvSpPr>
            <a:spLocks noGrp="1"/>
          </p:cNvSpPr>
          <p:nvPr>
            <p:ph type="title"/>
          </p:nvPr>
        </p:nvSpPr>
        <p:spPr/>
        <p:txBody>
          <a:bodyPr/>
          <a:lstStyle/>
          <a:p>
            <a:r>
              <a:rPr lang="nb-NO"/>
              <a:t>Hva kan jeg gjøre?</a:t>
            </a:r>
          </a:p>
        </p:txBody>
      </p:sp>
      <p:pic>
        <p:nvPicPr>
          <p:cNvPr id="11" name="Bilde 10" descr="Et bilde som inneholder tegnefilm, kunst, illustrasjon, design&#10;&#10;KI-generert innhold kan være feil.">
            <a:extLst>
              <a:ext uri="{FF2B5EF4-FFF2-40B4-BE49-F238E27FC236}">
                <a16:creationId xmlns:a16="http://schemas.microsoft.com/office/drawing/2014/main" id="{C3091116-9C65-663C-20ED-59BB6816F6B4}"/>
              </a:ext>
            </a:extLst>
          </p:cNvPr>
          <p:cNvPicPr>
            <a:picLocks noChangeAspect="1"/>
          </p:cNvPicPr>
          <p:nvPr/>
        </p:nvPicPr>
        <p:blipFill>
          <a:blip r:embed="rId3"/>
          <a:srcRect l="38322" t="10520"/>
          <a:stretch>
            <a:fillRect/>
          </a:stretch>
        </p:blipFill>
        <p:spPr>
          <a:xfrm>
            <a:off x="433634" y="1952625"/>
            <a:ext cx="4793846" cy="4356097"/>
          </a:xfrm>
          <a:prstGeom prst="rect">
            <a:avLst/>
          </a:prstGeom>
        </p:spPr>
      </p:pic>
      <p:sp>
        <p:nvSpPr>
          <p:cNvPr id="12" name="Rektangel 11">
            <a:extLst>
              <a:ext uri="{FF2B5EF4-FFF2-40B4-BE49-F238E27FC236}">
                <a16:creationId xmlns:a16="http://schemas.microsoft.com/office/drawing/2014/main" id="{59CE5A26-D332-0C92-B037-C75660994D79}"/>
              </a:ext>
            </a:extLst>
          </p:cNvPr>
          <p:cNvSpPr/>
          <p:nvPr/>
        </p:nvSpPr>
        <p:spPr>
          <a:xfrm>
            <a:off x="347870" y="1868557"/>
            <a:ext cx="367747" cy="5367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AC807B33-BFF3-70DC-C66B-6CABB93997DF}"/>
              </a:ext>
            </a:extLst>
          </p:cNvPr>
          <p:cNvSpPr txBox="1"/>
          <p:nvPr/>
        </p:nvSpPr>
        <p:spPr>
          <a:xfrm>
            <a:off x="967665" y="3090446"/>
            <a:ext cx="475488" cy="677108"/>
          </a:xfrm>
          <a:prstGeom prst="rect">
            <a:avLst/>
          </a:prstGeom>
          <a:solidFill>
            <a:schemeClr val="accent5"/>
          </a:solidFill>
        </p:spPr>
        <p:txBody>
          <a:bodyPr wrap="square" lIns="0" tIns="0" rIns="0" bIns="0" rtlCol="0">
            <a:spAutoFit/>
          </a:bodyPr>
          <a:lstStyle/>
          <a:p>
            <a:pPr algn="l"/>
            <a:r>
              <a:rPr lang="nb-NO" sz="4400" dirty="0">
                <a:solidFill>
                  <a:schemeClr val="bg1"/>
                </a:solidFill>
                <a:latin typeface="Roboto" panose="02000000000000000000" pitchFamily="2" charset="0"/>
                <a:ea typeface="Roboto" panose="02000000000000000000" pitchFamily="2" charset="0"/>
                <a:cs typeface="Roboto" panose="02000000000000000000" pitchFamily="2" charset="0"/>
              </a:rPr>
              <a:t>R</a:t>
            </a:r>
          </a:p>
        </p:txBody>
      </p:sp>
      <p:sp>
        <p:nvSpPr>
          <p:cNvPr id="14" name="TekstSylinder 13">
            <a:extLst>
              <a:ext uri="{FF2B5EF4-FFF2-40B4-BE49-F238E27FC236}">
                <a16:creationId xmlns:a16="http://schemas.microsoft.com/office/drawing/2014/main" id="{79C27FF0-6711-6743-FB09-69A8C7BCDA5B}"/>
              </a:ext>
            </a:extLst>
          </p:cNvPr>
          <p:cNvSpPr txBox="1"/>
          <p:nvPr/>
        </p:nvSpPr>
        <p:spPr>
          <a:xfrm>
            <a:off x="2404616" y="2784341"/>
            <a:ext cx="475488" cy="677108"/>
          </a:xfrm>
          <a:prstGeom prst="rect">
            <a:avLst/>
          </a:prstGeom>
          <a:solidFill>
            <a:srgbClr val="FCBD00"/>
          </a:solidFill>
        </p:spPr>
        <p:txBody>
          <a:bodyPr wrap="square" lIns="0" tIns="0" rIns="0" bIns="0" rtlCol="0">
            <a:spAutoFit/>
          </a:bodyPr>
          <a:lstStyle/>
          <a:p>
            <a:pPr algn="l"/>
            <a:r>
              <a:rPr lang="nb-NO" sz="4400" dirty="0">
                <a:solidFill>
                  <a:schemeClr val="bg1"/>
                </a:solidFill>
                <a:latin typeface="Roboto" panose="02000000000000000000" pitchFamily="2" charset="0"/>
                <a:ea typeface="Roboto" panose="02000000000000000000" pitchFamily="2" charset="0"/>
                <a:cs typeface="Roboto" panose="02000000000000000000" pitchFamily="2" charset="0"/>
              </a:rPr>
              <a:t>Å</a:t>
            </a:r>
          </a:p>
        </p:txBody>
      </p:sp>
      <p:sp>
        <p:nvSpPr>
          <p:cNvPr id="15" name="TekstSylinder 14">
            <a:extLst>
              <a:ext uri="{FF2B5EF4-FFF2-40B4-BE49-F238E27FC236}">
                <a16:creationId xmlns:a16="http://schemas.microsoft.com/office/drawing/2014/main" id="{1BA6B627-29C2-BBB8-CFAF-9BEF201742EE}"/>
              </a:ext>
            </a:extLst>
          </p:cNvPr>
          <p:cNvSpPr txBox="1"/>
          <p:nvPr/>
        </p:nvSpPr>
        <p:spPr>
          <a:xfrm>
            <a:off x="4299036" y="2324584"/>
            <a:ext cx="572990" cy="677108"/>
          </a:xfrm>
          <a:prstGeom prst="rect">
            <a:avLst/>
          </a:prstGeom>
          <a:solidFill>
            <a:schemeClr val="accent1"/>
          </a:solidFill>
        </p:spPr>
        <p:txBody>
          <a:bodyPr wrap="square" lIns="0" tIns="0" rIns="0" bIns="0" rtlCol="0">
            <a:spAutoFit/>
          </a:bodyPr>
          <a:lstStyle/>
          <a:p>
            <a:pPr algn="l"/>
            <a:r>
              <a:rPr lang="nb-NO" sz="4400" dirty="0">
                <a:solidFill>
                  <a:schemeClr val="bg1"/>
                </a:solidFill>
                <a:latin typeface="Roboto" panose="02000000000000000000" pitchFamily="2" charset="0"/>
                <a:ea typeface="Roboto" panose="02000000000000000000" pitchFamily="2" charset="0"/>
                <a:cs typeface="Roboto" panose="02000000000000000000" pitchFamily="2" charset="0"/>
              </a:rPr>
              <a:t> D</a:t>
            </a:r>
          </a:p>
        </p:txBody>
      </p:sp>
    </p:spTree>
    <p:extLst>
      <p:ext uri="{BB962C8B-B14F-4D97-AF65-F5344CB8AC3E}">
        <p14:creationId xmlns:p14="http://schemas.microsoft.com/office/powerpoint/2010/main" val="1938334825"/>
      </p:ext>
    </p:extLst>
  </p:cSld>
  <p:clrMapOvr>
    <a:masterClrMapping/>
  </p:clrMapOvr>
</p:sld>
</file>

<file path=ppt/theme/theme1.xml><?xml version="1.0" encoding="utf-8"?>
<a:theme xmlns:a="http://schemas.openxmlformats.org/drawingml/2006/main" name="Helsedir 2024">
  <a:themeElements>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Powerpointmal_NY versjon[67]  -  Skrivebeskyttet" id="{E5D2225B-CF60-724E-8634-BB3EBE7027E6}" vid="{44B68484-C258-6D40-9A3E-4450326D50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1F0435BE151B40957917E6A073C744" ma:contentTypeVersion="16" ma:contentTypeDescription="Opprett et nytt dokument." ma:contentTypeScope="" ma:versionID="37965e0180c11c6fc3b60e2731b23000">
  <xsd:schema xmlns:xsd="http://www.w3.org/2001/XMLSchema" xmlns:xs="http://www.w3.org/2001/XMLSchema" xmlns:p="http://schemas.microsoft.com/office/2006/metadata/properties" xmlns:ns2="8861d29d-412b-45ba-b4b8-0ddb7c324975" xmlns:ns3="81094b2f-f66e-4ae7-82d0-5d48241d6db6" targetNamespace="http://schemas.microsoft.com/office/2006/metadata/properties" ma:root="true" ma:fieldsID="66d85ff25aa47a24c42e0e19c9b07f5c" ns2:_="" ns3:_="">
    <xsd:import namespace="8861d29d-412b-45ba-b4b8-0ddb7c324975"/>
    <xsd:import namespace="81094b2f-f66e-4ae7-82d0-5d48241d6d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1d29d-412b-45ba-b4b8-0ddb7c32497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05bf005d-fe28-46bc-9526-66ba9be0fe13}" ma:internalName="TaxCatchAll" ma:showField="CatchAllData" ma:web="8861d29d-412b-45ba-b4b8-0ddb7c3249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094b2f-f66e-4ae7-82d0-5d48241d6d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44bd27e2-62de-4af1-85f7-19d8bf2bfc5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094b2f-f66e-4ae7-82d0-5d48241d6db6">
      <Terms xmlns="http://schemas.microsoft.com/office/infopath/2007/PartnerControls"/>
    </lcf76f155ced4ddcb4097134ff3c332f>
    <TaxCatchAll xmlns="8861d29d-412b-45ba-b4b8-0ddb7c324975" xsi:nil="true"/>
  </documentManagement>
</p:properties>
</file>

<file path=customXml/itemProps1.xml><?xml version="1.0" encoding="utf-8"?>
<ds:datastoreItem xmlns:ds="http://schemas.openxmlformats.org/officeDocument/2006/customXml" ds:itemID="{A58C70EF-4204-48CC-9705-9783C12D26AE}">
  <ds:schemaRefs>
    <ds:schemaRef ds:uri="http://schemas.microsoft.com/sharepoint/v3/contenttype/forms"/>
  </ds:schemaRefs>
</ds:datastoreItem>
</file>

<file path=customXml/itemProps2.xml><?xml version="1.0" encoding="utf-8"?>
<ds:datastoreItem xmlns:ds="http://schemas.openxmlformats.org/officeDocument/2006/customXml" ds:itemID="{729CFBC5-5F56-4E0A-90C6-DA3C7D88F003}">
  <ds:schemaRefs>
    <ds:schemaRef ds:uri="81094b2f-f66e-4ae7-82d0-5d48241d6db6"/>
    <ds:schemaRef ds:uri="8861d29d-412b-45ba-b4b8-0ddb7c324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DE6656-7D40-49FF-8310-EF271454CE17}">
  <ds:schemaRefs>
    <ds:schemaRef ds:uri="81094b2f-f66e-4ae7-82d0-5d48241d6db6"/>
    <ds:schemaRef ds:uri="8861d29d-412b-45ba-b4b8-0ddb7c324975"/>
    <ds:schemaRef ds:uri="8d83cb3e-5469-4ba3-8e7f-a0f40b26c827"/>
    <ds:schemaRef ds:uri="c56c3c49-4b7b-4732-b272-724ee8eca3e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Powerpointmal_Helsedirektoratet</Template>
  <TotalTime>87</TotalTime>
  <Words>4284</Words>
  <Application>Microsoft Macintosh PowerPoint</Application>
  <PresentationFormat>Widescreen</PresentationFormat>
  <Paragraphs>253</Paragraphs>
  <Slides>17</Slides>
  <Notes>12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Arial</vt:lpstr>
      <vt:lpstr>Calibri</vt:lpstr>
      <vt:lpstr>Roboto</vt:lpstr>
      <vt:lpstr>Roboto Lt</vt:lpstr>
      <vt:lpstr>Helsedir 2024</vt:lpstr>
      <vt:lpstr>Strev med mat og kropp</vt:lpstr>
      <vt:lpstr>Innhold</vt:lpstr>
      <vt:lpstr>Til foreldre</vt:lpstr>
      <vt:lpstr>Ungdom og digitale flater</vt:lpstr>
      <vt:lpstr>Hvordan tar jeg opp min bekymring?</vt:lpstr>
      <vt:lpstr>Hva kan jeg gjøre?</vt:lpstr>
      <vt:lpstr>Hva kan jeg gjøre?</vt:lpstr>
      <vt:lpstr>Hva kan jeg gjøre?</vt:lpstr>
      <vt:lpstr>Hva kan jeg gjøre?</vt:lpstr>
      <vt:lpstr>Hvordan validere?</vt:lpstr>
      <vt:lpstr>Hjelp til å sette ord på</vt:lpstr>
      <vt:lpstr>Hjelp til å sette ord på</vt:lpstr>
      <vt:lpstr>Hvor kan jeg få hjelp?</vt:lpstr>
      <vt:lpstr>Oppsummert</vt:lpstr>
      <vt:lpstr>Refleksjonsspørsmål til foreldre</vt:lpstr>
      <vt:lpstr>Refleksjonsspørsmål til foreldre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Amalie Alnes Gjærde</dc:creator>
  <cp:lastModifiedBy>Dragana Njegic</cp:lastModifiedBy>
  <cp:revision>4</cp:revision>
  <dcterms:created xsi:type="dcterms:W3CDTF">2025-10-08T07:26:25Z</dcterms:created>
  <dcterms:modified xsi:type="dcterms:W3CDTF">2025-12-12T09:31:53Z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0x0101001A1F0435BE151B40957917E6A073C744</vt:lpwstr>
  </property>
  <property fmtid="{D5CDD505-2E9C-101B-9397-08002B2CF9AE}" pid="3" name="MediaServiceImageTags">
    <vt:lpwstr/>
  </property>
</Properties>
</file>