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1" r:id="rId5"/>
  </p:sldMasterIdLst>
  <p:notesMasterIdLst>
    <p:notesMasterId r:id="rId11"/>
  </p:notesMasterIdLst>
  <p:handoutMasterIdLst>
    <p:handoutMasterId r:id="rId12"/>
  </p:handoutMasterIdLst>
  <p:sldIdLst>
    <p:sldId id="262" r:id="rId6"/>
    <p:sldId id="261" r:id="rId7"/>
    <p:sldId id="258" r:id="rId8"/>
    <p:sldId id="263" r:id="rId9"/>
    <p:sldId id="259" r:id="rId10"/>
  </p:sldIdLst>
  <p:sldSz cx="9144000" cy="6858000" type="screen4x3"/>
  <p:notesSz cx="6735763" cy="98663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4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ddels stil 2 - aks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Middels stil 4 - aks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41" autoAdjust="0"/>
    <p:restoredTop sz="94662" autoAdjust="0"/>
  </p:normalViewPr>
  <p:slideViewPr>
    <p:cSldViewPr snapToGrid="0" snapToObjects="1">
      <p:cViewPr varScale="1">
        <p:scale>
          <a:sx n="118" d="100"/>
          <a:sy n="118" d="100"/>
        </p:scale>
        <p:origin x="11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2148" y="-90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419C07-528B-4270-8DF8-2FD5D41A8D8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AE3AD2-589F-4434-AEDC-F753569E0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69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2B2CD-810B-4549-9EB4-A2EF70F1B00B}" type="datetimeFigureOut">
              <a:rPr lang="nb-NO" smtClean="0"/>
              <a:t>16.01.2019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F2508-FD5F-4F06-B8C0-D7A9C63BC1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37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F2508-FD5F-4F06-B8C0-D7A9C63BC1E3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323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Friskliv_PPT_150dpi_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0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 userDrawn="1"/>
        </p:nvSpPr>
        <p:spPr>
          <a:xfrm>
            <a:off x="2603500" y="5383213"/>
            <a:ext cx="6289675" cy="349250"/>
          </a:xfrm>
          <a:prstGeom prst="rect">
            <a:avLst/>
          </a:prstGeom>
          <a:solidFill>
            <a:srgbClr val="84BD00"/>
          </a:solidFill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996" y="2687545"/>
            <a:ext cx="6500478" cy="1005407"/>
          </a:xfrm>
        </p:spPr>
        <p:txBody>
          <a:bodyPr>
            <a:noAutofit/>
          </a:bodyPr>
          <a:lstStyle>
            <a:lvl1pPr algn="l">
              <a:lnSpc>
                <a:spcPts val="4800"/>
              </a:lnSpc>
              <a:defRPr sz="3600" b="1" i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nb-NO" noProof="0" dirty="0" err="1"/>
              <a:t>Click</a:t>
            </a:r>
            <a:r>
              <a:rPr lang="nb-NO" noProof="0" dirty="0"/>
              <a:t> to </a:t>
            </a:r>
            <a:r>
              <a:rPr lang="nb-NO" noProof="0" dirty="0" err="1"/>
              <a:t>edit</a:t>
            </a:r>
            <a:r>
              <a:rPr lang="nb-NO" noProof="0" dirty="0"/>
              <a:t> Master </a:t>
            </a:r>
            <a:r>
              <a:rPr lang="nb-NO" noProof="0" dirty="0" err="1"/>
              <a:t>title</a:t>
            </a:r>
            <a:r>
              <a:rPr lang="nb-NO" noProof="0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3499" y="3692952"/>
            <a:ext cx="6289675" cy="1690382"/>
          </a:xfrm>
          <a:solidFill>
            <a:schemeClr val="bg1"/>
          </a:solidFill>
          <a:ln>
            <a:noFill/>
          </a:ln>
        </p:spPr>
        <p:txBody>
          <a:bodyPr rIns="468000">
            <a:normAutofit/>
          </a:bodyPr>
          <a:lstStyle>
            <a:lvl1pPr marL="0" indent="0" algn="l">
              <a:buFontTx/>
              <a:buNone/>
              <a:defRPr sz="2800" u="none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Click to edit Master subtitle style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54722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216E-1296-4CA0-B7B7-37DDDB947550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A9358-4B2E-4ADF-B06F-4BEF1EDD3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69D37-D28F-4712-BE65-DED51F9F336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E13CF-3874-480A-A9F3-713B5557B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75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1A08E-8E99-4BE8-8CF7-66AA4C58589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FF804-5F9B-4CEE-8E4D-AB6D07AAC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1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6F00-9677-424F-8760-213F4FFBFDB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46EBC-722A-45A6-955D-1C9D55AFB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66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03A2-1173-44BF-9B35-1A063190C3B6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EE91D-66A6-4460-A829-D06866AC6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9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09ED6-14C1-4838-A11D-FEA8A02C5AA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EB01D-E6F8-4208-9EED-004DFA3C1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64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61D3-85E2-4160-B7CE-B6A255923CD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8026D-A870-48C6-B436-9E8364DA2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12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241C3-E100-4EA7-987C-7E47C312FFB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87410-B8C6-4928-B3A8-58EB971BC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78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88E0-760A-46B6-9698-2EE27497F4C9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03CB6-8DC3-48E9-866E-307E774D1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693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4C896-FD26-4EDF-AB17-9D9332FB426A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D790-AF88-4B3E-8775-7327797D7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4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riskliv_PPT_150dpi_C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0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9173" y="1100719"/>
            <a:ext cx="6640827" cy="1289734"/>
          </a:xfrm>
        </p:spPr>
        <p:txBody>
          <a:bodyPr>
            <a:normAutofit/>
          </a:bodyPr>
          <a:lstStyle>
            <a:lvl1pPr algn="l">
              <a:defRPr sz="3600" b="1" i="0">
                <a:latin typeface="Arial"/>
                <a:cs typeface="Arial"/>
              </a:defRPr>
            </a:lvl1pPr>
          </a:lstStyle>
          <a:p>
            <a:r>
              <a:rPr lang="nb-NO" noProof="0" dirty="0" err="1"/>
              <a:t>Click</a:t>
            </a:r>
            <a:r>
              <a:rPr lang="nb-NO" noProof="0" dirty="0"/>
              <a:t> to </a:t>
            </a:r>
            <a:r>
              <a:rPr lang="nb-NO" noProof="0" dirty="0" err="1"/>
              <a:t>edit</a:t>
            </a:r>
            <a:r>
              <a:rPr lang="nb-NO" noProof="0" dirty="0"/>
              <a:t> Master </a:t>
            </a:r>
            <a:r>
              <a:rPr lang="nb-NO" noProof="0" dirty="0" err="1"/>
              <a:t>title</a:t>
            </a:r>
            <a:r>
              <a:rPr lang="nb-NO" noProof="0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107" y="2309317"/>
            <a:ext cx="6637893" cy="3888283"/>
          </a:xfrm>
        </p:spPr>
        <p:txBody>
          <a:bodyPr/>
          <a:lstStyle>
            <a:lvl1pPr>
              <a:defRPr b="0" i="0">
                <a:latin typeface="Arial"/>
              </a:defRPr>
            </a:lvl1pPr>
            <a:lvl2pPr>
              <a:defRPr b="0" i="0">
                <a:latin typeface="Arial"/>
              </a:defRPr>
            </a:lvl2pPr>
            <a:lvl3pPr>
              <a:defRPr b="0" i="0">
                <a:latin typeface="Arial"/>
              </a:defRPr>
            </a:lvl3pPr>
            <a:lvl4pPr>
              <a:defRPr b="0" i="0">
                <a:latin typeface="Arial"/>
              </a:defRPr>
            </a:lvl4pPr>
            <a:lvl5pPr>
              <a:defRPr b="0" i="0">
                <a:latin typeface="Arial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nb-NO" noProof="0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2247900" y="6203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B2C57-5F63-4794-8982-67734E5F45A2}" type="datetimeFigureOut">
              <a:rPr lang="en-US"/>
              <a:pPr>
                <a:defRPr/>
              </a:pPr>
              <a:t>1/16/2019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724400" y="6203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12100" y="6203950"/>
            <a:ext cx="977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EF80A-257B-4DF5-B36C-5A6912D96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63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DF06D-80F1-4E85-9835-BDA0DB5C1A4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868AE-1D83-4B7B-BDEA-A3E3D4269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5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E8676-E792-452C-9260-FB0B6A306E4B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E1910-157B-4614-A2A7-5C9F3EE90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8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Friskliv_PPT_150dpi_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0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898" y="2487793"/>
            <a:ext cx="3873802" cy="3709808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dirty="0" err="1"/>
              <a:t>Click</a:t>
            </a:r>
            <a:r>
              <a:rPr lang="nb-NO" noProof="0" dirty="0"/>
              <a:t> to </a:t>
            </a:r>
            <a:r>
              <a:rPr lang="nb-NO" noProof="0" dirty="0" err="1"/>
              <a:t>edit</a:t>
            </a:r>
            <a:r>
              <a:rPr lang="nb-NO" noProof="0" dirty="0"/>
              <a:t> Master </a:t>
            </a:r>
            <a:r>
              <a:rPr lang="nb-NO" noProof="0" dirty="0" err="1"/>
              <a:t>text</a:t>
            </a:r>
            <a:r>
              <a:rPr lang="nb-NO" noProof="0" dirty="0"/>
              <a:t> styles</a:t>
            </a:r>
          </a:p>
          <a:p>
            <a:pPr lvl="1"/>
            <a:r>
              <a:rPr lang="nb-NO" noProof="0" dirty="0"/>
              <a:t>Second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2"/>
            <a:r>
              <a:rPr lang="nb-NO" noProof="0" dirty="0"/>
              <a:t>Third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3"/>
            <a:r>
              <a:rPr lang="nb-NO" noProof="0" dirty="0" err="1"/>
              <a:t>Fourth</a:t>
            </a:r>
            <a:r>
              <a:rPr lang="nb-NO" noProof="0" dirty="0"/>
              <a:t>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4"/>
            <a:r>
              <a:rPr lang="nb-NO" noProof="0" dirty="0"/>
              <a:t>Fifth </a:t>
            </a:r>
            <a:r>
              <a:rPr lang="nb-NO" noProof="0" dirty="0" err="1"/>
              <a:t>level</a:t>
            </a:r>
            <a:endParaRPr lang="nb-NO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5700" y="2487792"/>
            <a:ext cx="3924300" cy="3709809"/>
          </a:xfrm>
        </p:spPr>
        <p:txBody>
          <a:bodyPr/>
          <a:lstStyle>
            <a:lvl1pPr>
              <a:defRPr sz="2800" b="0" i="0">
                <a:latin typeface="Arial"/>
              </a:defRPr>
            </a:lvl1pPr>
            <a:lvl2pPr>
              <a:defRPr sz="2400" b="0" i="0">
                <a:latin typeface="Arial"/>
              </a:defRPr>
            </a:lvl2pPr>
            <a:lvl3pPr>
              <a:defRPr sz="2000" b="0" i="0">
                <a:latin typeface="Arial"/>
              </a:defRPr>
            </a:lvl3pPr>
            <a:lvl4pPr>
              <a:defRPr sz="1800" b="0" i="0">
                <a:latin typeface="Arial"/>
              </a:defRPr>
            </a:lvl4pPr>
            <a:lvl5pPr>
              <a:defRPr sz="1800" b="0" i="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dirty="0" err="1"/>
              <a:t>Click</a:t>
            </a:r>
            <a:r>
              <a:rPr lang="nb-NO" noProof="0" dirty="0"/>
              <a:t> to </a:t>
            </a:r>
            <a:r>
              <a:rPr lang="nb-NO" noProof="0" dirty="0" err="1"/>
              <a:t>edit</a:t>
            </a:r>
            <a:r>
              <a:rPr lang="nb-NO" noProof="0" dirty="0"/>
              <a:t> Master </a:t>
            </a:r>
            <a:r>
              <a:rPr lang="nb-NO" noProof="0" dirty="0" err="1"/>
              <a:t>text</a:t>
            </a:r>
            <a:r>
              <a:rPr lang="nb-NO" noProof="0" dirty="0"/>
              <a:t> styles</a:t>
            </a:r>
          </a:p>
          <a:p>
            <a:pPr lvl="1"/>
            <a:r>
              <a:rPr lang="nb-NO" noProof="0" dirty="0"/>
              <a:t>Second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2"/>
            <a:r>
              <a:rPr lang="nb-NO" noProof="0" dirty="0"/>
              <a:t>Third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3"/>
            <a:r>
              <a:rPr lang="nb-NO" noProof="0" dirty="0" err="1"/>
              <a:t>Fourth</a:t>
            </a:r>
            <a:r>
              <a:rPr lang="nb-NO" noProof="0" dirty="0"/>
              <a:t> </a:t>
            </a:r>
            <a:r>
              <a:rPr lang="nb-NO" noProof="0" dirty="0" err="1"/>
              <a:t>level</a:t>
            </a:r>
            <a:endParaRPr lang="nb-NO" noProof="0" dirty="0"/>
          </a:p>
          <a:p>
            <a:pPr lvl="4"/>
            <a:r>
              <a:rPr lang="nb-NO" noProof="0" dirty="0"/>
              <a:t>Fifth </a:t>
            </a:r>
            <a:r>
              <a:rPr lang="nb-NO" noProof="0" dirty="0" err="1"/>
              <a:t>level</a:t>
            </a:r>
            <a:endParaRPr lang="nb-NO" noProof="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50598" y="1088019"/>
            <a:ext cx="8039402" cy="1143000"/>
          </a:xfrm>
        </p:spPr>
        <p:txBody>
          <a:bodyPr>
            <a:normAutofit/>
          </a:bodyPr>
          <a:lstStyle>
            <a:lvl1pPr algn="l">
              <a:defRPr sz="3600" b="1" i="0">
                <a:latin typeface="Arial"/>
              </a:defRPr>
            </a:lvl1pPr>
          </a:lstStyle>
          <a:p>
            <a:r>
              <a:rPr lang="nb-NO" noProof="0" dirty="0" err="1"/>
              <a:t>Click</a:t>
            </a:r>
            <a:r>
              <a:rPr lang="nb-NO" noProof="0" dirty="0"/>
              <a:t> to </a:t>
            </a:r>
            <a:r>
              <a:rPr lang="nb-NO" noProof="0" dirty="0" err="1"/>
              <a:t>edit</a:t>
            </a:r>
            <a:r>
              <a:rPr lang="nb-NO" noProof="0" dirty="0"/>
              <a:t> Master </a:t>
            </a:r>
            <a:r>
              <a:rPr lang="nb-NO" noProof="0" dirty="0" err="1"/>
              <a:t>title</a:t>
            </a:r>
            <a:r>
              <a:rPr lang="nb-NO" noProof="0" dirty="0"/>
              <a:t>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850900" y="62166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1E7EF-447D-4470-A555-07E64A158C5E}" type="datetimeFigureOut">
              <a:rPr lang="en-US"/>
              <a:pPr>
                <a:defRPr/>
              </a:pPr>
              <a:t>1/16/2019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27400" y="62166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43700" y="62166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E22ED-4FBA-49E8-A39B-6E17880F4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Friskliv_PPT_150dpi_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0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0" y="3678238"/>
            <a:ext cx="76581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FFFFF"/>
                </a:solidFill>
                <a:latin typeface="Arail"/>
                <a:cs typeface="Arail"/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title</a:t>
            </a:r>
            <a:r>
              <a:rPr lang="nb-NO" dirty="0"/>
              <a:t> style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1016000" y="65087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835BBB0-2697-4218-A332-3A05F407B141}" type="datetimeFigureOut">
              <a:rPr lang="en-US"/>
              <a:pPr>
                <a:defRPr/>
              </a:pPr>
              <a:t>1/16/2019</a:t>
            </a:fld>
            <a:endParaRPr 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92500" y="6508750"/>
            <a:ext cx="28956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56400" y="6508750"/>
            <a:ext cx="21336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6B702ED-037C-42F7-A53E-2823600E60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9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FDDA-8699-4CD8-A68B-35C5E594D8B5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7775D-D460-41D9-9149-70B428F25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8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7D9D6-BD1D-44CA-A7BF-04B13058FC7F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A87CB-0C28-4E00-877D-258E08AEF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7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title</a:t>
            </a:r>
            <a:r>
              <a:rPr lang="nb-NO" dirty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text</a:t>
            </a:r>
            <a:r>
              <a:rPr lang="nb-NO" dirty="0"/>
              <a:t>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8252-4786-4E7E-8570-BB0FD2BFA67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C625F-A475-444A-828B-D45F9CDB8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0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11CE0-2D9A-474E-82A3-4320FD0CD83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377DC-1B96-413B-BB30-C8CC1796A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7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22500-F646-484D-B87F-4BEE491C8959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96194-B97B-4AE4-897D-3C6DCAA29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4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Click to edit Master text styles</a:t>
            </a:r>
          </a:p>
          <a:p>
            <a:pPr lvl="1"/>
            <a:r>
              <a:rPr lang="nb-NO" altLang="nb-NO"/>
              <a:t>Second level</a:t>
            </a:r>
          </a:p>
          <a:p>
            <a:pPr lvl="2"/>
            <a:r>
              <a:rPr lang="nb-NO" altLang="nb-NO"/>
              <a:t>Third level</a:t>
            </a:r>
          </a:p>
          <a:p>
            <a:pPr lvl="3"/>
            <a:r>
              <a:rPr lang="nb-NO" altLang="nb-NO"/>
              <a:t>Fourth level</a:t>
            </a:r>
          </a:p>
          <a:p>
            <a:pPr lvl="4"/>
            <a:r>
              <a:rPr lang="nb-NO" altLang="nb-NO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F98659-9840-4B10-9891-A23275CD3AFD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33F416-3D42-4ACF-88EF-C46956E91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Click to edit Master title style</a:t>
            </a:r>
            <a:endParaRPr lang="en-US" altLang="nb-NO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Click to edit Master text styles</a:t>
            </a:r>
          </a:p>
          <a:p>
            <a:pPr lvl="1"/>
            <a:r>
              <a:rPr lang="nb-NO" altLang="nb-NO"/>
              <a:t>Second level</a:t>
            </a:r>
          </a:p>
          <a:p>
            <a:pPr lvl="2"/>
            <a:r>
              <a:rPr lang="nb-NO" altLang="nb-NO"/>
              <a:t>Third level</a:t>
            </a:r>
          </a:p>
          <a:p>
            <a:pPr lvl="3"/>
            <a:r>
              <a:rPr lang="nb-NO" altLang="nb-NO"/>
              <a:t>Fourth level</a:t>
            </a:r>
          </a:p>
          <a:p>
            <a:pPr lvl="4"/>
            <a:r>
              <a:rPr lang="nb-NO" altLang="nb-NO"/>
              <a:t>Fifth level</a:t>
            </a:r>
            <a:endParaRPr lang="en-US" alt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BDFBBB-A25C-47A5-9FD9-FDB0BB12CD3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66C3A5-90FB-4AC4-BA7B-0901998BA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aktiveiker/?fref=ts" TargetMode="External"/><Relationship Id="rId3" Type="http://schemas.openxmlformats.org/officeDocument/2006/relationships/hyperlink" Target="https://www.facebook.com/smaagrep/?hc_ref=SEARCH&amp;fref=nf" TargetMode="External"/><Relationship Id="rId7" Type="http://schemas.openxmlformats.org/officeDocument/2006/relationships/hyperlink" Target="https://www.facebook.com/slutta.n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psykiskhelse.no/hverdagslykke" TargetMode="External"/><Relationship Id="rId5" Type="http://schemas.openxmlformats.org/officeDocument/2006/relationships/hyperlink" Target="https://helsedirektoratet.no/publikasjoner/sov-godt-gode-rad-for-bedre-sovn" TargetMode="External"/><Relationship Id="rId4" Type="http://schemas.openxmlformats.org/officeDocument/2006/relationships/hyperlink" Target="https://www.youtube.com/watch?v=Rnho-BD65Lo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helsenorge.no/kosthold-og-ernaring/kostrad/mindre-sukker-til-hverdags" TargetMode="External"/><Relationship Id="rId3" Type="http://schemas.openxmlformats.org/officeDocument/2006/relationships/hyperlink" Target="http://groruddalen.no/nyheter/kultur/groruddalen-i-front/19.15811" TargetMode="External"/><Relationship Id="rId7" Type="http://schemas.openxmlformats.org/officeDocument/2006/relationships/hyperlink" Target="https://helsenorge.no/rus-og-avhengighet/alkohol/alkoholfri-drikke" TargetMode="External"/><Relationship Id="rId2" Type="http://schemas.openxmlformats.org/officeDocument/2006/relationships/hyperlink" Target="https://www.facebook.com/smaagrep/?hc_ref=SEARCH&amp;fref=n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slutta.no/" TargetMode="External"/><Relationship Id="rId11" Type="http://schemas.openxmlformats.org/officeDocument/2006/relationships/hyperlink" Target="http://www.verdensdagen.no/aktuelt/tema-2017-noe-aa-glede-seg-over" TargetMode="External"/><Relationship Id="rId5" Type="http://schemas.openxmlformats.org/officeDocument/2006/relationships/hyperlink" Target="https://www.facebook.com/slutta.no/" TargetMode="External"/><Relationship Id="rId10" Type="http://schemas.openxmlformats.org/officeDocument/2006/relationships/hyperlink" Target="http://www.mentalhelse.no/" TargetMode="External"/><Relationship Id="rId4" Type="http://schemas.openxmlformats.org/officeDocument/2006/relationships/hyperlink" Target="https://www.facebook.com/DineTretti/?fref=ts" TargetMode="External"/><Relationship Id="rId9" Type="http://schemas.openxmlformats.org/officeDocument/2006/relationships/hyperlink" Target="http://www.verdensdagen.no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iabetes.no/" TargetMode="External"/><Relationship Id="rId2" Type="http://schemas.openxmlformats.org/officeDocument/2006/relationships/hyperlink" Target="https://www.facebook.com/slutta.no/app/663754333646055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frivilligsentral.no/http:/frivilligsentral.no/" TargetMode="External"/><Relationship Id="rId5" Type="http://schemas.openxmlformats.org/officeDocument/2006/relationships/hyperlink" Target="https://www.lhl.no/klinikkene/glittre/vare-tilbud/kolslinjen-forside/" TargetMode="External"/><Relationship Id="rId4" Type="http://schemas.openxmlformats.org/officeDocument/2006/relationships/hyperlink" Target="http://diabetes.no/styrkapp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2506663" y="2687638"/>
            <a:ext cx="6500812" cy="1004887"/>
          </a:xfrm>
        </p:spPr>
        <p:txBody>
          <a:bodyPr/>
          <a:lstStyle/>
          <a:p>
            <a:pPr eaLnBrk="1" hangingPunct="1"/>
            <a:r>
              <a:rPr lang="en-US" altLang="nb-NO" dirty="0" err="1">
                <a:latin typeface="Arial" pitchFamily="34" charset="0"/>
              </a:rPr>
              <a:t>Årshjul</a:t>
            </a:r>
            <a:r>
              <a:rPr lang="en-US" altLang="nb-NO" dirty="0">
                <a:latin typeface="Arial" pitchFamily="34" charset="0"/>
              </a:rPr>
              <a:t> for </a:t>
            </a:r>
            <a:r>
              <a:rPr lang="en-US" altLang="nb-NO" dirty="0" err="1">
                <a:latin typeface="Arial" pitchFamily="34" charset="0"/>
              </a:rPr>
              <a:t>kommunikasjon</a:t>
            </a:r>
            <a:r>
              <a:rPr lang="en-US" altLang="nb-NO" dirty="0">
                <a:latin typeface="Arial" pitchFamily="34" charset="0"/>
              </a:rPr>
              <a:t> </a:t>
            </a:r>
          </a:p>
        </p:txBody>
      </p:sp>
      <p:sp>
        <p:nvSpPr>
          <p:cNvPr id="7172" name="Subtitle 2"/>
          <p:cNvSpPr txBox="1">
            <a:spLocks/>
          </p:cNvSpPr>
          <p:nvPr/>
        </p:nvSpPr>
        <p:spPr bwMode="auto">
          <a:xfrm>
            <a:off x="2622550" y="5383213"/>
            <a:ext cx="6178550" cy="349250"/>
          </a:xfrm>
          <a:prstGeom prst="rect">
            <a:avLst/>
          </a:prstGeom>
          <a:solidFill>
            <a:srgbClr val="84B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en-US" altLang="nb-NO" sz="1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Frisklivssentralen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Plassholder for innhold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53287979"/>
              </p:ext>
            </p:extLst>
          </p:nvPr>
        </p:nvGraphicFramePr>
        <p:xfrm>
          <a:off x="1009650" y="1179786"/>
          <a:ext cx="7381875" cy="4230414"/>
        </p:xfrm>
        <a:graphic>
          <a:graphicData uri="http://schemas.openxmlformats.org/drawingml/2006/table">
            <a:tbl>
              <a:tblPr>
                <a:effectLst/>
                <a:tableStyleId>{0505E3EF-67EA-436B-97B2-0124C06EBD24}</a:tableStyleId>
              </a:tblPr>
              <a:tblGrid>
                <a:gridCol w="1276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2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191"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</a:rPr>
                        <a:t>Når</a:t>
                      </a:r>
                      <a:r>
                        <a:rPr lang="nb-NO" sz="1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nb-NO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</a:rPr>
                        <a:t>Hva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</a:rPr>
                        <a:t>Aktivitet</a:t>
                      </a: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58">
                <a:tc>
                  <a:txBody>
                    <a:bodyPr/>
                    <a:lstStyle/>
                    <a:p>
                      <a:r>
                        <a:rPr lang="nb-NO" sz="1200" b="1" dirty="0">
                          <a:solidFill>
                            <a:schemeClr val="tx1"/>
                          </a:solidFill>
                        </a:rPr>
                        <a:t>Februar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>
                          <a:solidFill>
                            <a:schemeClr val="tx1"/>
                          </a:solidFill>
                        </a:rPr>
                        <a:t>Nøkkelhullet er blitt trangere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>
                          <a:solidFill>
                            <a:schemeClr val="tx1"/>
                          </a:solidFill>
                        </a:rPr>
                        <a:t>Filmer som kan deles</a:t>
                      </a:r>
                      <a:r>
                        <a:rPr lang="nb-NO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nb-NO" sz="1200" b="1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nb-NO" sz="1200" b="1" baseline="0" dirty="0">
                          <a:solidFill>
                            <a:schemeClr val="tx1"/>
                          </a:solidFill>
                          <a:hlinkClick r:id="rId3"/>
                        </a:rPr>
                        <a:t>facebook.com/</a:t>
                      </a:r>
                      <a:r>
                        <a:rPr lang="nb-NO" sz="1200" b="1" baseline="0" dirty="0" err="1">
                          <a:solidFill>
                            <a:schemeClr val="tx1"/>
                          </a:solidFill>
                          <a:hlinkClick r:id="rId3"/>
                        </a:rPr>
                        <a:t>smaagrep</a:t>
                      </a:r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83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17. mars </a:t>
                      </a:r>
                    </a:p>
                    <a:p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Verdens søvndag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023" marR="4002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fleste ungdommer ser på en eller flere skjermer den siste timen før leggetid. Hva med å starte en ny rutine for å «slå av i tide» på Verdens søvndag? Film fra helsedirektoratet om å logge av: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youtube.com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Brosjyrer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om søvn fra 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Helsedirektoratet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023" marR="4002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237">
                <a:tc>
                  <a:txBody>
                    <a:bodyPr/>
                    <a:lstStyle/>
                    <a:p>
                      <a:r>
                        <a:rPr lang="nb-NO" sz="1200" b="1" dirty="0"/>
                        <a:t>20. mars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Internasjonal dag for glede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Hverdagslykke. «Si hei og vær en venn. I dag er den internasjonale dagen for glede!» </a:t>
                      </a:r>
                    </a:p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«Hvordan få det litt bedre i hverdagen?» Bestill brosjyrer og «bruksanvisning» om hverdagslykke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hos Rådet for psykisk helse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715">
                <a:tc>
                  <a:txBody>
                    <a:bodyPr/>
                    <a:lstStyle/>
                    <a:p>
                      <a:r>
                        <a:rPr lang="nb-NO" sz="1200" b="1" dirty="0"/>
                        <a:t>Mars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Slutta-</a:t>
                      </a:r>
                      <a:r>
                        <a:rPr lang="nb-NO" sz="1200" b="1" dirty="0" err="1"/>
                        <a:t>appen</a:t>
                      </a:r>
                      <a:r>
                        <a:rPr lang="nb-NO" sz="1200" b="1" dirty="0"/>
                        <a:t> blir oppdatert og relanseres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 lages ny film om </a:t>
                      </a: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appen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som blant annet vil bli markedsført på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facebook.com/slutta.no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080">
                <a:tc>
                  <a:txBody>
                    <a:bodyPr/>
                    <a:lstStyle/>
                    <a:p>
                      <a:r>
                        <a:rPr lang="nb-NO" sz="1200" b="1" dirty="0"/>
                        <a:t>Mars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Markedsføre</a:t>
                      </a:r>
                      <a:r>
                        <a:rPr lang="nb-NO" sz="1200" b="1" baseline="0" dirty="0"/>
                        <a:t> frisklivssentralen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 gode brukerhistorier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om hva frisklivssentralen er.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 Eiker har laget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brukerhistorier for </a:t>
                      </a:r>
                      <a:r>
                        <a:rPr lang="nb-NO" sz="1200" b="1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Facebook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som kan deles.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20392"/>
              </p:ext>
            </p:extLst>
          </p:nvPr>
        </p:nvGraphicFramePr>
        <p:xfrm>
          <a:off x="1009650" y="1362075"/>
          <a:ext cx="7810500" cy="4861560"/>
        </p:xfrm>
        <a:graphic>
          <a:graphicData uri="http://schemas.openxmlformats.org/drawingml/2006/table">
            <a:tbl>
              <a:tblPr>
                <a:effectLst/>
                <a:tableStyleId>{0505E3EF-67EA-436B-97B2-0124C06EBD24}</a:tableStyleId>
              </a:tblPr>
              <a:tblGrid>
                <a:gridCol w="1350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23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191"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Når</a:t>
                      </a:r>
                      <a:r>
                        <a:rPr lang="nb-NO" sz="1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nb-NO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Hva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Aktivitet</a:t>
                      </a: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58">
                <a:tc>
                  <a:txBody>
                    <a:bodyPr/>
                    <a:lstStyle/>
                    <a:p>
                      <a:r>
                        <a:rPr lang="nb-NO" sz="1200" b="1" dirty="0"/>
                        <a:t>8. mai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Ny rapport om fett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Nasjonalt råd for ernæring lanserer en ny</a:t>
                      </a:r>
                      <a:r>
                        <a:rPr lang="nb-NO" sz="1200" b="1" baseline="0" dirty="0"/>
                        <a:t> </a:t>
                      </a:r>
                      <a:r>
                        <a:rPr lang="nb-NO" sz="1200" b="1" dirty="0"/>
                        <a:t>rapport om</a:t>
                      </a:r>
                      <a:r>
                        <a:rPr lang="nb-NO" sz="1200" b="1" baseline="0" dirty="0"/>
                        <a:t> fett. Mer informasjon kommer på </a:t>
                      </a:r>
                      <a:r>
                        <a:rPr lang="nb-NO" sz="1200" b="1" baseline="0" dirty="0">
                          <a:hlinkClick r:id="rId2"/>
                        </a:rPr>
                        <a:t>facebook.com/</a:t>
                      </a:r>
                      <a:r>
                        <a:rPr lang="nb-NO" sz="1200" b="1" baseline="0" dirty="0" err="1">
                          <a:hlinkClick r:id="rId2"/>
                        </a:rPr>
                        <a:t>smaagrep</a:t>
                      </a:r>
                      <a:endParaRPr lang="nb-NO" sz="1200" b="1" baseline="0" dirty="0"/>
                    </a:p>
                    <a:p>
                      <a:endParaRPr lang="nb-NO" sz="1200" b="1" baseline="0" dirty="0"/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976">
                <a:tc>
                  <a:txBody>
                    <a:bodyPr/>
                    <a:lstStyle/>
                    <a:p>
                      <a:r>
                        <a:rPr lang="nb-NO" sz="1200" b="1" dirty="0"/>
                        <a:t>10. mai 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Verdens aktivitetsdag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Synliggjøre tilbud om fysisk aktivitet på frisklivssentralen gjennom lokalmedia og lokale arrangement. (Tips: Les om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Frisklivsmarsjen i Oslo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 informasjon kommer på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facebook.com/</a:t>
                      </a: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DineTretti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715">
                <a:tc>
                  <a:txBody>
                    <a:bodyPr/>
                    <a:lstStyle/>
                    <a:p>
                      <a:r>
                        <a:rPr lang="nb-NO" sz="1200" b="1" dirty="0"/>
                        <a:t>31. mai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Verdens</a:t>
                      </a:r>
                      <a:r>
                        <a:rPr lang="nb-NO" sz="1200" b="1" baseline="0" dirty="0"/>
                        <a:t> tobakksfrie dag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Synliggjøre tilbudet om hjelp til røykeslutt på frisklivssentralen; kontakte lokalmedia. </a:t>
                      </a:r>
                    </a:p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 poster fra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facebook.com/slutta.no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www.slutta.no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nb-NO" sz="1200" b="1" dirty="0">
                          <a:solidFill>
                            <a:schemeClr val="tx1"/>
                          </a:solidFill>
                        </a:rPr>
                        <a:t>Høst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>
                          <a:solidFill>
                            <a:schemeClr val="tx1"/>
                          </a:solidFill>
                        </a:rPr>
                        <a:t>Alkohol og helse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baseline="0" dirty="0">
                          <a:solidFill>
                            <a:schemeClr val="tx1"/>
                          </a:solidFill>
                        </a:rPr>
                        <a:t>«Hva er dine gode grunner til å velge alkoholfritt?» </a:t>
                      </a:r>
                      <a:br>
                        <a:rPr lang="nb-NO" sz="1200" b="1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nb-NO" sz="1200" b="1" baseline="0" dirty="0">
                          <a:solidFill>
                            <a:schemeClr val="tx1"/>
                          </a:solidFill>
                        </a:rPr>
                        <a:t>Ønsker du å drikke alkoholfritt er det mange bra alternativer.  Se hva vinekspert Toralf Bølgen anbefaler på </a:t>
                      </a:r>
                      <a:r>
                        <a:rPr lang="nb-NO" sz="1200" b="1" baseline="0" dirty="0">
                          <a:solidFill>
                            <a:schemeClr val="tx1"/>
                          </a:solidFill>
                          <a:hlinkClick r:id="rId7"/>
                        </a:rPr>
                        <a:t>helsenorge.no</a:t>
                      </a:r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nb-NO" sz="1200" b="1" dirty="0"/>
                        <a:t>Høst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Sukker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Kampanje om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sukker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Mer informasjon kommer.</a:t>
                      </a: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nb-NO" sz="1200" b="1" dirty="0"/>
                        <a:t>10.</a:t>
                      </a:r>
                      <a:r>
                        <a:rPr lang="nb-NO" sz="1200" b="1" baseline="0" dirty="0"/>
                        <a:t> oktober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Verdensdagen for psykisk helse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Samarbeid om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verdensdagen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Mental helse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andre aktører i kommunen.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Årets tema er  «Noe å glede seg over»</a:t>
                      </a: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Synliggjøre tilbud om </a:t>
                      </a: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KiB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 </a:t>
                      </a: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kurs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på frisklivssentralen.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418942"/>
              </p:ext>
            </p:extLst>
          </p:nvPr>
        </p:nvGraphicFramePr>
        <p:xfrm>
          <a:off x="1009650" y="1362075"/>
          <a:ext cx="7810500" cy="3413760"/>
        </p:xfrm>
        <a:graphic>
          <a:graphicData uri="http://schemas.openxmlformats.org/drawingml/2006/table">
            <a:tbl>
              <a:tblPr>
                <a:effectLst/>
                <a:tableStyleId>{0505E3EF-67EA-436B-97B2-0124C06EBD24}</a:tableStyleId>
              </a:tblPr>
              <a:tblGrid>
                <a:gridCol w="1350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23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191"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Når</a:t>
                      </a:r>
                      <a:r>
                        <a:rPr lang="nb-NO" sz="1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nb-NO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Hva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Aktivitet</a:t>
                      </a: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58">
                <a:tc>
                  <a:txBody>
                    <a:bodyPr/>
                    <a:lstStyle/>
                    <a:p>
                      <a:r>
                        <a:rPr lang="nb-NO" sz="1200" b="1" dirty="0"/>
                        <a:t>23. oktober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Sluttedagen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Tilby hjelp til røykeslutt på frisklivssentralen.</a:t>
                      </a:r>
                    </a:p>
                    <a:p>
                      <a:r>
                        <a:rPr lang="nb-NO" sz="1200" b="1" dirty="0"/>
                        <a:t>Del </a:t>
                      </a:r>
                      <a:r>
                        <a:rPr lang="nb-NO" sz="1200" b="1" dirty="0">
                          <a:hlinkClick r:id="rId2"/>
                        </a:rPr>
                        <a:t>slutta-kalkulatoren på facebook.com/slutta.no</a:t>
                      </a:r>
                      <a:endParaRPr lang="nb-NO" sz="1200" b="1" dirty="0"/>
                    </a:p>
                    <a:p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976">
                <a:tc>
                  <a:txBody>
                    <a:bodyPr/>
                    <a:lstStyle/>
                    <a:p>
                      <a:r>
                        <a:rPr lang="nb-NO" sz="1200" b="1" dirty="0"/>
                        <a:t>14. november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Verdens diabetesdag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Samarbeid med lokallagene til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Diabetesforbundet</a:t>
                      </a:r>
                      <a:br>
                        <a:rPr lang="nb-NO" sz="1200" b="1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Appen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Styrk! fra Diabetesforbundet inneholder ti ulike styrkeøvelser. Den er gratis og finnes på fem ulike språk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http://diabetes.no/styrkapp/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715">
                <a:tc>
                  <a:txBody>
                    <a:bodyPr/>
                    <a:lstStyle/>
                    <a:p>
                      <a:r>
                        <a:rPr lang="nb-NO" sz="1200" b="1" dirty="0"/>
                        <a:t>16. november</a:t>
                      </a: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dirty="0"/>
                        <a:t> </a:t>
                      </a:r>
                      <a:r>
                        <a:rPr lang="nb-NO" sz="1200" b="1" dirty="0" err="1"/>
                        <a:t>Kolsdagen</a:t>
                      </a:r>
                      <a:endParaRPr lang="nb-NO" sz="1200" b="1" dirty="0"/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Røykeslutt er det beste du kan gjøre for helsen din! I dag er den internasjonale </a:t>
                      </a:r>
                      <a:r>
                        <a:rPr lang="nb-NO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kolsdagen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nb-NO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LHL sin Kolslinje for spørsmål og veiledning</a:t>
                      </a:r>
                      <a:endParaRPr lang="nb-NO" sz="1200" b="1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 på frisklivssentralen for bevisstgjøring og å</a:t>
                      </a:r>
                      <a:r>
                        <a:rPr lang="nb-NO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skape motivasjon for </a:t>
                      </a:r>
                      <a:r>
                        <a:rPr lang="nb-NO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røykeslutt;</a:t>
                      </a:r>
                      <a:r>
                        <a:rPr lang="nb-NO" sz="12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pust </a:t>
                      </a: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gjennom sugerør og gå opp en trapp for å illustrere hvordan det er å leve med kols.</a:t>
                      </a: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desember</a:t>
                      </a:r>
                      <a:endParaRPr lang="nb-NO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Internasjonal dag for frivillig arbeid</a:t>
                      </a:r>
                      <a:endParaRPr lang="nb-NO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1" baseline="0" dirty="0">
                          <a:solidFill>
                            <a:schemeClr val="tx1"/>
                          </a:solidFill>
                        </a:rPr>
                        <a:t>Rekrutterer til frivillig innsats på frisklivssentralen. Gjør stas på de som allerede gjør frivillig arbeid, samarbeide med </a:t>
                      </a:r>
                      <a:r>
                        <a:rPr lang="nb-NO" sz="1200" b="1" baseline="0" dirty="0">
                          <a:solidFill>
                            <a:schemeClr val="tx1"/>
                          </a:solidFill>
                          <a:hlinkClick r:id="rId6"/>
                        </a:rPr>
                        <a:t>Frivilligsentralen. </a:t>
                      </a:r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nb-NO" sz="1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53364" marR="5336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88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b-NO" dirty="0">
                <a:ea typeface="Arail"/>
              </a:rPr>
              <a:t> </a:t>
            </a:r>
            <a:r>
              <a:rPr lang="en-US" altLang="nb-NO" dirty="0" err="1">
                <a:ea typeface="Arail"/>
              </a:rPr>
              <a:t>Takk</a:t>
            </a:r>
            <a:r>
              <a:rPr lang="en-US" altLang="nb-NO" dirty="0">
                <a:ea typeface="Arail"/>
              </a:rPr>
              <a:t> for </a:t>
            </a:r>
            <a:r>
              <a:rPr lang="en-US" altLang="nb-NO" dirty="0" err="1">
                <a:ea typeface="Arail"/>
              </a:rPr>
              <a:t>oppmerksomheten</a:t>
            </a:r>
            <a:r>
              <a:rPr lang="en-US" altLang="nb-NO" dirty="0">
                <a:ea typeface="Arail"/>
              </a:rPr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E1FE3683731FC4698A7CE6B8DF426FB" ma:contentTypeVersion="1" ma:contentTypeDescription="Opprett et nytt dokument." ma:contentTypeScope="" ma:versionID="1aa839f3bdcca6d6c4cf788e5309461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0c0180eee9ee720d3a6c588d300bb74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lagt startdato" ma:description="Planlagt startdato er en områdekolonne som opprettes av publiseringsfunksjonen. Den brukes til å angi dato og klokkeslett for når denne siden vises for første gang for besøkende på området." ma:hidden="true" ma:internalName="PublishingStartDate">
      <xsd:simpleType>
        <xsd:restriction base="dms:Unknown"/>
      </xsd:simpleType>
    </xsd:element>
    <xsd:element name="PublishingExpirationDate" ma:index="9" nillable="true" ma:displayName="Planlagt utløpsdato" ma:description="Planlagt sluttdato er en områdekolonne som opprettes av publiseringsfunksjonen. Den brukes til å angi dato og klokkeslett for når denne siden ikke lenger vises for besøkende på området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A54DE3A-A023-428E-BB6F-71AEA8DF8A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E7CDBA-A821-4BCA-9258-5FF20468E5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269A1E-1539-4085-9BBB-541DF5A4E001}">
  <ds:schemaRefs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464</Words>
  <Application>Microsoft Office PowerPoint</Application>
  <PresentationFormat>Skjermfremvisning (4:3)</PresentationFormat>
  <Paragraphs>67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5</vt:i4>
      </vt:variant>
    </vt:vector>
  </HeadingPairs>
  <TitlesOfParts>
    <vt:vector size="11" baseType="lpstr">
      <vt:lpstr>Arail</vt:lpstr>
      <vt:lpstr>Arial</vt:lpstr>
      <vt:lpstr>Calibri</vt:lpstr>
      <vt:lpstr>Times New Roman</vt:lpstr>
      <vt:lpstr>Office Theme</vt:lpstr>
      <vt:lpstr>Custom Design</vt:lpstr>
      <vt:lpstr>Årshjul for kommunikasjon </vt:lpstr>
      <vt:lpstr>PowerPoint-presentasjon</vt:lpstr>
      <vt:lpstr>PowerPoint-presentasjon</vt:lpstr>
      <vt:lpstr>PowerPoint-presentasjon</vt:lpstr>
      <vt:lpstr> Takk for oppmerksomheten!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Marlene Nuttall</dc:creator>
  <cp:lastModifiedBy>Rita Lill Lindbak</cp:lastModifiedBy>
  <cp:revision>104</cp:revision>
  <cp:lastPrinted>2017-02-23T12:20:43Z</cp:lastPrinted>
  <dcterms:created xsi:type="dcterms:W3CDTF">2011-01-26T08:02:10Z</dcterms:created>
  <dcterms:modified xsi:type="dcterms:W3CDTF">2019-01-16T13:07:35Z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0x0101005E1FE3683731FC4698A7CE6B8DF426FB</vt:lpwstr>
  </property>
</Properties>
</file>