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35763" cy="986631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371" autoAdjust="0"/>
  </p:normalViewPr>
  <p:slideViewPr>
    <p:cSldViewPr>
      <p:cViewPr>
        <p:scale>
          <a:sx n="80" d="100"/>
          <a:sy n="80" d="100"/>
        </p:scale>
        <p:origin x="-828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EE0710-7150-4B1A-97CE-5B79AD8CDC3A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32FA0E7E-A673-4DF6-9276-0E0A3F415F2C}">
      <dgm:prSet phldrT="[Teks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r>
            <a:rPr lang="en-GB" sz="1400" b="1" noProof="0" dirty="0" smtClean="0">
              <a:solidFill>
                <a:schemeClr val="tx1"/>
              </a:solidFill>
            </a:rPr>
            <a:t>Individual counselling</a:t>
          </a:r>
          <a:endParaRPr lang="en-GB" sz="1400" noProof="0" dirty="0"/>
        </a:p>
      </dgm:t>
    </dgm:pt>
    <dgm:pt modelId="{9B15D433-3DEE-41E6-A125-082B88CC931B}" type="parTrans" cxnId="{1C9FD2CF-D906-4509-82BD-E47E900007D6}">
      <dgm:prSet/>
      <dgm:spPr/>
      <dgm:t>
        <a:bodyPr/>
        <a:lstStyle/>
        <a:p>
          <a:endParaRPr lang="nb-NO"/>
        </a:p>
      </dgm:t>
    </dgm:pt>
    <dgm:pt modelId="{9135BFD5-3804-4F49-8ABB-13D398550DF0}" type="sibTrans" cxnId="{1C9FD2CF-D906-4509-82BD-E47E900007D6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endParaRPr lang="nb-NO"/>
        </a:p>
      </dgm:t>
    </dgm:pt>
    <dgm:pt modelId="{27D20A64-DE64-4EC4-8342-8F5C7739EBD8}">
      <dgm:prSet phldrT="[Teks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r>
            <a:rPr lang="en-GB" sz="1400" b="1" noProof="0" dirty="0" smtClean="0">
              <a:solidFill>
                <a:schemeClr val="tx1"/>
              </a:solidFill>
            </a:rPr>
            <a:t>Plan</a:t>
          </a:r>
          <a:br>
            <a:rPr lang="en-GB" sz="1400" b="1" noProof="0" dirty="0" smtClean="0">
              <a:solidFill>
                <a:schemeClr val="tx1"/>
              </a:solidFill>
            </a:rPr>
          </a:br>
          <a:r>
            <a:rPr lang="en-GB" sz="1400" b="1" noProof="0" dirty="0" smtClean="0">
              <a:solidFill>
                <a:schemeClr val="tx1"/>
              </a:solidFill>
            </a:rPr>
            <a:t> follow-up</a:t>
          </a:r>
          <a:endParaRPr lang="en-GB" sz="1400" b="1" noProof="0" dirty="0">
            <a:solidFill>
              <a:schemeClr val="tx1"/>
            </a:solidFill>
          </a:endParaRPr>
        </a:p>
      </dgm:t>
    </dgm:pt>
    <dgm:pt modelId="{D7A18701-7F50-4B03-A0F5-1EBF8CA39BBF}" type="parTrans" cxnId="{FC174244-00B7-47C3-8EF5-E091781B3159}">
      <dgm:prSet/>
      <dgm:spPr/>
      <dgm:t>
        <a:bodyPr/>
        <a:lstStyle/>
        <a:p>
          <a:endParaRPr lang="nb-NO"/>
        </a:p>
      </dgm:t>
    </dgm:pt>
    <dgm:pt modelId="{848FD6D4-7A65-45E8-A562-C72AAE46A2E2}" type="sibTrans" cxnId="{FC174244-00B7-47C3-8EF5-E091781B3159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endParaRPr lang="nb-NO"/>
        </a:p>
      </dgm:t>
    </dgm:pt>
    <dgm:pt modelId="{8A2134BF-49A3-4A04-878D-C9A479B18F38}">
      <dgm:prSet phldrT="[Teks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r>
            <a:rPr lang="en-GB" sz="1400" b="1" noProof="0" dirty="0" smtClean="0">
              <a:solidFill>
                <a:schemeClr val="tx1"/>
              </a:solidFill>
            </a:rPr>
            <a:t>Intervention</a:t>
          </a:r>
          <a:r>
            <a:rPr lang="en-GB" sz="1500" b="1" noProof="0" dirty="0" smtClean="0">
              <a:solidFill>
                <a:schemeClr val="tx1"/>
              </a:solidFill>
            </a:rPr>
            <a:t> </a:t>
          </a:r>
          <a:r>
            <a:rPr lang="en-GB" sz="1200" b="0" noProof="0" dirty="0" smtClean="0">
              <a:solidFill>
                <a:schemeClr val="tx1"/>
              </a:solidFill>
            </a:rPr>
            <a:t>12 weeks at a time</a:t>
          </a:r>
          <a:endParaRPr lang="en-GB" sz="1200" b="0" noProof="0" dirty="0" smtClean="0">
            <a:solidFill>
              <a:srgbClr val="FF0000"/>
            </a:solidFill>
          </a:endParaRPr>
        </a:p>
      </dgm:t>
    </dgm:pt>
    <dgm:pt modelId="{3F196530-2F0E-43F9-9BDB-49F957B7B16C}" type="parTrans" cxnId="{BAD1D1CB-6529-440E-B16D-6FB04BDF01C1}">
      <dgm:prSet/>
      <dgm:spPr/>
      <dgm:t>
        <a:bodyPr/>
        <a:lstStyle/>
        <a:p>
          <a:endParaRPr lang="nb-NO"/>
        </a:p>
      </dgm:t>
    </dgm:pt>
    <dgm:pt modelId="{06BEE25C-4733-4268-947E-32D533D0BE4B}" type="sibTrans" cxnId="{BAD1D1CB-6529-440E-B16D-6FB04BDF01C1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endParaRPr lang="nb-NO"/>
        </a:p>
      </dgm:t>
    </dgm:pt>
    <dgm:pt modelId="{E98C0CF0-779A-43C6-A5C2-2BF30F638389}">
      <dgm:prSet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r>
            <a:rPr lang="en-GB" sz="1400" b="1" noProof="0" dirty="0" smtClean="0">
              <a:solidFill>
                <a:schemeClr val="tx1"/>
              </a:solidFill>
            </a:rPr>
            <a:t>Individual counselling</a:t>
          </a:r>
          <a:endParaRPr lang="en-GB" sz="1400" noProof="0" dirty="0">
            <a:solidFill>
              <a:schemeClr val="tx1"/>
            </a:solidFill>
          </a:endParaRPr>
        </a:p>
      </dgm:t>
    </dgm:pt>
    <dgm:pt modelId="{70614FED-66CA-4CFE-8458-C3DFE91B9B6D}" type="parTrans" cxnId="{5A68952D-D7AF-4E1F-BEFA-71F4D9997E55}">
      <dgm:prSet/>
      <dgm:spPr/>
      <dgm:t>
        <a:bodyPr/>
        <a:lstStyle/>
        <a:p>
          <a:endParaRPr lang="nb-NO"/>
        </a:p>
      </dgm:t>
    </dgm:pt>
    <dgm:pt modelId="{288F84B2-E7B9-4137-99E2-973D1F06236E}" type="sibTrans" cxnId="{5A68952D-D7AF-4E1F-BEFA-71F4D9997E55}">
      <dgm:prSet/>
      <dgm:spPr/>
      <dgm:t>
        <a:bodyPr/>
        <a:lstStyle/>
        <a:p>
          <a:endParaRPr lang="nb-NO"/>
        </a:p>
      </dgm:t>
    </dgm:pt>
    <dgm:pt modelId="{B0179FF6-36E0-4F24-B074-16011C1B42A5}" type="pres">
      <dgm:prSet presAssocID="{82EE0710-7150-4B1A-97CE-5B79AD8CDC3A}" presName="Name0" presStyleCnt="0">
        <dgm:presLayoutVars>
          <dgm:dir/>
          <dgm:resizeHandles val="exact"/>
        </dgm:presLayoutVars>
      </dgm:prSet>
      <dgm:spPr/>
    </dgm:pt>
    <dgm:pt modelId="{7B88B550-13E5-4B4E-B86B-809C3F718FE2}" type="pres">
      <dgm:prSet presAssocID="{32FA0E7E-A673-4DF6-9276-0E0A3F415F2C}" presName="node" presStyleLbl="node1" presStyleIdx="0" presStyleCnt="4" custScaleX="99945" custScaleY="142686" custLinFactNeighborX="-1720" custLinFactNeighborY="62868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B1A22006-F99B-4425-B659-459C85A28881}" type="pres">
      <dgm:prSet presAssocID="{9135BFD5-3804-4F49-8ABB-13D398550DF0}" presName="sibTrans" presStyleLbl="sibTrans2D1" presStyleIdx="0" presStyleCnt="3"/>
      <dgm:spPr/>
      <dgm:t>
        <a:bodyPr/>
        <a:lstStyle/>
        <a:p>
          <a:endParaRPr lang="nb-NO"/>
        </a:p>
      </dgm:t>
    </dgm:pt>
    <dgm:pt modelId="{857E2F61-63EC-47CA-B8B1-653736574B87}" type="pres">
      <dgm:prSet presAssocID="{9135BFD5-3804-4F49-8ABB-13D398550DF0}" presName="connectorText" presStyleLbl="sibTrans2D1" presStyleIdx="0" presStyleCnt="3"/>
      <dgm:spPr/>
      <dgm:t>
        <a:bodyPr/>
        <a:lstStyle/>
        <a:p>
          <a:endParaRPr lang="nb-NO"/>
        </a:p>
      </dgm:t>
    </dgm:pt>
    <dgm:pt modelId="{44D66B87-63CF-4EAE-BFCB-45DB1EF993F3}" type="pres">
      <dgm:prSet presAssocID="{27D20A64-DE64-4EC4-8342-8F5C7739EBD8}" presName="node" presStyleLbl="node1" presStyleIdx="1" presStyleCnt="4" custScaleX="116147" custScaleY="135263" custLinFactNeighborX="-1967" custLinFactNeighborY="58898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0D91246A-FBC3-4CD6-9816-79F4159703F7}" type="pres">
      <dgm:prSet presAssocID="{848FD6D4-7A65-45E8-A562-C72AAE46A2E2}" presName="sibTrans" presStyleLbl="sibTrans2D1" presStyleIdx="1" presStyleCnt="3"/>
      <dgm:spPr/>
      <dgm:t>
        <a:bodyPr/>
        <a:lstStyle/>
        <a:p>
          <a:endParaRPr lang="nb-NO"/>
        </a:p>
      </dgm:t>
    </dgm:pt>
    <dgm:pt modelId="{2540BC5F-E33C-472B-A6F3-B9C7AD81357F}" type="pres">
      <dgm:prSet presAssocID="{848FD6D4-7A65-45E8-A562-C72AAE46A2E2}" presName="connectorText" presStyleLbl="sibTrans2D1" presStyleIdx="1" presStyleCnt="3"/>
      <dgm:spPr/>
      <dgm:t>
        <a:bodyPr/>
        <a:lstStyle/>
        <a:p>
          <a:endParaRPr lang="nb-NO"/>
        </a:p>
      </dgm:t>
    </dgm:pt>
    <dgm:pt modelId="{4184C4DD-3B78-4C0C-8C0D-D9D57805EFE0}" type="pres">
      <dgm:prSet presAssocID="{8A2134BF-49A3-4A04-878D-C9A479B18F38}" presName="node" presStyleLbl="node1" presStyleIdx="2" presStyleCnt="4" custScaleX="106312" custScaleY="144936" custLinFactNeighborX="-2353" custLinFactNeighborY="63993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8FB143CE-1667-4417-B913-4F9AE6FFF493}" type="pres">
      <dgm:prSet presAssocID="{06BEE25C-4733-4268-947E-32D533D0BE4B}" presName="sibTrans" presStyleLbl="sibTrans2D1" presStyleIdx="2" presStyleCnt="3"/>
      <dgm:spPr/>
      <dgm:t>
        <a:bodyPr/>
        <a:lstStyle/>
        <a:p>
          <a:endParaRPr lang="nb-NO"/>
        </a:p>
      </dgm:t>
    </dgm:pt>
    <dgm:pt modelId="{51202B64-BAF8-4039-81A5-4159E6720C0D}" type="pres">
      <dgm:prSet presAssocID="{06BEE25C-4733-4268-947E-32D533D0BE4B}" presName="connectorText" presStyleLbl="sibTrans2D1" presStyleIdx="2" presStyleCnt="3"/>
      <dgm:spPr/>
      <dgm:t>
        <a:bodyPr/>
        <a:lstStyle/>
        <a:p>
          <a:endParaRPr lang="nb-NO"/>
        </a:p>
      </dgm:t>
    </dgm:pt>
    <dgm:pt modelId="{06DAA056-4B95-4577-8A1E-43ADC1DED57B}" type="pres">
      <dgm:prSet presAssocID="{E98C0CF0-779A-43C6-A5C2-2BF30F638389}" presName="node" presStyleLbl="node1" presStyleIdx="3" presStyleCnt="4" custScaleY="140746" custLinFactNeighborX="5909" custLinFactNeighborY="61639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68AACCAE-499F-4BB5-8CCF-28E19DB5D443}" type="presOf" srcId="{06BEE25C-4733-4268-947E-32D533D0BE4B}" destId="{51202B64-BAF8-4039-81A5-4159E6720C0D}" srcOrd="1" destOrd="0" presId="urn:microsoft.com/office/officeart/2005/8/layout/process1"/>
    <dgm:cxn modelId="{5A68952D-D7AF-4E1F-BEFA-71F4D9997E55}" srcId="{82EE0710-7150-4B1A-97CE-5B79AD8CDC3A}" destId="{E98C0CF0-779A-43C6-A5C2-2BF30F638389}" srcOrd="3" destOrd="0" parTransId="{70614FED-66CA-4CFE-8458-C3DFE91B9B6D}" sibTransId="{288F84B2-E7B9-4137-99E2-973D1F06236E}"/>
    <dgm:cxn modelId="{F749F9A9-7103-44CA-889E-72EA5FE4CC4B}" type="presOf" srcId="{848FD6D4-7A65-45E8-A562-C72AAE46A2E2}" destId="{0D91246A-FBC3-4CD6-9816-79F4159703F7}" srcOrd="0" destOrd="0" presId="urn:microsoft.com/office/officeart/2005/8/layout/process1"/>
    <dgm:cxn modelId="{B7381705-A18C-4701-ABA0-1A30F11169DF}" type="presOf" srcId="{E98C0CF0-779A-43C6-A5C2-2BF30F638389}" destId="{06DAA056-4B95-4577-8A1E-43ADC1DED57B}" srcOrd="0" destOrd="0" presId="urn:microsoft.com/office/officeart/2005/8/layout/process1"/>
    <dgm:cxn modelId="{6AF32939-E104-4823-94C2-B61412602A60}" type="presOf" srcId="{9135BFD5-3804-4F49-8ABB-13D398550DF0}" destId="{857E2F61-63EC-47CA-B8B1-653736574B87}" srcOrd="1" destOrd="0" presId="urn:microsoft.com/office/officeart/2005/8/layout/process1"/>
    <dgm:cxn modelId="{4F324168-1AD7-4600-B725-164ADAE1A507}" type="presOf" srcId="{06BEE25C-4733-4268-947E-32D533D0BE4B}" destId="{8FB143CE-1667-4417-B913-4F9AE6FFF493}" srcOrd="0" destOrd="0" presId="urn:microsoft.com/office/officeart/2005/8/layout/process1"/>
    <dgm:cxn modelId="{921B3C27-5F31-419D-ADF6-04E8F37BEA96}" type="presOf" srcId="{848FD6D4-7A65-45E8-A562-C72AAE46A2E2}" destId="{2540BC5F-E33C-472B-A6F3-B9C7AD81357F}" srcOrd="1" destOrd="0" presId="urn:microsoft.com/office/officeart/2005/8/layout/process1"/>
    <dgm:cxn modelId="{0D39AC9C-B94D-4B93-9B15-C204D01F2AC4}" type="presOf" srcId="{9135BFD5-3804-4F49-8ABB-13D398550DF0}" destId="{B1A22006-F99B-4425-B659-459C85A28881}" srcOrd="0" destOrd="0" presId="urn:microsoft.com/office/officeart/2005/8/layout/process1"/>
    <dgm:cxn modelId="{0CCA5528-5521-4239-B33E-28F24351B8DC}" type="presOf" srcId="{27D20A64-DE64-4EC4-8342-8F5C7739EBD8}" destId="{44D66B87-63CF-4EAE-BFCB-45DB1EF993F3}" srcOrd="0" destOrd="0" presId="urn:microsoft.com/office/officeart/2005/8/layout/process1"/>
    <dgm:cxn modelId="{C7C612D8-F1C4-4110-9FB5-B01A971B4E24}" type="presOf" srcId="{32FA0E7E-A673-4DF6-9276-0E0A3F415F2C}" destId="{7B88B550-13E5-4B4E-B86B-809C3F718FE2}" srcOrd="0" destOrd="0" presId="urn:microsoft.com/office/officeart/2005/8/layout/process1"/>
    <dgm:cxn modelId="{1C9FD2CF-D906-4509-82BD-E47E900007D6}" srcId="{82EE0710-7150-4B1A-97CE-5B79AD8CDC3A}" destId="{32FA0E7E-A673-4DF6-9276-0E0A3F415F2C}" srcOrd="0" destOrd="0" parTransId="{9B15D433-3DEE-41E6-A125-082B88CC931B}" sibTransId="{9135BFD5-3804-4F49-8ABB-13D398550DF0}"/>
    <dgm:cxn modelId="{310884DE-A7F5-427F-83C8-B1B443384690}" type="presOf" srcId="{82EE0710-7150-4B1A-97CE-5B79AD8CDC3A}" destId="{B0179FF6-36E0-4F24-B074-16011C1B42A5}" srcOrd="0" destOrd="0" presId="urn:microsoft.com/office/officeart/2005/8/layout/process1"/>
    <dgm:cxn modelId="{FC174244-00B7-47C3-8EF5-E091781B3159}" srcId="{82EE0710-7150-4B1A-97CE-5B79AD8CDC3A}" destId="{27D20A64-DE64-4EC4-8342-8F5C7739EBD8}" srcOrd="1" destOrd="0" parTransId="{D7A18701-7F50-4B03-A0F5-1EBF8CA39BBF}" sibTransId="{848FD6D4-7A65-45E8-A562-C72AAE46A2E2}"/>
    <dgm:cxn modelId="{BAD1D1CB-6529-440E-B16D-6FB04BDF01C1}" srcId="{82EE0710-7150-4B1A-97CE-5B79AD8CDC3A}" destId="{8A2134BF-49A3-4A04-878D-C9A479B18F38}" srcOrd="2" destOrd="0" parTransId="{3F196530-2F0E-43F9-9BDB-49F957B7B16C}" sibTransId="{06BEE25C-4733-4268-947E-32D533D0BE4B}"/>
    <dgm:cxn modelId="{99696CC9-0FCD-4E0D-8955-8B9B70B2C182}" type="presOf" srcId="{8A2134BF-49A3-4A04-878D-C9A479B18F38}" destId="{4184C4DD-3B78-4C0C-8C0D-D9D57805EFE0}" srcOrd="0" destOrd="0" presId="urn:microsoft.com/office/officeart/2005/8/layout/process1"/>
    <dgm:cxn modelId="{1475991D-1481-4284-9A7A-480C38FB7863}" type="presParOf" srcId="{B0179FF6-36E0-4F24-B074-16011C1B42A5}" destId="{7B88B550-13E5-4B4E-B86B-809C3F718FE2}" srcOrd="0" destOrd="0" presId="urn:microsoft.com/office/officeart/2005/8/layout/process1"/>
    <dgm:cxn modelId="{00915406-D7E2-4FDE-8D83-9A0DB3C8AC1D}" type="presParOf" srcId="{B0179FF6-36E0-4F24-B074-16011C1B42A5}" destId="{B1A22006-F99B-4425-B659-459C85A28881}" srcOrd="1" destOrd="0" presId="urn:microsoft.com/office/officeart/2005/8/layout/process1"/>
    <dgm:cxn modelId="{CE23619B-4E3C-4AE7-9F3B-C180C1847EA5}" type="presParOf" srcId="{B1A22006-F99B-4425-B659-459C85A28881}" destId="{857E2F61-63EC-47CA-B8B1-653736574B87}" srcOrd="0" destOrd="0" presId="urn:microsoft.com/office/officeart/2005/8/layout/process1"/>
    <dgm:cxn modelId="{13CB30C7-069D-48B2-BD5D-C31ABB34F433}" type="presParOf" srcId="{B0179FF6-36E0-4F24-B074-16011C1B42A5}" destId="{44D66B87-63CF-4EAE-BFCB-45DB1EF993F3}" srcOrd="2" destOrd="0" presId="urn:microsoft.com/office/officeart/2005/8/layout/process1"/>
    <dgm:cxn modelId="{E456B9A2-B0E1-41DF-B243-350AAB4D039E}" type="presParOf" srcId="{B0179FF6-36E0-4F24-B074-16011C1B42A5}" destId="{0D91246A-FBC3-4CD6-9816-79F4159703F7}" srcOrd="3" destOrd="0" presId="urn:microsoft.com/office/officeart/2005/8/layout/process1"/>
    <dgm:cxn modelId="{B1D676CA-13B5-45DA-AF17-5AFFA363B8A7}" type="presParOf" srcId="{0D91246A-FBC3-4CD6-9816-79F4159703F7}" destId="{2540BC5F-E33C-472B-A6F3-B9C7AD81357F}" srcOrd="0" destOrd="0" presId="urn:microsoft.com/office/officeart/2005/8/layout/process1"/>
    <dgm:cxn modelId="{E47DE93D-6E42-4A23-986B-616432E22109}" type="presParOf" srcId="{B0179FF6-36E0-4F24-B074-16011C1B42A5}" destId="{4184C4DD-3B78-4C0C-8C0D-D9D57805EFE0}" srcOrd="4" destOrd="0" presId="urn:microsoft.com/office/officeart/2005/8/layout/process1"/>
    <dgm:cxn modelId="{C5787848-72AA-4C6E-8C67-D9136C6A5665}" type="presParOf" srcId="{B0179FF6-36E0-4F24-B074-16011C1B42A5}" destId="{8FB143CE-1667-4417-B913-4F9AE6FFF493}" srcOrd="5" destOrd="0" presId="urn:microsoft.com/office/officeart/2005/8/layout/process1"/>
    <dgm:cxn modelId="{ADB4E164-32F6-4340-8797-CFA74E3AC0D9}" type="presParOf" srcId="{8FB143CE-1667-4417-B913-4F9AE6FFF493}" destId="{51202B64-BAF8-4039-81A5-4159E6720C0D}" srcOrd="0" destOrd="0" presId="urn:microsoft.com/office/officeart/2005/8/layout/process1"/>
    <dgm:cxn modelId="{EA20EDDB-2CBD-4C1B-B4C8-594D750A3FCC}" type="presParOf" srcId="{B0179FF6-36E0-4F24-B074-16011C1B42A5}" destId="{06DAA056-4B95-4577-8A1E-43ADC1DED57B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88B550-13E5-4B4E-B86B-809C3F718FE2}">
      <dsp:nvSpPr>
        <dsp:cNvPr id="0" name=""/>
        <dsp:cNvSpPr/>
      </dsp:nvSpPr>
      <dsp:spPr>
        <a:xfrm>
          <a:off x="0" y="2622797"/>
          <a:ext cx="1098708" cy="941139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noProof="0" dirty="0" smtClean="0">
              <a:solidFill>
                <a:schemeClr val="tx1"/>
              </a:solidFill>
            </a:rPr>
            <a:t>Individual counselling</a:t>
          </a:r>
          <a:endParaRPr lang="en-GB" sz="1400" kern="1200" noProof="0" dirty="0"/>
        </a:p>
      </dsp:txBody>
      <dsp:txXfrm>
        <a:off x="27565" y="2650362"/>
        <a:ext cx="1043578" cy="886009"/>
      </dsp:txXfrm>
    </dsp:sp>
    <dsp:sp modelId="{B1A22006-F99B-4425-B659-459C85A28881}">
      <dsp:nvSpPr>
        <dsp:cNvPr id="0" name=""/>
        <dsp:cNvSpPr/>
      </dsp:nvSpPr>
      <dsp:spPr>
        <a:xfrm rot="21544419">
          <a:off x="1206616" y="2944574"/>
          <a:ext cx="228827" cy="272629"/>
        </a:xfrm>
        <a:prstGeom prst="rightArrow">
          <a:avLst>
            <a:gd name="adj1" fmla="val 60000"/>
            <a:gd name="adj2" fmla="val 50000"/>
          </a:avLst>
        </a:prstGeom>
        <a:solidFill>
          <a:srgbClr val="92D050"/>
        </a:soli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100" kern="1200"/>
        </a:p>
      </dsp:txBody>
      <dsp:txXfrm>
        <a:off x="1206620" y="2999655"/>
        <a:ext cx="160179" cy="163577"/>
      </dsp:txXfrm>
    </dsp:sp>
    <dsp:sp modelId="{44D66B87-63CF-4EAE-BFCB-45DB1EF993F3}">
      <dsp:nvSpPr>
        <dsp:cNvPr id="0" name=""/>
        <dsp:cNvSpPr/>
      </dsp:nvSpPr>
      <dsp:spPr>
        <a:xfrm>
          <a:off x="1530402" y="2621092"/>
          <a:ext cx="1276818" cy="892177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noProof="0" dirty="0" smtClean="0">
              <a:solidFill>
                <a:schemeClr val="tx1"/>
              </a:solidFill>
            </a:rPr>
            <a:t>Plan</a:t>
          </a:r>
          <a:br>
            <a:rPr lang="en-GB" sz="1400" b="1" kern="1200" noProof="0" dirty="0" smtClean="0">
              <a:solidFill>
                <a:schemeClr val="tx1"/>
              </a:solidFill>
            </a:rPr>
          </a:br>
          <a:r>
            <a:rPr lang="en-GB" sz="1400" b="1" kern="1200" noProof="0" dirty="0" smtClean="0">
              <a:solidFill>
                <a:schemeClr val="tx1"/>
              </a:solidFill>
            </a:rPr>
            <a:t> follow-up</a:t>
          </a:r>
          <a:endParaRPr lang="en-GB" sz="1400" b="1" kern="1200" noProof="0" dirty="0">
            <a:solidFill>
              <a:schemeClr val="tx1"/>
            </a:solidFill>
          </a:endParaRPr>
        </a:p>
      </dsp:txBody>
      <dsp:txXfrm>
        <a:off x="1556533" y="2647223"/>
        <a:ext cx="1224556" cy="839915"/>
      </dsp:txXfrm>
    </dsp:sp>
    <dsp:sp modelId="{0D91246A-FBC3-4CD6-9816-79F4159703F7}">
      <dsp:nvSpPr>
        <dsp:cNvPr id="0" name=""/>
        <dsp:cNvSpPr/>
      </dsp:nvSpPr>
      <dsp:spPr>
        <a:xfrm rot="69553">
          <a:off x="2916704" y="2948349"/>
          <a:ext cx="232202" cy="272629"/>
        </a:xfrm>
        <a:prstGeom prst="rightArrow">
          <a:avLst>
            <a:gd name="adj1" fmla="val 60000"/>
            <a:gd name="adj2" fmla="val 50000"/>
          </a:avLst>
        </a:prstGeom>
        <a:solidFill>
          <a:srgbClr val="92D050"/>
        </a:soli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100" kern="1200"/>
        </a:p>
      </dsp:txBody>
      <dsp:txXfrm>
        <a:off x="2916711" y="3002170"/>
        <a:ext cx="162541" cy="163577"/>
      </dsp:txXfrm>
    </dsp:sp>
    <dsp:sp modelId="{4184C4DD-3B78-4C0C-8C0D-D9D57805EFE0}">
      <dsp:nvSpPr>
        <dsp:cNvPr id="0" name=""/>
        <dsp:cNvSpPr/>
      </dsp:nvSpPr>
      <dsp:spPr>
        <a:xfrm>
          <a:off x="3245248" y="2622797"/>
          <a:ext cx="1168701" cy="955979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noProof="0" dirty="0" smtClean="0">
              <a:solidFill>
                <a:schemeClr val="tx1"/>
              </a:solidFill>
            </a:rPr>
            <a:t>Intervention</a:t>
          </a:r>
          <a:r>
            <a:rPr lang="en-GB" sz="1500" b="1" kern="1200" noProof="0" dirty="0" smtClean="0">
              <a:solidFill>
                <a:schemeClr val="tx1"/>
              </a:solidFill>
            </a:rPr>
            <a:t> </a:t>
          </a:r>
          <a:r>
            <a:rPr lang="en-GB" sz="1200" b="0" kern="1200" noProof="0" dirty="0" smtClean="0">
              <a:solidFill>
                <a:schemeClr val="tx1"/>
              </a:solidFill>
            </a:rPr>
            <a:t>12 weeks at a time</a:t>
          </a:r>
          <a:endParaRPr lang="en-GB" sz="1200" b="0" kern="1200" noProof="0" dirty="0" smtClean="0">
            <a:solidFill>
              <a:srgbClr val="FF0000"/>
            </a:solidFill>
          </a:endParaRPr>
        </a:p>
      </dsp:txBody>
      <dsp:txXfrm>
        <a:off x="3273248" y="2650797"/>
        <a:ext cx="1112701" cy="899979"/>
      </dsp:txXfrm>
    </dsp:sp>
    <dsp:sp modelId="{8FB143CE-1667-4417-B913-4F9AE6FFF493}">
      <dsp:nvSpPr>
        <dsp:cNvPr id="0" name=""/>
        <dsp:cNvSpPr/>
      </dsp:nvSpPr>
      <dsp:spPr>
        <a:xfrm rot="21566318">
          <a:off x="4526616" y="2956473"/>
          <a:ext cx="238877" cy="272629"/>
        </a:xfrm>
        <a:prstGeom prst="rightArrow">
          <a:avLst>
            <a:gd name="adj1" fmla="val 60000"/>
            <a:gd name="adj2" fmla="val 50000"/>
          </a:avLst>
        </a:prstGeom>
        <a:solidFill>
          <a:srgbClr val="92D050"/>
        </a:soli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100" kern="1200"/>
        </a:p>
      </dsp:txBody>
      <dsp:txXfrm>
        <a:off x="4526618" y="3011350"/>
        <a:ext cx="167214" cy="163577"/>
      </dsp:txXfrm>
    </dsp:sp>
    <dsp:sp modelId="{06DAA056-4B95-4577-8A1E-43ADC1DED57B}">
      <dsp:nvSpPr>
        <dsp:cNvPr id="0" name=""/>
        <dsp:cNvSpPr/>
      </dsp:nvSpPr>
      <dsp:spPr>
        <a:xfrm>
          <a:off x="4864640" y="2621089"/>
          <a:ext cx="1099312" cy="928343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noProof="0" dirty="0" smtClean="0">
              <a:solidFill>
                <a:schemeClr val="tx1"/>
              </a:solidFill>
            </a:rPr>
            <a:t>Individual counselling</a:t>
          </a:r>
          <a:endParaRPr lang="en-GB" sz="1400" kern="1200" noProof="0" dirty="0">
            <a:solidFill>
              <a:schemeClr val="tx1"/>
            </a:solidFill>
          </a:endParaRPr>
        </a:p>
      </dsp:txBody>
      <dsp:txXfrm>
        <a:off x="4891830" y="2648279"/>
        <a:ext cx="1044932" cy="8739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48D79C87-F534-4F72-905A-EDB8263C13B3}" type="datetimeFigureOut">
              <a:rPr lang="nb-NO" smtClean="0"/>
              <a:t>11.10.2016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D1BB5F0D-4F6A-473D-A51E-2973508F8E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2124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901700" y="739775"/>
            <a:ext cx="4932363" cy="3700463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sz="1000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06C09-2B7A-40C7-B480-A62D5F51D17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754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44A7-B201-46D4-B4F8-646227B77660}" type="datetimeFigureOut">
              <a:rPr lang="nb-NO" smtClean="0"/>
              <a:t>11.10.2016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846D-AFC9-44F4-ADB0-961BFA1D1A0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0269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44A7-B201-46D4-B4F8-646227B77660}" type="datetimeFigureOut">
              <a:rPr lang="nb-NO" smtClean="0"/>
              <a:t>11.10.2016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846D-AFC9-44F4-ADB0-961BFA1D1A0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16665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44A7-B201-46D4-B4F8-646227B77660}" type="datetimeFigureOut">
              <a:rPr lang="nb-NO" smtClean="0"/>
              <a:t>11.10.2016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846D-AFC9-44F4-ADB0-961BFA1D1A0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1363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44A7-B201-46D4-B4F8-646227B77660}" type="datetimeFigureOut">
              <a:rPr lang="nb-NO" smtClean="0"/>
              <a:t>11.10.2016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846D-AFC9-44F4-ADB0-961BFA1D1A0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0048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44A7-B201-46D4-B4F8-646227B77660}" type="datetimeFigureOut">
              <a:rPr lang="nb-NO" smtClean="0"/>
              <a:t>11.10.2016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846D-AFC9-44F4-ADB0-961BFA1D1A0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7393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44A7-B201-46D4-B4F8-646227B77660}" type="datetimeFigureOut">
              <a:rPr lang="nb-NO" smtClean="0"/>
              <a:t>11.10.2016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846D-AFC9-44F4-ADB0-961BFA1D1A0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77414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44A7-B201-46D4-B4F8-646227B77660}" type="datetimeFigureOut">
              <a:rPr lang="nb-NO" smtClean="0"/>
              <a:t>11.10.2016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846D-AFC9-44F4-ADB0-961BFA1D1A0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80075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44A7-B201-46D4-B4F8-646227B77660}" type="datetimeFigureOut">
              <a:rPr lang="nb-NO" smtClean="0"/>
              <a:t>11.10.2016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846D-AFC9-44F4-ADB0-961BFA1D1A0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78265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44A7-B201-46D4-B4F8-646227B77660}" type="datetimeFigureOut">
              <a:rPr lang="nb-NO" smtClean="0"/>
              <a:t>11.10.2016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846D-AFC9-44F4-ADB0-961BFA1D1A0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849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44A7-B201-46D4-B4F8-646227B77660}" type="datetimeFigureOut">
              <a:rPr lang="nb-NO" smtClean="0"/>
              <a:t>11.10.2016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846D-AFC9-44F4-ADB0-961BFA1D1A0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5356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44A7-B201-46D4-B4F8-646227B77660}" type="datetimeFigureOut">
              <a:rPr lang="nb-NO" smtClean="0"/>
              <a:t>11.10.2016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846D-AFC9-44F4-ADB0-961BFA1D1A0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7347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444A7-B201-46D4-B4F8-646227B77660}" type="datetimeFigureOut">
              <a:rPr lang="nb-NO" smtClean="0"/>
              <a:t>11.10.2016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C846D-AFC9-44F4-ADB0-961BFA1D1A0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39489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</a:t>
            </a:r>
            <a:endParaRPr lang="nb-NO" dirty="0"/>
          </a:p>
        </p:txBody>
      </p:sp>
      <p:graphicFrame>
        <p:nvGraphicFramePr>
          <p:cNvPr id="6" name="Plassholder for innhol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1878058"/>
              </p:ext>
            </p:extLst>
          </p:nvPr>
        </p:nvGraphicFramePr>
        <p:xfrm>
          <a:off x="1482196" y="231845"/>
          <a:ext cx="5963953" cy="53573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Prosess 6"/>
          <p:cNvSpPr/>
          <p:nvPr/>
        </p:nvSpPr>
        <p:spPr>
          <a:xfrm>
            <a:off x="107504" y="1412776"/>
            <a:ext cx="1152128" cy="736171"/>
          </a:xfrm>
          <a:prstGeom prst="flowChartProcess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Referral</a:t>
            </a:r>
            <a:br>
              <a:rPr lang="en-GB" sz="1400" b="1" dirty="0" smtClean="0"/>
            </a:br>
            <a:r>
              <a:rPr lang="en-GB" sz="1400" b="1" dirty="0" smtClean="0"/>
              <a:t> </a:t>
            </a:r>
            <a:r>
              <a:rPr lang="en-GB" sz="1300" dirty="0" smtClean="0"/>
              <a:t>GP </a:t>
            </a:r>
          </a:p>
          <a:p>
            <a:pPr algn="ctr"/>
            <a:r>
              <a:rPr lang="en-GB" sz="1300" dirty="0" smtClean="0"/>
              <a:t>other service</a:t>
            </a:r>
            <a:r>
              <a:rPr lang="nb-NO" sz="1300" dirty="0" smtClean="0"/>
              <a:t>s</a:t>
            </a:r>
            <a:endParaRPr lang="nb-NO" sz="1300" dirty="0"/>
          </a:p>
        </p:txBody>
      </p:sp>
      <p:sp>
        <p:nvSpPr>
          <p:cNvPr id="8" name="Prosess 7"/>
          <p:cNvSpPr/>
          <p:nvPr/>
        </p:nvSpPr>
        <p:spPr>
          <a:xfrm>
            <a:off x="107504" y="4509120"/>
            <a:ext cx="1152128" cy="689220"/>
          </a:xfrm>
          <a:prstGeom prst="flowChartProcess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200" b="1" dirty="0" smtClean="0"/>
              <a:t/>
            </a:r>
            <a:br>
              <a:rPr lang="nb-NO" sz="1200" b="1" dirty="0" smtClean="0"/>
            </a:br>
            <a:r>
              <a:rPr lang="en-GB" sz="1400" b="1" dirty="0" smtClean="0"/>
              <a:t>Self-referra</a:t>
            </a:r>
            <a:r>
              <a:rPr lang="en-GB" sz="1200" b="1" dirty="0" smtClean="0"/>
              <a:t>l</a:t>
            </a:r>
            <a:r>
              <a:rPr lang="en-GB" sz="900" dirty="0" smtClean="0">
                <a:solidFill>
                  <a:srgbClr val="000000"/>
                </a:solidFill>
                <a:ea typeface="MS PGothic" pitchFamily="34" charset="-128"/>
              </a:rPr>
              <a:t/>
            </a:r>
            <a:br>
              <a:rPr lang="en-GB" sz="900" dirty="0" smtClean="0">
                <a:solidFill>
                  <a:srgbClr val="000000"/>
                </a:solidFill>
                <a:ea typeface="MS PGothic" pitchFamily="34" charset="-128"/>
              </a:rPr>
            </a:br>
            <a:endParaRPr lang="en-GB" sz="1200" dirty="0"/>
          </a:p>
        </p:txBody>
      </p:sp>
      <p:sp>
        <p:nvSpPr>
          <p:cNvPr id="10" name="Prosess 9"/>
          <p:cNvSpPr/>
          <p:nvPr/>
        </p:nvSpPr>
        <p:spPr>
          <a:xfrm>
            <a:off x="7596336" y="4437112"/>
            <a:ext cx="1366613" cy="2279725"/>
          </a:xfrm>
          <a:prstGeom prst="flowChartProcess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Individual engagement</a:t>
            </a:r>
            <a:br>
              <a:rPr lang="en-GB" sz="1400" b="1" dirty="0" smtClean="0"/>
            </a:br>
            <a:r>
              <a:rPr lang="en-GB" sz="1200" dirty="0" smtClean="0"/>
              <a:t>Local activity groups</a:t>
            </a:r>
          </a:p>
          <a:p>
            <a:pPr algn="ctr"/>
            <a:r>
              <a:rPr lang="en-GB" sz="1200" dirty="0" smtClean="0"/>
              <a:t>Self-development</a:t>
            </a:r>
            <a:br>
              <a:rPr lang="en-GB" sz="1200" dirty="0" smtClean="0"/>
            </a:br>
            <a:r>
              <a:rPr lang="en-GB" sz="1200" dirty="0" smtClean="0">
                <a:solidFill>
                  <a:srgbClr val="000000"/>
                </a:solidFill>
              </a:rPr>
              <a:t>Peer support groups</a:t>
            </a:r>
          </a:p>
          <a:p>
            <a:pPr algn="ctr"/>
            <a:r>
              <a:rPr lang="en-GB" sz="1200" dirty="0" smtClean="0"/>
              <a:t>Education</a:t>
            </a:r>
          </a:p>
          <a:p>
            <a:pPr algn="ctr"/>
            <a:r>
              <a:rPr lang="en-GB" sz="1200" dirty="0" smtClean="0"/>
              <a:t>Employment</a:t>
            </a:r>
            <a:endParaRPr lang="en-GB" sz="1200" dirty="0"/>
          </a:p>
        </p:txBody>
      </p:sp>
      <p:sp>
        <p:nvSpPr>
          <p:cNvPr id="11" name="Prosess 10"/>
          <p:cNvSpPr/>
          <p:nvPr/>
        </p:nvSpPr>
        <p:spPr>
          <a:xfrm>
            <a:off x="4283968" y="4077072"/>
            <a:ext cx="2016223" cy="1262233"/>
          </a:xfrm>
          <a:prstGeom prst="flowChartProcess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00" dirty="0" smtClean="0">
                <a:solidFill>
                  <a:schemeClr val="tx1"/>
                </a:solidFill>
              </a:rPr>
              <a:t>Courses and groups</a:t>
            </a:r>
          </a:p>
          <a:p>
            <a:pPr algn="ctr"/>
            <a:r>
              <a:rPr lang="en-GB" sz="1300" dirty="0" smtClean="0">
                <a:solidFill>
                  <a:schemeClr val="tx1"/>
                </a:solidFill>
              </a:rPr>
              <a:t>Individual counselling</a:t>
            </a:r>
          </a:p>
          <a:p>
            <a:pPr algn="ctr"/>
            <a:r>
              <a:rPr lang="en-GB" sz="1300" dirty="0" smtClean="0">
                <a:solidFill>
                  <a:schemeClr val="tx1"/>
                </a:solidFill>
              </a:rPr>
              <a:t>Information </a:t>
            </a:r>
          </a:p>
          <a:p>
            <a:pPr algn="ctr"/>
            <a:r>
              <a:rPr lang="en-GB" sz="1300" dirty="0" smtClean="0">
                <a:solidFill>
                  <a:schemeClr val="tx1"/>
                </a:solidFill>
              </a:rPr>
              <a:t>Testing other services</a:t>
            </a:r>
          </a:p>
          <a:p>
            <a:pPr algn="ctr"/>
            <a:r>
              <a:rPr lang="en-GB" sz="1300" dirty="0" smtClean="0">
                <a:solidFill>
                  <a:schemeClr val="tx1"/>
                </a:solidFill>
              </a:rPr>
              <a:t>Self-development</a:t>
            </a:r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12" name="Prosess 11"/>
          <p:cNvSpPr/>
          <p:nvPr/>
        </p:nvSpPr>
        <p:spPr>
          <a:xfrm>
            <a:off x="3851920" y="1556792"/>
            <a:ext cx="3024336" cy="1027607"/>
          </a:xfrm>
          <a:prstGeom prst="flowChartProcess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rgbClr val="000000"/>
                </a:solidFill>
              </a:rPr>
              <a:t>Support behaviour change and coping</a:t>
            </a:r>
            <a:br>
              <a:rPr lang="en-GB" sz="1400" b="1" dirty="0" smtClean="0">
                <a:solidFill>
                  <a:srgbClr val="000000"/>
                </a:solidFill>
              </a:rPr>
            </a:br>
            <a:endParaRPr lang="en-GB" sz="800" b="1" dirty="0" smtClean="0">
              <a:solidFill>
                <a:srgbClr val="000000"/>
              </a:solidFill>
            </a:endParaRPr>
          </a:p>
          <a:p>
            <a:pPr algn="ctr"/>
            <a:r>
              <a:rPr lang="en-GB" sz="1300" dirty="0" smtClean="0">
                <a:solidFill>
                  <a:schemeClr val="tx1"/>
                </a:solidFill>
              </a:rPr>
              <a:t>Physical activity, diet, tobacco, sleep, coping with strain or depression, alcohol</a:t>
            </a:r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13" name="Prosess 12"/>
          <p:cNvSpPr/>
          <p:nvPr/>
        </p:nvSpPr>
        <p:spPr>
          <a:xfrm>
            <a:off x="1423228" y="4532565"/>
            <a:ext cx="1348572" cy="984667"/>
          </a:xfrm>
          <a:prstGeom prst="flowChartProcess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rgbClr val="000000"/>
                </a:solidFill>
              </a:rPr>
              <a:t>Cooperation</a:t>
            </a:r>
          </a:p>
          <a:p>
            <a:pPr algn="ctr"/>
            <a:r>
              <a:rPr lang="en-GB" sz="1200" dirty="0" smtClean="0"/>
              <a:t>GP</a:t>
            </a:r>
          </a:p>
          <a:p>
            <a:pPr algn="ctr"/>
            <a:r>
              <a:rPr lang="en-GB" sz="1200" dirty="0" smtClean="0"/>
              <a:t>Other services</a:t>
            </a:r>
            <a:endParaRPr lang="en-GB" sz="1200" dirty="0"/>
          </a:p>
        </p:txBody>
      </p:sp>
      <p:sp>
        <p:nvSpPr>
          <p:cNvPr id="15" name="Pil ned 14"/>
          <p:cNvSpPr/>
          <p:nvPr/>
        </p:nvSpPr>
        <p:spPr>
          <a:xfrm>
            <a:off x="1953498" y="3933056"/>
            <a:ext cx="288032" cy="477473"/>
          </a:xfrm>
          <a:prstGeom prst="downArrow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9" name="Pil høyre 18"/>
          <p:cNvSpPr/>
          <p:nvPr/>
        </p:nvSpPr>
        <p:spPr>
          <a:xfrm rot="19787671">
            <a:off x="1377979" y="4066667"/>
            <a:ext cx="476072" cy="220389"/>
          </a:xfrm>
          <a:prstGeom prst="rightArrow">
            <a:avLst>
              <a:gd name="adj1" fmla="val 52875"/>
              <a:gd name="adj2" fmla="val 50000"/>
            </a:avLst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0" name="Prosess 19"/>
          <p:cNvSpPr/>
          <p:nvPr/>
        </p:nvSpPr>
        <p:spPr>
          <a:xfrm>
            <a:off x="7596336" y="1340768"/>
            <a:ext cx="1352511" cy="1036915"/>
          </a:xfrm>
          <a:prstGeom prst="flowChartProcess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Report </a:t>
            </a:r>
            <a:br>
              <a:rPr lang="en-GB" sz="1400" b="1" dirty="0" smtClean="0"/>
            </a:br>
            <a:r>
              <a:rPr lang="en-GB" sz="1300" dirty="0" smtClean="0"/>
              <a:t>GP and other referral instances</a:t>
            </a:r>
            <a:endParaRPr lang="en-GB" sz="1300" dirty="0"/>
          </a:p>
        </p:txBody>
      </p:sp>
      <p:sp>
        <p:nvSpPr>
          <p:cNvPr id="21" name="Pil høyre 20"/>
          <p:cNvSpPr/>
          <p:nvPr/>
        </p:nvSpPr>
        <p:spPr>
          <a:xfrm rot="1671809">
            <a:off x="7281609" y="4077584"/>
            <a:ext cx="381941" cy="288654"/>
          </a:xfrm>
          <a:prstGeom prst="rightArrow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2" name="Pil høyre 21"/>
          <p:cNvSpPr/>
          <p:nvPr/>
        </p:nvSpPr>
        <p:spPr>
          <a:xfrm rot="18740130">
            <a:off x="7333571" y="2498650"/>
            <a:ext cx="378606" cy="235597"/>
          </a:xfrm>
          <a:prstGeom prst="rightArrow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3" name="Pil høyre 22"/>
          <p:cNvSpPr/>
          <p:nvPr/>
        </p:nvSpPr>
        <p:spPr>
          <a:xfrm rot="2336135">
            <a:off x="1274062" y="2289619"/>
            <a:ext cx="588680" cy="254009"/>
          </a:xfrm>
          <a:prstGeom prst="rightArrow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0" name="Pil med U-sving 29"/>
          <p:cNvSpPr/>
          <p:nvPr/>
        </p:nvSpPr>
        <p:spPr>
          <a:xfrm flipH="1">
            <a:off x="3131839" y="828824"/>
            <a:ext cx="4104455" cy="1787624"/>
          </a:xfrm>
          <a:prstGeom prst="uturnArrow">
            <a:avLst>
              <a:gd name="adj1" fmla="val 9720"/>
              <a:gd name="adj2" fmla="val 13539"/>
              <a:gd name="adj3" fmla="val 20416"/>
              <a:gd name="adj4" fmla="val 43750"/>
              <a:gd name="adj5" fmla="val 93338"/>
            </a:avLst>
          </a:prstGeom>
          <a:solidFill>
            <a:srgbClr val="92D050"/>
          </a:solidFill>
          <a:ln>
            <a:solidFill>
              <a:srgbClr val="0093A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31" name="Prosess 30"/>
          <p:cNvSpPr/>
          <p:nvPr/>
        </p:nvSpPr>
        <p:spPr>
          <a:xfrm>
            <a:off x="3851920" y="5805263"/>
            <a:ext cx="3024336" cy="942277"/>
          </a:xfrm>
          <a:prstGeom prst="flowChartProcess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Cooperation</a:t>
            </a:r>
            <a:br>
              <a:rPr lang="en-GB" sz="1400" b="1" dirty="0" smtClean="0">
                <a:solidFill>
                  <a:schemeClr val="tx1"/>
                </a:solidFill>
              </a:rPr>
            </a:br>
            <a:r>
              <a:rPr lang="en-GB" sz="1200" dirty="0" smtClean="0"/>
              <a:t>GP</a:t>
            </a:r>
          </a:p>
          <a:p>
            <a:pPr algn="ctr"/>
            <a:r>
              <a:rPr lang="en-GB" sz="1200" dirty="0" smtClean="0"/>
              <a:t>Public, voluntary (NGOs) or private services</a:t>
            </a:r>
          </a:p>
          <a:p>
            <a:pPr algn="ctr"/>
            <a:r>
              <a:rPr lang="en-GB" sz="1200" dirty="0" smtClean="0"/>
              <a:t>Occupational health services</a:t>
            </a:r>
          </a:p>
          <a:p>
            <a:pPr algn="ctr"/>
            <a:r>
              <a:rPr lang="en-GB" sz="1200" dirty="0" smtClean="0"/>
              <a:t>Public welfare services</a:t>
            </a:r>
          </a:p>
        </p:txBody>
      </p:sp>
      <p:sp>
        <p:nvSpPr>
          <p:cNvPr id="32" name="Pil opp og ned 31"/>
          <p:cNvSpPr/>
          <p:nvPr/>
        </p:nvSpPr>
        <p:spPr>
          <a:xfrm flipH="1">
            <a:off x="5220072" y="5373216"/>
            <a:ext cx="180083" cy="368075"/>
          </a:xfrm>
          <a:prstGeom prst="upDownArrow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35" name="Rett linje 34"/>
          <p:cNvCxnSpPr/>
          <p:nvPr/>
        </p:nvCxnSpPr>
        <p:spPr>
          <a:xfrm>
            <a:off x="5292080" y="2564904"/>
            <a:ext cx="0" cy="288032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Rett linje 36"/>
          <p:cNvCxnSpPr>
            <a:endCxn id="11" idx="0"/>
          </p:cNvCxnSpPr>
          <p:nvPr/>
        </p:nvCxnSpPr>
        <p:spPr>
          <a:xfrm>
            <a:off x="5292080" y="3789040"/>
            <a:ext cx="0" cy="288032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3" name="TekstSylinder 52"/>
          <p:cNvSpPr txBox="1"/>
          <p:nvPr/>
        </p:nvSpPr>
        <p:spPr>
          <a:xfrm>
            <a:off x="96929" y="2350646"/>
            <a:ext cx="1162704" cy="196977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1400" b="1" dirty="0" smtClean="0">
                <a:solidFill>
                  <a:srgbClr val="000000"/>
                </a:solidFill>
                <a:ea typeface="MS PGothic" pitchFamily="34" charset="-128"/>
              </a:rPr>
              <a:t>Target group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nb-NO" sz="1200" dirty="0"/>
              <a:t>People </a:t>
            </a:r>
            <a:r>
              <a:rPr lang="nb-NO" sz="1200" dirty="0" err="1"/>
              <a:t>with</a:t>
            </a:r>
            <a:r>
              <a:rPr lang="nb-NO" sz="1200" dirty="0"/>
              <a:t>, or in </a:t>
            </a:r>
            <a:r>
              <a:rPr lang="nb-NO" sz="1200" dirty="0" err="1"/>
              <a:t>high</a:t>
            </a:r>
            <a:r>
              <a:rPr lang="nb-NO" sz="1200" dirty="0"/>
              <a:t> risk of </a:t>
            </a:r>
            <a:r>
              <a:rPr lang="nb-NO" sz="1200" dirty="0" err="1"/>
              <a:t>disease</a:t>
            </a:r>
            <a:r>
              <a:rPr lang="nb-NO" sz="1200" dirty="0"/>
              <a:t> </a:t>
            </a:r>
            <a:r>
              <a:rPr lang="nb-NO" sz="1200" dirty="0" err="1"/>
              <a:t>who</a:t>
            </a:r>
            <a:r>
              <a:rPr lang="nb-NO" sz="1200" dirty="0"/>
              <a:t> </a:t>
            </a:r>
            <a:r>
              <a:rPr lang="nb-NO" sz="1200" dirty="0" err="1"/>
              <a:t>need</a:t>
            </a:r>
            <a:r>
              <a:rPr lang="nb-NO" sz="1200" dirty="0"/>
              <a:t> support for </a:t>
            </a:r>
            <a:r>
              <a:rPr lang="nb-NO" sz="1200" dirty="0" err="1"/>
              <a:t>behavior</a:t>
            </a:r>
            <a:r>
              <a:rPr lang="nb-NO" sz="1200" dirty="0"/>
              <a:t> </a:t>
            </a:r>
            <a:r>
              <a:rPr lang="nb-NO" sz="1200" dirty="0" err="1"/>
              <a:t>change</a:t>
            </a:r>
            <a:r>
              <a:rPr lang="nb-NO" sz="1200" dirty="0"/>
              <a:t> and in </a:t>
            </a:r>
            <a:r>
              <a:rPr lang="nb-NO" sz="1200" dirty="0" err="1"/>
              <a:t>coping</a:t>
            </a:r>
            <a:r>
              <a:rPr lang="nb-NO" sz="1200" dirty="0"/>
              <a:t> </a:t>
            </a:r>
            <a:r>
              <a:rPr lang="nb-NO" sz="1200" dirty="0" err="1"/>
              <a:t>with</a:t>
            </a:r>
            <a:r>
              <a:rPr lang="nb-NO" sz="1200" dirty="0"/>
              <a:t> </a:t>
            </a:r>
            <a:r>
              <a:rPr lang="nb-NO" sz="1200" dirty="0" err="1"/>
              <a:t>health</a:t>
            </a:r>
            <a:r>
              <a:rPr lang="nb-NO" sz="1200" dirty="0"/>
              <a:t> </a:t>
            </a:r>
            <a:r>
              <a:rPr lang="nb-NO" sz="1200" dirty="0" smtClean="0"/>
              <a:t>problems</a:t>
            </a:r>
            <a:endParaRPr lang="en-GB" sz="1200" dirty="0"/>
          </a:p>
        </p:txBody>
      </p:sp>
      <p:sp>
        <p:nvSpPr>
          <p:cNvPr id="24" name="Tittel 23"/>
          <p:cNvSpPr txBox="1">
            <a:spLocks/>
          </p:cNvSpPr>
          <p:nvPr/>
        </p:nvSpPr>
        <p:spPr>
          <a:xfrm>
            <a:off x="467544" y="188640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smtClean="0"/>
              <a:t>Structured follow-up at Healthy Life Centres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23201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E1FE3683731FC4698A7CE6B8DF426FB" ma:contentTypeVersion="1" ma:contentTypeDescription="Opprett et nytt dokument." ma:contentTypeScope="" ma:versionID="1aa839f3bdcca6d6c4cf788e53094610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90c0180eee9ee720d3a6c588d300bb74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Planlagt startdato" ma:description="Planlagt startdato er en områdekolonne som opprettes av publiseringsfunksjonen. Den brukes til å angi dato og klokkeslett for når denne siden vises for første gang for besøkende på området." ma:hidden="true" ma:internalName="PublishingStartDate">
      <xsd:simpleType>
        <xsd:restriction base="dms:Unknown"/>
      </xsd:simpleType>
    </xsd:element>
    <xsd:element name="PublishingExpirationDate" ma:index="9" nillable="true" ma:displayName="Planlagt utløpsdato" ma:description="Planlagt sluttdato er en områdekolonne som opprettes av publiseringsfunksjonen. Den brukes til å angi dato og klokkeslett for når denne siden ikke lenger vises for besøkende på området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68D3188-0AD8-4C89-9C21-98C0C751FC7C}"/>
</file>

<file path=customXml/itemProps2.xml><?xml version="1.0" encoding="utf-8"?>
<ds:datastoreItem xmlns:ds="http://schemas.openxmlformats.org/officeDocument/2006/customXml" ds:itemID="{97CCB1A2-DF39-4109-8016-1D4ABFDD66C7}"/>
</file>

<file path=customXml/itemProps3.xml><?xml version="1.0" encoding="utf-8"?>
<ds:datastoreItem xmlns:ds="http://schemas.openxmlformats.org/officeDocument/2006/customXml" ds:itemID="{296DAC97-D39C-4AA2-9BD0-F9402D294A54}"/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66</Words>
  <Application>Microsoft Office PowerPoint</Application>
  <PresentationFormat>Skjermfremvisning (4:3)</PresentationFormat>
  <Paragraphs>31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 </vt:lpstr>
    </vt:vector>
  </TitlesOfParts>
  <Company>Helsedirektoratet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Inger Merete Skarpaas</dc:creator>
  <cp:lastModifiedBy>Anna Naume Solem</cp:lastModifiedBy>
  <cp:revision>20</cp:revision>
  <cp:lastPrinted>2016-10-07T07:24:35Z</cp:lastPrinted>
  <dcterms:created xsi:type="dcterms:W3CDTF">2016-09-29T13:32:20Z</dcterms:created>
  <dcterms:modified xsi:type="dcterms:W3CDTF">2016-10-11T13:16:22Z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0x0101005E1FE3683731FC4698A7CE6B8DF426FB</vt:lpwstr>
  </property>
</Properties>
</file>