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2" r:id="rId9"/>
    <p:sldId id="264" r:id="rId10"/>
    <p:sldId id="268" r:id="rId11"/>
    <p:sldId id="270" r:id="rId12"/>
    <p:sldId id="272" r:id="rId13"/>
    <p:sldId id="271" r:id="rId14"/>
    <p:sldId id="275" r:id="rId15"/>
    <p:sldId id="277" r:id="rId16"/>
    <p:sldId id="278" r:id="rId17"/>
    <p:sldId id="282" r:id="rId18"/>
    <p:sldId id="284" r:id="rId19"/>
    <p:sldId id="280" r:id="rId20"/>
    <p:sldId id="286" r:id="rId21"/>
    <p:sldId id="287" r:id="rId22"/>
    <p:sldId id="288" r:id="rId23"/>
    <p:sldId id="300" r:id="rId24"/>
    <p:sldId id="289" r:id="rId25"/>
    <p:sldId id="285" r:id="rId26"/>
    <p:sldId id="298" r:id="rId27"/>
    <p:sldId id="301" r:id="rId28"/>
    <p:sldId id="297" r:id="rId29"/>
    <p:sldId id="302" r:id="rId30"/>
  </p:sldIdLst>
  <p:sldSz cx="9144000" cy="5143500" type="screen16x9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428D"/>
    <a:srgbClr val="0093A7"/>
    <a:srgbClr val="003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89227" autoAdjust="0"/>
  </p:normalViewPr>
  <p:slideViewPr>
    <p:cSldViewPr snapToObjects="1">
      <p:cViewPr varScale="1">
        <p:scale>
          <a:sx n="149" d="100"/>
          <a:sy n="149" d="100"/>
        </p:scale>
        <p:origin x="53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F4E9B-EC91-4D6A-95C2-760E78FEA15A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6C09-2B7A-40C7-B480-A62D5F51D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/>
              <a:t>Presentasjonen kan brukes i undervisning.</a:t>
            </a:r>
          </a:p>
          <a:p>
            <a:r>
              <a:rPr lang="nb-NO" sz="1200" dirty="0"/>
              <a:t>Bilde 1- 6 handler om hva Nøkkelhullet, hvilke matvarer som kan få Nøkkelhullet og kostrådene.</a:t>
            </a:r>
            <a:br>
              <a:rPr lang="nb-NO" sz="1200" dirty="0"/>
            </a:br>
            <a:r>
              <a:rPr lang="nb-NO" sz="1200" dirty="0"/>
              <a:t>Bilde 7 – 26 handler om kriteriene innen ulike matvaregrupper og informasjon om forskriften, veilederen og materiell. </a:t>
            </a:r>
          </a:p>
          <a:p>
            <a:r>
              <a:rPr lang="nb-NO" sz="1200" dirty="0"/>
              <a:t>Mer informasjon</a:t>
            </a:r>
            <a:r>
              <a:rPr lang="nb-NO" sz="1200"/>
              <a:t>: </a:t>
            </a:r>
            <a:br>
              <a:rPr lang="nb-NO" sz="1200"/>
            </a:br>
            <a:r>
              <a:rPr lang="nb-NO" sz="1200"/>
              <a:t>https</a:t>
            </a:r>
            <a:r>
              <a:rPr lang="nb-NO" sz="1200" dirty="0"/>
              <a:t>://helsedirektoratet.no/folkehelse/kosthold-og-ernering/</a:t>
            </a:r>
            <a:r>
              <a:rPr lang="nb-NO" sz="1200"/>
              <a:t>nokkelhullet </a:t>
            </a:r>
            <a:br>
              <a:rPr lang="nb-NO" sz="1200"/>
            </a:br>
            <a:r>
              <a:rPr lang="nb-NO" sz="1200"/>
              <a:t>https://helsenorge.no/kosthold-og-ernaring/nokkelhullet</a:t>
            </a:r>
          </a:p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3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0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03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0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9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98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0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56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48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6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59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90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592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87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alt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77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9pPr>
          </a:lstStyle>
          <a:p>
            <a:fld id="{8573C140-9FC6-44ED-B91D-DA6CBB20FFD4}" type="slidenum">
              <a:rPr lang="nb-NO" altLang="nb-NO" sz="1200" smtClean="0"/>
              <a:pPr/>
              <a:t>23</a:t>
            </a:fld>
            <a:endParaRPr lang="nb-NO" altLang="nb-NO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sz="1000" dirty="0"/>
          </a:p>
        </p:txBody>
      </p:sp>
    </p:spTree>
    <p:extLst>
      <p:ext uri="{BB962C8B-B14F-4D97-AF65-F5344CB8AC3E}">
        <p14:creationId xmlns:p14="http://schemas.microsoft.com/office/powerpoint/2010/main" val="1945553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7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7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8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76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alt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2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0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0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3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7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   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073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  <p:pic>
        <p:nvPicPr>
          <p:cNvPr id="10" name="Bilde 9" descr="MT_sh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03410"/>
            <a:ext cx="504056" cy="3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5"/>
          <a:stretch/>
        </p:blipFill>
        <p:spPr>
          <a:xfrm>
            <a:off x="0" y="0"/>
            <a:ext cx="9143245" cy="47073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1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5779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0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0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069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7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9295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0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0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006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073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  <p:pic>
        <p:nvPicPr>
          <p:cNvPr id="10" name="Bilde 9" descr="MT_sh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07033"/>
            <a:ext cx="504056" cy="3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073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  <p:pic>
        <p:nvPicPr>
          <p:cNvPr id="10" name="Bilde 9" descr="MT_sh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03410"/>
            <a:ext cx="504056" cy="3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1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0738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  <p:pic>
        <p:nvPicPr>
          <p:cNvPr id="10" name="Bilde 9" descr="MT_sh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03410"/>
            <a:ext cx="504056" cy="3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rgbClr val="76428D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073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  <p:pic>
        <p:nvPicPr>
          <p:cNvPr id="10" name="Bilde 9" descr="MT_sh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03410"/>
            <a:ext cx="504056" cy="3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0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073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  <p:pic>
        <p:nvPicPr>
          <p:cNvPr id="9" name="Bilde 8" descr="MT_sh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03410"/>
            <a:ext cx="504056" cy="3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8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9143245" cy="470877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  <p:pic>
        <p:nvPicPr>
          <p:cNvPr id="12" name="Bilde 11" descr="MT_sh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32973"/>
            <a:ext cx="504056" cy="3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9143245" cy="470877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  <p:pic>
        <p:nvPicPr>
          <p:cNvPr id="12" name="Bilde 11" descr="MT_sh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54975"/>
            <a:ext cx="504056" cy="3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9143245" cy="4708772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  <p:pic>
        <p:nvPicPr>
          <p:cNvPr id="14" name="Bilde 13" descr="MT_sh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32973"/>
            <a:ext cx="504056" cy="3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9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8000" y="500981"/>
            <a:ext cx="8208000" cy="617734"/>
          </a:xfrm>
          <a:prstGeom prst="rect">
            <a:avLst/>
          </a:prstGeom>
        </p:spPr>
        <p:txBody>
          <a:bodyPr vert="horz" lIns="90000" tIns="46800" rIns="90000" bIns="4680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000" y="1274400"/>
            <a:ext cx="8208000" cy="3394472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0" y="4742876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 descr="MT_sh.pn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69" y="4779960"/>
            <a:ext cx="455356" cy="3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52" r:id="rId12"/>
    <p:sldLayoutId id="2147483670" r:id="rId13"/>
    <p:sldLayoutId id="2147483671" r:id="rId14"/>
    <p:sldLayoutId id="2147483653" r:id="rId15"/>
    <p:sldLayoutId id="2147483654" r:id="rId16"/>
    <p:sldLayoutId id="2147483669" r:id="rId17"/>
    <p:sldLayoutId id="2147483668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32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00324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rgbClr val="00324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00324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rgbClr val="00324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rgbClr val="00324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SF/forskrift/2015-02-18-139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http://www.nokkelhullsmerket.no/matvarebransjen/Profilprogra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folkehelse/kosthold-og-ernering/nokkelhullet" TargetMode="External"/><Relationship Id="rId4" Type="http://schemas.openxmlformats.org/officeDocument/2006/relationships/hyperlink" Target="https://helsenorge.no/kosthold-og-ernaring/nokkelhullet/hva-er-nokkelhullet'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folkehelse/kosthold-og-ernering/kostrad-fra-helsedirektoratet" TargetMode="External"/><Relationship Id="rId4" Type="http://schemas.openxmlformats.org/officeDocument/2006/relationships/hyperlink" Target="http://www.nokkelhullsmerket.no/helse_og_undervisning/" TargetMode="External"/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helsedirektoratet.no/publikasjoner/nokkelhullet-enkelt-a-velge-sunner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Nøkkelhullet</a:t>
            </a:r>
            <a:r>
              <a:rPr lang="en-GB" dirty="0"/>
              <a:t>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Enkelt</a:t>
            </a:r>
            <a:r>
              <a:rPr lang="en-GB" dirty="0"/>
              <a:t> å </a:t>
            </a:r>
            <a:r>
              <a:rPr lang="en-GB" dirty="0" err="1"/>
              <a:t>velge</a:t>
            </a:r>
            <a:r>
              <a:rPr lang="en-GB" dirty="0"/>
              <a:t> </a:t>
            </a:r>
            <a:r>
              <a:rPr lang="en-GB" dirty="0" err="1"/>
              <a:t>sunnere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7" b="17287"/>
          <a:stretch>
            <a:fillRect/>
          </a:stretch>
        </p:blipFill>
        <p:spPr bwMode="auto">
          <a:xfrm>
            <a:off x="-15205" y="1978"/>
            <a:ext cx="9144000" cy="307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71" y="1733247"/>
            <a:ext cx="5794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32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6450" y="42958"/>
            <a:ext cx="5184120" cy="617734"/>
          </a:xfrm>
        </p:spPr>
        <p:txBody>
          <a:bodyPr/>
          <a:lstStyle/>
          <a:p>
            <a:r>
              <a:rPr lang="nb-NO" dirty="0"/>
              <a:t>Grøt, brød og pasta (II)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20112"/>
              </p:ext>
            </p:extLst>
          </p:nvPr>
        </p:nvGraphicFramePr>
        <p:xfrm>
          <a:off x="468313" y="915566"/>
          <a:ext cx="8207376" cy="349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637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Næringsmiddelgruppe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nb-NO" sz="1400" dirty="0"/>
                        <a:t>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Knekkebrød og skonrok, som inneholder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minst 50 % av produktets tørrstoffinnhold.</a:t>
                      </a:r>
                    </a:p>
                    <a:p>
                      <a:endParaRPr lang="nb-NO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For glutenfrie produkter krav om minst 15 % fullkorn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Fett høyst 7g/100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Sukkerarter høyst 5 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Kostfiber minst 6 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Salt høyst 1,3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nb-NO" sz="1400" dirty="0"/>
                        <a:t>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Pasta (ikke fylt) som inneholder minst 50 % fullkorn av produktets tørrstoffinnhold.</a:t>
                      </a:r>
                    </a:p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Glutenfri pasta (ikke fylt) har ikke krav til fullkorn.</a:t>
                      </a:r>
                    </a:p>
                    <a:p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Kostfiber minst 6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Salt høyst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0,1 g/100 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b-NO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Vilkårene gjelder for produktets tørrstoffinnhold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69" y="64223"/>
            <a:ext cx="1849520" cy="85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61" y="0"/>
            <a:ext cx="910822" cy="9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25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37681"/>
            <a:ext cx="8208000" cy="617734"/>
          </a:xfrm>
        </p:spPr>
        <p:txBody>
          <a:bodyPr/>
          <a:lstStyle/>
          <a:p>
            <a:r>
              <a:rPr lang="nb-NO" dirty="0"/>
              <a:t>Melk og syrnede melkeprodukter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299302"/>
              </p:ext>
            </p:extLst>
          </p:nvPr>
        </p:nvGraphicFramePr>
        <p:xfrm>
          <a:off x="323529" y="655414"/>
          <a:ext cx="8568951" cy="4079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4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130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2751">
                <a:tc>
                  <a:txBody>
                    <a:bodyPr/>
                    <a:lstStyle/>
                    <a:p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Næringsmiddelgruppe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4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Melk og syrnede melkeprodukter beregnet til å drikke, uten tilsatt smak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   Fett høyst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0,7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4542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12a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Syrnede melkeprodukter ikke beregnet til å drikke, uten tilsatt smak.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Laktosefrie produkter omfattes også.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   Fett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høyst 1,5 g/100 g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4542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13a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Syrnede melkeprodukter ikke beregnet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til å drikke, med tilsatt smak. Laktosefrie produkter omfattes også.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   Fett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høyst 1,5 g/100 g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   Tilsatte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sukkerarter høyst 4 g/100 g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3651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14a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Produkter - 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blanding av melk og fløte bruksområde som fløte og tilsvarende produkter, uten tilsatt smak. </a:t>
                      </a:r>
                    </a:p>
                    <a:p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Laktosefrie produkter omfattes også.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   Fett høyst 5 g/100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g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3651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15a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Produkter - 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blanding av melk og fløte bruksområde som fløte og tilsvarende produkter, med tilsatt smak. </a:t>
                      </a:r>
                    </a:p>
                    <a:p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Laktosefrie produkter omfattes også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Fett høyst 5 g/100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Sukkerarter høyst 5 g/100 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Salt høyst 0,8 g/100 g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368152" cy="6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46" y="37681"/>
            <a:ext cx="543942" cy="53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34" y="19769"/>
            <a:ext cx="475246" cy="56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42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048" y="-3709"/>
            <a:ext cx="8496488" cy="617734"/>
          </a:xfrm>
        </p:spPr>
        <p:txBody>
          <a:bodyPr/>
          <a:lstStyle/>
          <a:p>
            <a:r>
              <a:rPr lang="nb-NO" dirty="0"/>
              <a:t>Vegetabilske alternativer til melkeprodukter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864438"/>
              </p:ext>
            </p:extLst>
          </p:nvPr>
        </p:nvGraphicFramePr>
        <p:xfrm>
          <a:off x="311722" y="614025"/>
          <a:ext cx="7716798" cy="4243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78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45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2737"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Næringsmiddelgruppe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23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11b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Vegetabilske produkter med samme  bruksområde  som 11a, til drikke, uten tilsatt smak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-      Fett høyst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1,5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Mettede fettsyrer høyst 33% av fettinnholdet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Sukkerarter høyst 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Salt høyst 0,1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2344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12b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Vegetabilske produkter med samme  bruksområde  som 12a, uten tilsatt smak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-      Fett høyst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1,5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Mettede fettsyrer høyst 33% av fettinnholdet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Sukkerarter høyst 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Salt høyst 0,1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2344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13b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Vegetabilske produkter med samme  bruksområde  som 13a, med tilsatt smak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-      Fett høyst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1,5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Mettede fettsyrer høyst 33% av fettinnholdet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Sukkerarter høyst 8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Salt høyst 0,1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2344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14b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Helt eller delvis vegetabilske produkter med samme  bruksområde  som 14a, uten tilsatt smak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-      Fett høyst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1,5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Mettede fettsyrer høyst 33% av fettinnholdet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Sukkerarter høyst 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Salt høyst 0,3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2344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15b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Helt eller delvis vegetabilske produkter med samme  bruksområde  som 15a, med tilsatt smak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-      Fett høyst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1,5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Mettede fettsyrer høyst 33% av fettinnholdet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Sukkerarter høyst 8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Salt høyst 0,8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6638"/>
            <a:ext cx="777417" cy="77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29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5487" y="15201"/>
            <a:ext cx="8136448" cy="617734"/>
          </a:xfrm>
        </p:spPr>
        <p:txBody>
          <a:bodyPr/>
          <a:lstStyle/>
          <a:p>
            <a:r>
              <a:rPr lang="nb-NO" dirty="0"/>
              <a:t>Ost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356011"/>
              </p:ext>
            </p:extLst>
          </p:nvPr>
        </p:nvGraphicFramePr>
        <p:xfrm>
          <a:off x="468000" y="979449"/>
          <a:ext cx="820737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19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Næringsmiddelgruppe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nb-NO" sz="1600" dirty="0"/>
                        <a:t>16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baseline="0" dirty="0"/>
                        <a:t>Oster, unntatt ferskoster i gruppe 18</a:t>
                      </a:r>
                    </a:p>
                    <a:p>
                      <a:endParaRPr lang="nb-NO" sz="1600" baseline="0" dirty="0"/>
                    </a:p>
                    <a:p>
                      <a:r>
                        <a:rPr lang="nb-NO" sz="1600" baseline="0" dirty="0"/>
                        <a:t>Produktene kan være tilsatt smak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Fett høyst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17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Salt høyst 1,6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4420">
                <a:tc>
                  <a:txBody>
                    <a:bodyPr/>
                    <a:lstStyle/>
                    <a:p>
                      <a:r>
                        <a:rPr lang="nb-NO" sz="1600" dirty="0"/>
                        <a:t>17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Helt el delvis vegetabilske produkter med samme bruksområde som produkter i gruppe 16.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Fett høyst 17 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Mettede fettsyrer høyst 20 % av fettinnholdet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Salt </a:t>
                      </a: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høyst 1,5 g/100 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Ferskoster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og tilsvarende produkter.</a:t>
                      </a:r>
                    </a:p>
                    <a:p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Produktene kan være tilsatt smak.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Fett høyst 5 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Salt høyst 0,9 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Tilsatte sukkerarter høyst 1 g/100 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13</a:t>
            </a:fld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20" y="1276912"/>
            <a:ext cx="815205" cy="71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05" y="1233348"/>
            <a:ext cx="402646" cy="40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612" y="1613768"/>
            <a:ext cx="369589" cy="32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21" y="3016900"/>
            <a:ext cx="461260" cy="48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71" y="3435846"/>
            <a:ext cx="516105" cy="53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05" y="3016900"/>
            <a:ext cx="375971" cy="52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29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0"/>
            <a:ext cx="8136448" cy="617734"/>
          </a:xfrm>
        </p:spPr>
        <p:txBody>
          <a:bodyPr/>
          <a:lstStyle/>
          <a:p>
            <a:r>
              <a:rPr lang="nb-NO" dirty="0"/>
              <a:t>Margariner og oljer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630745"/>
              </p:ext>
            </p:extLst>
          </p:nvPr>
        </p:nvGraphicFramePr>
        <p:xfrm>
          <a:off x="468000" y="979449"/>
          <a:ext cx="8207376" cy="342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19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9301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Næringsmiddelgruppe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2505">
                <a:tc>
                  <a:txBody>
                    <a:bodyPr/>
                    <a:lstStyle/>
                    <a:p>
                      <a:r>
                        <a:rPr lang="nb-NO" sz="1600" baseline="0" dirty="0"/>
                        <a:t>19 </a:t>
                      </a:r>
                      <a:endParaRPr lang="nb-NO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baseline="0" dirty="0"/>
                        <a:t>Matfett/blandinger (margariner) </a:t>
                      </a:r>
                    </a:p>
                    <a:p>
                      <a:endParaRPr lang="nb-NO" sz="16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aseline="0" dirty="0"/>
                        <a:t>Produktene kan være tilsatt smak.</a:t>
                      </a:r>
                    </a:p>
                    <a:p>
                      <a:endParaRPr lang="nb-NO" sz="16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- Fett høyst 80 g/100 g</a:t>
                      </a:r>
                    </a:p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- Mettede fettsyrer høyst 33 % av fettinnholdet</a:t>
                      </a:r>
                    </a:p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- Salt høyst 1,1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b-NO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8687">
                <a:tc>
                  <a:txBody>
                    <a:bodyPr/>
                    <a:lstStyle/>
                    <a:p>
                      <a:r>
                        <a:rPr lang="nb-NO" sz="1600" dirty="0"/>
                        <a:t>20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Oljer /flytende matfett/flytende matfettblandinger </a:t>
                      </a:r>
                    </a:p>
                    <a:p>
                      <a:endParaRPr lang="nb-NO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aseline="0" dirty="0"/>
                        <a:t>Produktene kan være tilsatt smak.</a:t>
                      </a:r>
                    </a:p>
                    <a:p>
                      <a:endParaRPr lang="nb-NO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</a:rPr>
                        <a:t>- Mettede fettsyrer høyst 20 % av fettinnholdet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baseline="0" dirty="0">
                          <a:solidFill>
                            <a:schemeClr val="tx1"/>
                          </a:solidFill>
                        </a:rPr>
                        <a:t>- Salt høyst 1,0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74" y="85148"/>
            <a:ext cx="896933" cy="9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07" y="73048"/>
            <a:ext cx="901774" cy="90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1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2667" y="0"/>
            <a:ext cx="8424480" cy="833178"/>
          </a:xfrm>
        </p:spPr>
        <p:txBody>
          <a:bodyPr/>
          <a:lstStyle/>
          <a:p>
            <a:r>
              <a:rPr lang="nb-NO" dirty="0"/>
              <a:t>Fiskerivarer og produkter av </a:t>
            </a:r>
            <a:r>
              <a:rPr lang="nb-NO" sz="3200" dirty="0"/>
              <a:t>fiskerivarer</a:t>
            </a:r>
            <a:r>
              <a:rPr lang="nb-NO" dirty="0"/>
              <a:t> </a:t>
            </a:r>
            <a:br>
              <a:rPr lang="nb-NO" dirty="0"/>
            </a:br>
            <a:endParaRPr lang="nb-NO" sz="14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15</a:t>
            </a:fld>
            <a:endParaRPr lang="nb-NO" dirty="0"/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556170"/>
              </p:ext>
            </p:extLst>
          </p:nvPr>
        </p:nvGraphicFramePr>
        <p:xfrm>
          <a:off x="468624" y="919992"/>
          <a:ext cx="820737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319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Næringsmiddel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b-NO" sz="1400" dirty="0"/>
                        <a:t>21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Fiskerivarer og levende muslinger.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Produktene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k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an være bearbeidet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nb-NO" sz="1400" dirty="0"/>
                        <a:t>22</a:t>
                      </a: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Prod. m/minst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50 % foredlede fiskerivarer. Kan inneholde saus/lake. Prosentandel og vilkår gjelder for det som er beregnet å spise. Kan være panert, men tilberedning som angis kan ikke tilføre fett.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nb-NO" sz="1400" dirty="0"/>
                        <a:t>22a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Produkter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av fiskerivarer andre enn </a:t>
                      </a:r>
                    </a:p>
                    <a:p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22 b-d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Annet fett enn fiskefett høyst 10g/100 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Sukkerarter høyst 5 g/100 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Salt høyst 1,5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b-NO" sz="1400" dirty="0"/>
                        <a:t>22b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Påleggsprodukter, skivet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Salt høyst 2,5 g/100 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Øvrige krav som for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22a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b-NO" sz="1400" dirty="0"/>
                        <a:t>22c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Røkt eller gravet fisk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Salt høyst 3,0 g/100 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Øvrige krav som 22a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b-NO" sz="1400" dirty="0"/>
                        <a:t>22d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Kaviar og andre halvkonserver av fisk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Salt høyst 3,0 g/100 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Øvrige krav som 22a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 flipH="1">
            <a:off x="2404274" y="4762170"/>
            <a:ext cx="528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/>
              <a:t>Forslag til endringer markert i rødt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49" y="3272"/>
            <a:ext cx="1162313" cy="69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99" y="-3132"/>
            <a:ext cx="708352" cy="7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51" y="695554"/>
            <a:ext cx="930411" cy="62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61" y="709874"/>
            <a:ext cx="790501" cy="52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4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-73516"/>
            <a:ext cx="8208000" cy="617734"/>
          </a:xfrm>
        </p:spPr>
        <p:txBody>
          <a:bodyPr/>
          <a:lstStyle/>
          <a:p>
            <a:r>
              <a:rPr lang="nb-NO" dirty="0"/>
              <a:t>Kjøtt og produkter av kjøtt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16</a:t>
            </a:fld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009884"/>
              </p:ext>
            </p:extLst>
          </p:nvPr>
        </p:nvGraphicFramePr>
        <p:xfrm>
          <a:off x="468000" y="530451"/>
          <a:ext cx="8352472" cy="4303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1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463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Næringsmiddelgruppe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831">
                <a:tc>
                  <a:txBody>
                    <a:bodyPr/>
                    <a:lstStyle/>
                    <a:p>
                      <a:r>
                        <a:rPr lang="nb-NO" sz="1200" dirty="0"/>
                        <a:t>23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Kjøtt som er uforedlet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2472">
                <a:tc>
                  <a:txBody>
                    <a:bodyPr/>
                    <a:lstStyle/>
                    <a:p>
                      <a:r>
                        <a:rPr lang="nb-NO" sz="1200" dirty="0"/>
                        <a:t>24</a:t>
                      </a: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Produkter m/minst 50 % kjøtt.</a:t>
                      </a:r>
                    </a:p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Leverpostei (24b)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minst 35 % kjøtt.</a:t>
                      </a:r>
                    </a:p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Produkter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hvor minst 10% av kjøttet er erstattet av veg råvare el protein, er kravet minst 40 % kjøtt. </a:t>
                      </a:r>
                    </a:p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Kan inneholde saus/lake. Prosentandel og vilkår gjelder for det som er beregnet å spise.</a:t>
                      </a:r>
                    </a:p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Kan være panert, men tilbered. Da uten fett.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1463">
                <a:tc>
                  <a:txBody>
                    <a:bodyPr/>
                    <a:lstStyle/>
                    <a:p>
                      <a:r>
                        <a:rPr lang="nb-NO" sz="1200" dirty="0"/>
                        <a:t>24a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Rå produkter av hele 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el. utskårne kjøttstykker som er overflatemarinert eller krydret </a:t>
                      </a:r>
                    </a:p>
                    <a:p>
                      <a:endParaRPr lang="nb-NO" sz="12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- for stikksaltede produkter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Fett høyst 10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Sukkerarter høyst 3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Salt høyst 1,0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Salt høyst 0,5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nb-NO" sz="1200" dirty="0"/>
                        <a:t>24b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Rå eller spiseklare produkter hvor kvernet/hakket kjøtt er hovedingrediensen</a:t>
                      </a:r>
                    </a:p>
                    <a:p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- for pølser likevel</a:t>
                      </a:r>
                    </a:p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- for påleggspølser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likevel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- for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karbonadedeig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Fett høyst 10 g/100 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Sukkerarter høyst 3 g/100 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Salt høyst 1,7 g/100 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Salt høyst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2,0 g/100 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Salt høyst 2,2 g/100 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Salt høyst 1,0 g/100 g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nb-NO" sz="1200" dirty="0"/>
                        <a:t>24c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Spiseklare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eller røkte produkter hvor hovedingrediensen er helt eller utskåret kjøtt, og som ikke omfattes av gruppe 24 b</a:t>
                      </a:r>
                    </a:p>
                    <a:p>
                      <a:endParaRPr lang="nb-NO" sz="12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- for påleggsprodukter likevel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Fett høyst</a:t>
                      </a: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 10 g/100 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Sukkerarter høyst 3 g/100 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Salt høyst 2,0 g/100 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200" baseline="0" dirty="0">
                          <a:solidFill>
                            <a:schemeClr val="tx1"/>
                          </a:solidFill>
                        </a:rPr>
                        <a:t>Salt høyst 2,5 g/100 g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17" y="57605"/>
            <a:ext cx="1089271" cy="7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73" y="123478"/>
            <a:ext cx="659104" cy="6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62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8800" y="24969"/>
            <a:ext cx="8208000" cy="617734"/>
          </a:xfrm>
        </p:spPr>
        <p:txBody>
          <a:bodyPr/>
          <a:lstStyle/>
          <a:p>
            <a:r>
              <a:rPr lang="nb-NO" dirty="0"/>
              <a:t>Vegetabilske produkter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774520"/>
              </p:ext>
            </p:extLst>
          </p:nvPr>
        </p:nvGraphicFramePr>
        <p:xfrm>
          <a:off x="478800" y="1574382"/>
          <a:ext cx="8207376" cy="220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1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Næringsmiddel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nb-NO" sz="1400" dirty="0"/>
                        <a:t>25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Produkter som består av minst</a:t>
                      </a:r>
                      <a:r>
                        <a:rPr lang="nb-NO" sz="1400" baseline="0" dirty="0"/>
                        <a:t> 60% vegetabilske råvarer. Produktene kan ikke inneholde kjøtt eller fisk. </a:t>
                      </a:r>
                    </a:p>
                    <a:p>
                      <a:r>
                        <a:rPr lang="nb-NO" sz="1400" dirty="0"/>
                        <a:t>Produktene kan</a:t>
                      </a:r>
                      <a:r>
                        <a:rPr lang="nb-NO" sz="1400" baseline="0" dirty="0"/>
                        <a:t> inneholde saus eller lake.</a:t>
                      </a:r>
                    </a:p>
                    <a:p>
                      <a:r>
                        <a:rPr lang="nb-NO" sz="1400" dirty="0"/>
                        <a:t>Prosentandel</a:t>
                      </a:r>
                      <a:r>
                        <a:rPr lang="nb-NO" sz="1400" baseline="0" dirty="0"/>
                        <a:t> og vilkår gjelder for den delen av produktet som er beregnet til å spise.</a:t>
                      </a:r>
                    </a:p>
                    <a:p>
                      <a:r>
                        <a:rPr lang="nb-NO" sz="1400" baseline="0" dirty="0"/>
                        <a:t>Produktene kan være panert, men tilberedningen som angis kan ikke tilføre produktet fett.</a:t>
                      </a:r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Fett høyst 10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Mettede fettsyrer høyst 33 % av fettinnholdet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Sukkerarter høyst 3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Salt høyst 1 g/100 g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17</a:t>
            </a:fld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49" y="195486"/>
            <a:ext cx="16589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70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35" y="167469"/>
            <a:ext cx="129857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6228" y="0"/>
            <a:ext cx="8208000" cy="617734"/>
          </a:xfrm>
        </p:spPr>
        <p:txBody>
          <a:bodyPr/>
          <a:lstStyle/>
          <a:p>
            <a:r>
              <a:rPr lang="nb-NO" dirty="0"/>
              <a:t>Ferdigretter (</a:t>
            </a:r>
            <a:r>
              <a:rPr lang="nb-NO" dirty="0" err="1"/>
              <a:t>gr</a:t>
            </a:r>
            <a:r>
              <a:rPr lang="nb-NO" dirty="0"/>
              <a:t> 26-31)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000" y="943700"/>
            <a:ext cx="6840304" cy="3717302"/>
          </a:xfrm>
        </p:spPr>
        <p:txBody>
          <a:bodyPr>
            <a:normAutofit fontScale="55000" lnSpcReduction="20000"/>
          </a:bodyPr>
          <a:lstStyle/>
          <a:p>
            <a:r>
              <a:rPr lang="nb-NO" sz="3400" dirty="0"/>
              <a:t>Tallerkenmodellen (protein, karbohydrat og frukt/grønt) gjelder for gruppe 25 «hovedmåltid» </a:t>
            </a:r>
          </a:p>
          <a:p>
            <a:pPr marL="0" indent="0">
              <a:buNone/>
            </a:pPr>
            <a:endParaRPr lang="nb-NO" sz="3400" b="1" dirty="0"/>
          </a:p>
          <a:p>
            <a:pPr marL="0" indent="0">
              <a:buNone/>
            </a:pPr>
            <a:r>
              <a:rPr lang="nb-NO" sz="3400" b="1" dirty="0"/>
              <a:t>Nye grupper</a:t>
            </a:r>
          </a:p>
          <a:p>
            <a:r>
              <a:rPr lang="nb-NO" sz="3400" dirty="0"/>
              <a:t>«Supper» utvidet med «supper uten kjøtt og fisk»</a:t>
            </a:r>
          </a:p>
          <a:p>
            <a:r>
              <a:rPr lang="nb-NO" sz="3400" dirty="0"/>
              <a:t>Ferdigretter som ikke utgjør et komplett måltid (grønnsaksretter, salater, grønnsaker m/kjøtt eller fisk ol)</a:t>
            </a:r>
          </a:p>
          <a:p>
            <a:endParaRPr lang="nb-NO" sz="3400" b="1" dirty="0"/>
          </a:p>
          <a:p>
            <a:pPr marL="0" indent="0">
              <a:buNone/>
            </a:pPr>
            <a:r>
              <a:rPr lang="nb-NO" sz="3400" b="1" dirty="0"/>
              <a:t>Vilkår</a:t>
            </a:r>
          </a:p>
          <a:p>
            <a:r>
              <a:rPr lang="nb-NO" sz="3400" dirty="0"/>
              <a:t>Mindre salt </a:t>
            </a:r>
          </a:p>
          <a:p>
            <a:r>
              <a:rPr lang="nb-NO" sz="3400" dirty="0"/>
              <a:t>Fettkvalitet vektlagt, energimengde fra fett økt</a:t>
            </a:r>
          </a:p>
          <a:p>
            <a:r>
              <a:rPr lang="nb-NO" sz="3400" dirty="0"/>
              <a:t>Mer grønnsaker og frukt </a:t>
            </a:r>
          </a:p>
          <a:p>
            <a:r>
              <a:rPr lang="nb-NO" sz="3400" dirty="0" err="1"/>
              <a:t>Fullkornskrav</a:t>
            </a:r>
            <a:r>
              <a:rPr lang="nb-NO" sz="3400" dirty="0"/>
              <a:t> for </a:t>
            </a:r>
            <a:r>
              <a:rPr lang="nb-NO" sz="3400" dirty="0" err="1"/>
              <a:t>evt</a:t>
            </a:r>
            <a:r>
              <a:rPr lang="nb-NO" sz="3400" dirty="0"/>
              <a:t> </a:t>
            </a:r>
            <a:r>
              <a:rPr lang="nb-NO" sz="3400" dirty="0" err="1"/>
              <a:t>korndel</a:t>
            </a:r>
            <a:r>
              <a:rPr lang="nb-NO" sz="3400" dirty="0"/>
              <a:t> i retten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18</a:t>
            </a:fld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15" y="43700"/>
            <a:ext cx="130411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822" y="809950"/>
            <a:ext cx="859103" cy="85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60" y="1779662"/>
            <a:ext cx="855067" cy="56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518" y="2408275"/>
            <a:ext cx="827109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518" y="3056672"/>
            <a:ext cx="835835" cy="6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81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-152218"/>
            <a:ext cx="8208000" cy="617734"/>
          </a:xfrm>
        </p:spPr>
        <p:txBody>
          <a:bodyPr/>
          <a:lstStyle/>
          <a:p>
            <a:r>
              <a:rPr lang="nb-NO" dirty="0"/>
              <a:t>Ferdigretter II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430278"/>
              </p:ext>
            </p:extLst>
          </p:nvPr>
        </p:nvGraphicFramePr>
        <p:xfrm>
          <a:off x="395535" y="483517"/>
          <a:ext cx="8473942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23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93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0904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Næringsmiddelgruppe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3324">
                <a:tc>
                  <a:txBody>
                    <a:bodyPr/>
                    <a:lstStyle/>
                    <a:p>
                      <a:r>
                        <a:rPr lang="nb-NO" sz="1400" dirty="0"/>
                        <a:t>26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Ferdigrett,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komplett, som inneholder:</a:t>
                      </a:r>
                    </a:p>
                    <a:p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- 400-750 kcal per angitt porsjon</a:t>
                      </a:r>
                    </a:p>
                    <a:p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- Minst 28 g grønnsaker/frukt/bær (unntatt poteter og peanøtter) per 100 g produkt</a:t>
                      </a:r>
                    </a:p>
                    <a:p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- evt. </a:t>
                      </a:r>
                      <a:r>
                        <a:rPr lang="nb-NO" sz="1400" baseline="0" dirty="0" err="1">
                          <a:solidFill>
                            <a:schemeClr val="tx1"/>
                          </a:solidFill>
                        </a:rPr>
                        <a:t>korndelen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skal oppfylle krav til fullkorn for den relevante næringsmiddelgruppen.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Høyst 33% av </a:t>
                      </a:r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energiinnh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fra fett,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       med fisk &gt; 10 % fett: 40 E%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Høyst 10 % av energiinnholdet kan komme fra mettede fettsyrer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Tilsatte sukkerarter høyst 3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Salt høyst 0,8 g/100 g, likevel høyst 3,5 g salt totalt per porsjon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nb-NO" sz="1400" dirty="0"/>
                        <a:t>27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Piroger, pizzaer,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paier som inneholder:</a:t>
                      </a:r>
                    </a:p>
                    <a:p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- Minst 250 kcal per angitt porsjon</a:t>
                      </a:r>
                    </a:p>
                    <a:p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- Grønnsakskrav som for gruppe 26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Korndel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 minst 30 % fullkorn av </a:t>
                      </a:r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korndelens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 tørrstoffinnhold. 10 % for glutenfri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produkt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Salt høyst 1 g/100 g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Øvrige krav som for gruppe 26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5929">
                <a:tc>
                  <a:txBody>
                    <a:bodyPr/>
                    <a:lstStyle/>
                    <a:p>
                      <a:r>
                        <a:rPr lang="nb-NO" sz="1400" dirty="0"/>
                        <a:t>28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Smørbrød, bagetter, </a:t>
                      </a:r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wraps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 ol, som inneholder: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Minst 150 kcal per angitt porsjon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Minst 25 g grønnsaker/frukt/bær (unntatt poteter og peanøtter) per 100 g produkt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Korndel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 minst 30 % fullkorn av </a:t>
                      </a:r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korndelens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tørrstoffinnhold.</a:t>
                      </a: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10 % for glutenfri produkt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Salt høyst 0,9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Øvrige krav som for gruppe 26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89" y="5423"/>
            <a:ext cx="941301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82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Nøkkelhullet?</a:t>
            </a: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Nordiske myndigheters frivillige merkeordning for sunnere </a:t>
            </a:r>
            <a:r>
              <a:rPr lang="nb-NO" dirty="0" smtClean="0"/>
              <a:t>matvarer</a:t>
            </a:r>
          </a:p>
          <a:p>
            <a:endParaRPr lang="nb-NO" smtClean="0"/>
          </a:p>
          <a:p>
            <a:r>
              <a:rPr lang="nb-NO" smtClean="0"/>
              <a:t>Forskrifstfestet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Helsedirektoratet og Mattilsynet står bak</a:t>
            </a:r>
            <a:endParaRPr lang="nb-NO" dirty="0"/>
          </a:p>
          <a:p>
            <a:endParaRPr lang="nb-NO" dirty="0"/>
          </a:p>
          <a:p>
            <a:r>
              <a:rPr lang="nb-NO" dirty="0"/>
              <a:t>Mindre </a:t>
            </a:r>
            <a:r>
              <a:rPr lang="nb-NO" dirty="0">
                <a:solidFill>
                  <a:schemeClr val="tx1"/>
                </a:solidFill>
              </a:rPr>
              <a:t>mettet fett, </a:t>
            </a:r>
            <a:r>
              <a:rPr lang="nb-NO" dirty="0"/>
              <a:t>salt og sukker og mer fiber og fullkorn</a:t>
            </a:r>
          </a:p>
          <a:p>
            <a:endParaRPr lang="nb-NO" dirty="0"/>
          </a:p>
          <a:p>
            <a:r>
              <a:rPr lang="nb-NO" dirty="0"/>
              <a:t>Sammenligner matvarer innenfor samme gruppe</a:t>
            </a:r>
          </a:p>
          <a:p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86" y="1779662"/>
            <a:ext cx="3691736" cy="2087453"/>
          </a:xfrm>
        </p:spPr>
      </p:pic>
    </p:spTree>
    <p:extLst>
      <p:ext uri="{BB962C8B-B14F-4D97-AF65-F5344CB8AC3E}">
        <p14:creationId xmlns:p14="http://schemas.microsoft.com/office/powerpoint/2010/main" val="4024313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-152218"/>
            <a:ext cx="8208000" cy="617734"/>
          </a:xfrm>
        </p:spPr>
        <p:txBody>
          <a:bodyPr/>
          <a:lstStyle/>
          <a:p>
            <a:r>
              <a:rPr lang="nb-NO" dirty="0"/>
              <a:t>Ferdigretter III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562199"/>
              </p:ext>
            </p:extLst>
          </p:nvPr>
        </p:nvGraphicFramePr>
        <p:xfrm>
          <a:off x="395535" y="483517"/>
          <a:ext cx="847394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23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93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0904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Næringsmiddelgruppe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6253">
                <a:tc>
                  <a:txBody>
                    <a:bodyPr/>
                    <a:lstStyle/>
                    <a:p>
                      <a:r>
                        <a:rPr lang="nb-NO" sz="1200" dirty="0"/>
                        <a:t>29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Supper med fisk eller kjøtt tilberedt etter produsentens anvisning og inneholder: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Minst 100 kcal per angitt porsjon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Minst 28 g grønnsaker/frukt/bær (unntatt poteter og peanøtter) per 100 g produkt</a:t>
                      </a:r>
                    </a:p>
                    <a:p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Evt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korndel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 skal oppfylle </a:t>
                      </a:r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fullkornskrav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10 % for glutenfri produkt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Høyst 33% av </a:t>
                      </a:r>
                      <a:r>
                        <a:rPr lang="nb-NO" sz="1400" baseline="0" dirty="0" err="1">
                          <a:solidFill>
                            <a:schemeClr val="tx1"/>
                          </a:solidFill>
                        </a:rPr>
                        <a:t>energiinnh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fra fett, fisk &gt; 10 % fett: 40 E%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Mettede fettsyrer høyst 33 % av fettinnholdet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Tilsatte sukkerarter høyst 3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Salt høyst 0,8 g/100 g, likevel høyst 2,5 g salt totalt per porsjon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b-NO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nb-NO" sz="1200" dirty="0"/>
                        <a:t>30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Supper uten fisk eller kjøtt tilberedt etter produsentens anvisning  og inneholder: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Minst 50 g grønnsaker/frukt/bær (unntatt poteter og peanøtter) per 100 g produkt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Øvrige krav som for gruppe 29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Salt høyst 0,8 g/100 g, likevel høyst 2,5 g salt totalt per porsjon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Øvrige krav som for gruppe 29 (unntatt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hensyn til fet fisk)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5929">
                <a:tc>
                  <a:txBody>
                    <a:bodyPr/>
                    <a:lstStyle/>
                    <a:p>
                      <a:r>
                        <a:rPr lang="nb-NO" sz="1200" dirty="0"/>
                        <a:t>31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Ferdigretter som ikke er beregnet å være et komplett måltid og inneholder: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Minst 100 kcal per porsjon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- Minst 50 g grønnsaker/frukt/bær (unntatt poteter og peanøtter) per 100 g produkt</a:t>
                      </a:r>
                    </a:p>
                    <a:p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Evt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korndel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 skal oppfylle </a:t>
                      </a:r>
                      <a:r>
                        <a:rPr lang="nb-NO" sz="1400" dirty="0" err="1">
                          <a:solidFill>
                            <a:schemeClr val="tx1"/>
                          </a:solidFill>
                        </a:rPr>
                        <a:t>fullkornskrav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10 % for glutenfri produkt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Salt høyst 0,8 g/100 g, likevel høyst 2,5 g totalt per porsjon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Øvrige krav som for gruppe 29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20</a:t>
            </a:fld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-1"/>
            <a:ext cx="1091318" cy="75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08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3311" y="1989"/>
            <a:ext cx="8208000" cy="617734"/>
          </a:xfrm>
        </p:spPr>
        <p:txBody>
          <a:bodyPr/>
          <a:lstStyle/>
          <a:p>
            <a:r>
              <a:rPr lang="nb-NO" dirty="0"/>
              <a:t>Dressinger og sauser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122812"/>
              </p:ext>
            </p:extLst>
          </p:nvPr>
        </p:nvGraphicFramePr>
        <p:xfrm>
          <a:off x="421963" y="1761660"/>
          <a:ext cx="8207376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25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Næringsmiddelgruppe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Dressing av olje og eddik.</a:t>
                      </a:r>
                    </a:p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Kan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være tilsatt smak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Mettede fettsyrer høyst 20 % av fettinnholdet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Sukkerarter høyst 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Salt høyst 0,8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Sauser til middagsretter (ferdige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produkter og produkter tilberedt i følge produsentens anvisning)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Fett høyst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Mettede fettsyrer høyst 33 % av fettinnholdet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Sukkerarter høyst 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Salt høyst 0,8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Vilkår gjelder spiseklare produkter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21</a:t>
            </a:fld>
            <a:endParaRPr lang="nb-NO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1510"/>
            <a:ext cx="1112787" cy="11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8447"/>
            <a:ext cx="17129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69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267495"/>
            <a:ext cx="8208000" cy="576064"/>
          </a:xfrm>
        </p:spPr>
        <p:txBody>
          <a:bodyPr/>
          <a:lstStyle/>
          <a:p>
            <a:r>
              <a:rPr lang="nb-NO" altLang="nb-NO" dirty="0">
                <a:latin typeface="+mn-lt"/>
              </a:rPr>
              <a:t>Matvarer som ikke kan merkes</a:t>
            </a:r>
            <a:endParaRPr lang="nb-NO" dirty="0">
              <a:latin typeface="+mn-lt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22</a:t>
            </a:fld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000" y="1059582"/>
            <a:ext cx="3960000" cy="3609290"/>
          </a:xfrm>
        </p:spPr>
        <p:txBody>
          <a:bodyPr>
            <a:normAutofit fontScale="77500" lnSpcReduction="20000"/>
          </a:bodyPr>
          <a:lstStyle/>
          <a:p>
            <a:r>
              <a:rPr lang="nb-NO" altLang="nb-NO" sz="2400" dirty="0"/>
              <a:t>Barnemat for barn opp til 3 år</a:t>
            </a:r>
          </a:p>
          <a:p>
            <a:pPr>
              <a:buNone/>
            </a:pPr>
            <a:endParaRPr lang="nb-NO" altLang="nb-NO" sz="2400" dirty="0"/>
          </a:p>
          <a:p>
            <a:r>
              <a:rPr lang="nb-NO" altLang="nb-NO" sz="2400" dirty="0"/>
              <a:t>Alkoholholdig drikke, syltetøy, juice, majones, tørrmelk, nøtter, egg, brunost og prim </a:t>
            </a:r>
          </a:p>
          <a:p>
            <a:pPr>
              <a:buNone/>
            </a:pPr>
            <a:endParaRPr lang="nb-NO" altLang="nb-NO" sz="2400" dirty="0"/>
          </a:p>
          <a:p>
            <a:r>
              <a:rPr lang="nb-NO" altLang="nb-NO" sz="2400" dirty="0"/>
              <a:t>Godteri, sjokolade, is, pannekaker, kaker, snacks som potetgull o.l.</a:t>
            </a:r>
          </a:p>
          <a:p>
            <a:endParaRPr lang="nb-NO" altLang="nb-NO" sz="2400" dirty="0"/>
          </a:p>
          <a:p>
            <a:r>
              <a:rPr lang="nb-NO" altLang="nb-NO" sz="2400" dirty="0"/>
              <a:t>Matvarer med kunstige søtstoffer</a:t>
            </a:r>
          </a:p>
          <a:p>
            <a:endParaRPr lang="nb-NO" altLang="nb-NO" sz="2400" dirty="0"/>
          </a:p>
          <a:p>
            <a:r>
              <a:rPr lang="nb-NO" altLang="nb-NO" sz="2400" dirty="0"/>
              <a:t>Matvarer med for høyt innhold av industrielt fremstilte transfettsyrer</a:t>
            </a:r>
          </a:p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56" y="1419622"/>
            <a:ext cx="2064526" cy="2808312"/>
          </a:xfrm>
        </p:spPr>
      </p:pic>
    </p:spTree>
    <p:extLst>
      <p:ext uri="{BB962C8B-B14F-4D97-AF65-F5344CB8AC3E}">
        <p14:creationId xmlns:p14="http://schemas.microsoft.com/office/powerpoint/2010/main" val="980413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2173"/>
            <a:ext cx="7051675" cy="617734"/>
          </a:xfrm>
        </p:spPr>
        <p:txBody>
          <a:bodyPr/>
          <a:lstStyle/>
          <a:p>
            <a:pPr algn="l" eaLnBrk="1" hangingPunct="1"/>
            <a:r>
              <a:rPr lang="nb-NO" altLang="nb-NO" dirty="0">
                <a:latin typeface="+mn-lt"/>
              </a:rPr>
              <a:t>Bruk av merket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83507"/>
            <a:ext cx="5905500" cy="313253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nb-NO" altLang="nb-NO" sz="1800" dirty="0"/>
              <a:t>Bruk av Nøkkelhullet er frivillig, men når Nøkkelhullet brukes, skal kravene i </a:t>
            </a:r>
            <a:r>
              <a:rPr lang="nb-NO" altLang="nb-NO" sz="1800" dirty="0" err="1"/>
              <a:t>forskriften</a:t>
            </a:r>
            <a:r>
              <a:rPr lang="nb-NO" altLang="nb-NO" sz="1800" dirty="0"/>
              <a:t>* følges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altLang="nb-NO" sz="18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1800" dirty="0"/>
              <a:t>Veileder som utdyper bestemmelser i </a:t>
            </a:r>
            <a:r>
              <a:rPr lang="nb-NO" altLang="nb-NO" sz="1800" dirty="0" err="1"/>
              <a:t>forskriften</a:t>
            </a:r>
            <a:endParaRPr lang="nb-NO" altLang="nb-NO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altLang="nb-NO" sz="18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1800" dirty="0"/>
              <a:t>Mattilsynet fører tilsyn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altLang="nb-NO" sz="18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1800" dirty="0"/>
              <a:t>Symbolet består av et hvitt nøkkelhull på enten grønn eller sort bunn. Symbolet skal etterfølges av et R-merke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altLang="nb-NO" sz="18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1800" dirty="0"/>
              <a:t>Et eget profilprogram om den grafiske utformingen av symbolet er utarbeidet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267744" y="4803307"/>
            <a:ext cx="60118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b-NO" altLang="nb-NO" sz="1200" b="1" i="1" dirty="0"/>
              <a:t>* Forskrift 2015 om frivillig merking av næringsmidler med Nøkkelhullet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6" y="1288478"/>
            <a:ext cx="27527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73" y="3147813"/>
            <a:ext cx="24479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34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Forskrift og veileder og profilprogram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>
              <a:hlinkClick r:id="rId3"/>
            </a:endParaRPr>
          </a:p>
          <a:p>
            <a:pPr marL="0" indent="0">
              <a:buNone/>
            </a:pPr>
            <a:endParaRPr lang="nb-NO" dirty="0">
              <a:hlinkClick r:id="rId3"/>
            </a:endParaRPr>
          </a:p>
          <a:p>
            <a:r>
              <a:rPr lang="nb-NO" dirty="0">
                <a:hlinkClick r:id="rId3"/>
              </a:rPr>
              <a:t>Forskrift om frivillig merking av næringsmidler med Nøkkelhullet</a:t>
            </a:r>
            <a:endParaRPr lang="nb-NO" dirty="0"/>
          </a:p>
          <a:p>
            <a:pPr marL="0" indent="0">
              <a:buNone/>
            </a:pPr>
            <a:endParaRPr lang="nb-NO" dirty="0">
              <a:hlinkClick r:id="rId4" invalidUrl="https://www.mattilsynet.no/om_mattilsynet/gjeldende_regelverk/veiledere/veileder_til_den_nye_nokkelhullsforskriften_2015.18846/binary/Veileder til den nye n%C3%B8kkelhullsforskriften (2015)"/>
            </a:endParaRPr>
          </a:p>
          <a:p>
            <a:r>
              <a:rPr lang="nb-NO" dirty="0">
                <a:hlinkClick r:id="rId5" invalidUrl="https://www.mattilsynet.no/om_mattilsynet/gjeldende_regelverk/veiledere/veileder_til_den_nye_nokkelhullsforskriften_2015.18846/binary/Veileder til den nye n%C3%B8kkelhullsforskriften (2015)"/>
              </a:rPr>
              <a:t>Veileder til </a:t>
            </a:r>
            <a:r>
              <a:rPr lang="nb-NO" dirty="0" err="1">
                <a:hlinkClick r:id="rId6" invalidUrl="https://www.mattilsynet.no/om_mattilsynet/gjeldende_regelverk/veiledere/veileder_til_den_nye_nokkelhullsforskriften_2015.18846/binary/Veileder til den nye n%C3%B8kkelhullsforskriften (2015)"/>
              </a:rPr>
              <a:t>nøkkelhullsforskriften</a:t>
            </a:r>
            <a:r>
              <a:rPr lang="nb-NO" dirty="0">
                <a:hlinkClick r:id="rId7" invalidUrl="https://www.mattilsynet.no/om_mattilsynet/gjeldende_regelverk/veiledere/veileder_til_den_nye_nokkelhullsforskriften_2015.18846/binary/Veileder til den nye n%C3%B8kkelhullsforskriften (2015)"/>
              </a:rPr>
              <a:t> 2015</a:t>
            </a:r>
            <a:endParaRPr lang="nb-NO" dirty="0"/>
          </a:p>
          <a:p>
            <a:endParaRPr lang="nb-NO" dirty="0"/>
          </a:p>
          <a:p>
            <a:r>
              <a:rPr lang="nb-NO" dirty="0">
                <a:hlinkClick r:id="rId8"/>
              </a:rPr>
              <a:t>Profilprogram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871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Nøkkelhullet på nett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25</a:t>
            </a:fld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="" xmlns:a16="http://schemas.microsoft.com/office/drawing/2014/main" id="{DA2F8A2C-E856-487E-807D-892272880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>
                <a:hlinkClick r:id="rId3"/>
              </a:rPr>
              <a:t>Helsedir.no</a:t>
            </a:r>
            <a:r>
              <a:rPr lang="nb-NO" dirty="0"/>
              <a:t> (helsepersonell og undervisning)</a:t>
            </a:r>
          </a:p>
          <a:p>
            <a:r>
              <a:rPr lang="nb-NO" dirty="0">
                <a:hlinkClick r:id="rId4"/>
              </a:rPr>
              <a:t>Helsenorge.no  </a:t>
            </a:r>
            <a:r>
              <a:rPr lang="nb-NO" dirty="0"/>
              <a:t>(befolkningen)</a:t>
            </a:r>
          </a:p>
        </p:txBody>
      </p:sp>
    </p:spTree>
    <p:extLst>
      <p:ext uri="{BB962C8B-B14F-4D97-AF65-F5344CB8AC3E}">
        <p14:creationId xmlns:p14="http://schemas.microsoft.com/office/powerpoint/2010/main" val="3314684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B3C1D6E9-34D4-428F-8E00-02605AB7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Materiell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488B140-CC9B-4CFB-A9B1-513C727C4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>
                <a:hlinkClick r:id="rId2"/>
              </a:rPr>
              <a:t>Brosjyre på 13 språk</a:t>
            </a:r>
            <a:endParaRPr lang="nb-NO" dirty="0"/>
          </a:p>
          <a:p>
            <a:r>
              <a:rPr lang="nb-NO" dirty="0">
                <a:hlinkClick r:id="rId3"/>
              </a:rPr>
              <a:t>Råd for et sunnere kosthold (kostrådene)</a:t>
            </a:r>
            <a:endParaRPr lang="nb-NO" dirty="0"/>
          </a:p>
          <a:p>
            <a:r>
              <a:rPr lang="nb-NO" dirty="0">
                <a:hlinkClick r:id="rId4"/>
              </a:rPr>
              <a:t>Undervisningsmateriell for grunnskolen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DD688548-49F3-4CB2-83CA-7637D80FD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428188F5-58ED-44E3-9E12-ECC95B18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939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dirty="0"/>
              <a:t>Målsettingen med Nøkkelhullet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Bidra til et sunnere kosthold i befolkningen</a:t>
            </a:r>
          </a:p>
          <a:p>
            <a:r>
              <a:rPr lang="nb-NO" dirty="0"/>
              <a:t>Rask hjelp for forbrukere til å velge sunnere matvarer uavhengig av språk- og ernæringskunnskap</a:t>
            </a:r>
          </a:p>
          <a:p>
            <a:r>
              <a:rPr lang="nb-NO" dirty="0"/>
              <a:t>Stimulere til produktutvikling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94870"/>
            <a:ext cx="3959225" cy="2753860"/>
          </a:xfrm>
        </p:spPr>
      </p:pic>
    </p:spTree>
    <p:extLst>
      <p:ext uri="{BB962C8B-B14F-4D97-AF65-F5344CB8AC3E}">
        <p14:creationId xmlns:p14="http://schemas.microsoft.com/office/powerpoint/2010/main" val="110433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500981"/>
            <a:ext cx="8208000" cy="342577"/>
          </a:xfrm>
        </p:spPr>
        <p:txBody>
          <a:bodyPr/>
          <a:lstStyle/>
          <a:p>
            <a:r>
              <a:rPr lang="nb-NO" altLang="nb-NO" sz="3200" dirty="0">
                <a:latin typeface="Verdana" pitchFamily="34" charset="0"/>
              </a:rPr>
              <a:t>Hvilke matvarer kan merkes?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1"/>
          </p:nvPr>
        </p:nvSpPr>
        <p:spPr>
          <a:xfrm>
            <a:off x="611560" y="843558"/>
            <a:ext cx="3960000" cy="3669629"/>
          </a:xfrm>
        </p:spPr>
        <p:txBody>
          <a:bodyPr>
            <a:noAutofit/>
          </a:bodyPr>
          <a:lstStyle/>
          <a:p>
            <a:r>
              <a:rPr lang="nb-NO" sz="1200" dirty="0"/>
              <a:t>Matvarer som er viktige i et sunt kosthold</a:t>
            </a:r>
          </a:p>
          <a:p>
            <a:endParaRPr lang="nb-NO" sz="1200" dirty="0"/>
          </a:p>
          <a:p>
            <a:r>
              <a:rPr lang="nb-NO" sz="1200" dirty="0"/>
              <a:t>Krav til minimumsinnhold av fiber og maksimumsinnhold av mettet fett, salt og sukker innenfor 33 matvaregrupper </a:t>
            </a:r>
          </a:p>
          <a:p>
            <a:endParaRPr lang="nb-NO" sz="1200" dirty="0"/>
          </a:p>
          <a:p>
            <a:r>
              <a:rPr lang="nb-NO" sz="1200" dirty="0"/>
              <a:t>Kriteriene baseres på felles nordiske ernæringsanbefalinger</a:t>
            </a:r>
            <a:br>
              <a:rPr lang="nb-NO" sz="1200" dirty="0"/>
            </a:br>
            <a:endParaRPr lang="nb-NO" sz="1200" dirty="0"/>
          </a:p>
          <a:p>
            <a:r>
              <a:rPr lang="nb-NO" sz="1200" dirty="0"/>
              <a:t>I noen produktgrupper er det også krav til maksimumsmengde salt og minimumsmengde fullkorn og/eller frukt og grønnsaker </a:t>
            </a:r>
          </a:p>
          <a:p>
            <a:endParaRPr lang="nb-NO" sz="1200" dirty="0"/>
          </a:p>
          <a:p>
            <a:r>
              <a:rPr lang="nb-NO" sz="1200" dirty="0"/>
              <a:t>Kriteriene varierer ut fra relevans for matvaregruppene </a:t>
            </a:r>
          </a:p>
          <a:p>
            <a:endParaRPr lang="nb-NO" sz="1200" dirty="0"/>
          </a:p>
          <a:p>
            <a:r>
              <a:rPr lang="nb-NO" sz="1200" dirty="0"/>
              <a:t>Ferdigpakkede matvarer og ubearbeidet fisk, skalldyr, frukt, grønnsaker og poteter og ikke ferdigpakkede matvarer som brød, knekkebrød, ost og rent kjøtt</a:t>
            </a:r>
          </a:p>
          <a:p>
            <a:endParaRPr lang="nb-NO" sz="1200" dirty="0"/>
          </a:p>
          <a:p>
            <a:endParaRPr lang="nb-NO" sz="12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50" y="1118715"/>
            <a:ext cx="2541737" cy="3394075"/>
          </a:xfrm>
        </p:spPr>
      </p:pic>
    </p:spTree>
    <p:extLst>
      <p:ext uri="{BB962C8B-B14F-4D97-AF65-F5344CB8AC3E}">
        <p14:creationId xmlns:p14="http://schemas.microsoft.com/office/powerpoint/2010/main" val="5985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+mn-lt"/>
              </a:rPr>
              <a:t>Hvilke matvaregrupper inngår?</a:t>
            </a:r>
            <a:endParaRPr lang="nb-NO" dirty="0">
              <a:latin typeface="+mn-lt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Meieriprodukter</a:t>
            </a:r>
          </a:p>
          <a:p>
            <a:endParaRPr lang="nb-NO" dirty="0"/>
          </a:p>
          <a:p>
            <a:r>
              <a:rPr lang="nb-NO" dirty="0"/>
              <a:t>Margariner og oljer </a:t>
            </a:r>
          </a:p>
          <a:p>
            <a:endParaRPr lang="nb-NO" dirty="0"/>
          </a:p>
          <a:p>
            <a:r>
              <a:rPr lang="nb-NO" dirty="0"/>
              <a:t>Kjøtt, fisk og produkter av disse </a:t>
            </a:r>
          </a:p>
          <a:p>
            <a:endParaRPr lang="nb-NO" dirty="0"/>
          </a:p>
          <a:p>
            <a:r>
              <a:rPr lang="nb-NO" dirty="0"/>
              <a:t>Ferdigretter</a:t>
            </a:r>
          </a:p>
          <a:p>
            <a:endParaRPr lang="nb-NO" dirty="0"/>
          </a:p>
          <a:p>
            <a:r>
              <a:rPr lang="nb-NO" dirty="0"/>
              <a:t>Frukt, bær, poteter, grønnsaker, nøtter, ris</a:t>
            </a:r>
          </a:p>
          <a:p>
            <a:endParaRPr lang="nb-NO" dirty="0"/>
          </a:p>
          <a:p>
            <a:r>
              <a:rPr lang="nb-NO" dirty="0"/>
              <a:t>Brød- og andre kornvarer, også glutenfrie</a:t>
            </a:r>
          </a:p>
          <a:p>
            <a:endParaRPr lang="nb-NO" dirty="0"/>
          </a:p>
          <a:p>
            <a:r>
              <a:rPr lang="nb-NO" dirty="0"/>
              <a:t>Vegetabilske produkter med samme bruksområde som meieriprodukter og kjøttprodukter</a:t>
            </a:r>
          </a:p>
          <a:p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54" y="1274763"/>
            <a:ext cx="2262716" cy="3394075"/>
          </a:xfrm>
        </p:spPr>
      </p:pic>
    </p:spTree>
    <p:extLst>
      <p:ext uri="{BB962C8B-B14F-4D97-AF65-F5344CB8AC3E}">
        <p14:creationId xmlns:p14="http://schemas.microsoft.com/office/powerpoint/2010/main" val="309417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Råd for et sunnere kosthold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nb-NO" sz="2100" dirty="0"/>
              <a:t>VELG MER:</a:t>
            </a:r>
          </a:p>
          <a:p>
            <a:pPr marL="0" lvl="0" indent="0" algn="ctr">
              <a:buNone/>
            </a:pPr>
            <a:r>
              <a:rPr lang="nb-NO" sz="2100" dirty="0"/>
              <a:t>Grønnsaker, frukt og bær</a:t>
            </a:r>
          </a:p>
          <a:p>
            <a:pPr marL="0" lvl="0" indent="0" algn="ctr">
              <a:buNone/>
            </a:pPr>
            <a:r>
              <a:rPr lang="nb-NO" sz="2100" dirty="0"/>
              <a:t>Fisk og fiskeprodukter</a:t>
            </a:r>
          </a:p>
          <a:p>
            <a:pPr marL="0" lvl="0" indent="0" algn="ctr">
              <a:buNone/>
            </a:pPr>
            <a:r>
              <a:rPr lang="nb-NO" sz="2100" dirty="0"/>
              <a:t>Bevegelse i hverdagen</a:t>
            </a:r>
          </a:p>
          <a:p>
            <a:pPr marL="0" lvl="0" indent="0" algn="ctr">
              <a:buNone/>
            </a:pPr>
            <a:r>
              <a:rPr lang="nb-NO" sz="2100" dirty="0"/>
              <a:t>	</a:t>
            </a:r>
          </a:p>
          <a:p>
            <a:pPr marL="0" lvl="0" indent="0" algn="ctr">
              <a:buNone/>
            </a:pPr>
            <a:r>
              <a:rPr lang="nb-NO" sz="2100" dirty="0"/>
              <a:t>VELG HELLER:</a:t>
            </a:r>
          </a:p>
          <a:p>
            <a:pPr marL="0" lvl="0" indent="0" algn="ctr">
              <a:buNone/>
            </a:pPr>
            <a:r>
              <a:rPr lang="nb-NO" sz="2100" dirty="0"/>
              <a:t>Grove kornprodukter enn fine</a:t>
            </a:r>
          </a:p>
          <a:p>
            <a:pPr marL="0" lvl="0" indent="0" algn="ctr">
              <a:buNone/>
            </a:pPr>
            <a:r>
              <a:rPr lang="nb-NO" sz="2100" dirty="0"/>
              <a:t>Olje og myk margarin enn smør</a:t>
            </a:r>
          </a:p>
          <a:p>
            <a:pPr marL="0" lvl="0" indent="0" algn="ctr">
              <a:buNone/>
            </a:pPr>
            <a:r>
              <a:rPr lang="nb-NO" sz="2100" dirty="0"/>
              <a:t>Magre meieriprodukter enn fete</a:t>
            </a:r>
          </a:p>
          <a:p>
            <a:pPr marL="0" lvl="0" indent="0" algn="ctr">
              <a:buNone/>
            </a:pPr>
            <a:r>
              <a:rPr lang="nb-NO" sz="2100" dirty="0"/>
              <a:t>Vann enn saft og brus</a:t>
            </a:r>
          </a:p>
          <a:p>
            <a:pPr marL="0" lvl="0" indent="0" algn="ctr">
              <a:buNone/>
            </a:pPr>
            <a:endParaRPr lang="nb-NO" sz="2100" dirty="0"/>
          </a:p>
          <a:p>
            <a:pPr marL="0" lvl="0" indent="0" algn="ctr">
              <a:buNone/>
            </a:pPr>
            <a:r>
              <a:rPr lang="nb-NO" sz="2100" dirty="0"/>
              <a:t>VELG MINDRE:</a:t>
            </a:r>
          </a:p>
          <a:p>
            <a:pPr marL="0" lvl="0" indent="0" algn="ctr">
              <a:buNone/>
            </a:pPr>
            <a:r>
              <a:rPr lang="nb-NO" sz="2100" dirty="0"/>
              <a:t>Rødt kjøtt og kjøttprodukter</a:t>
            </a:r>
          </a:p>
          <a:p>
            <a:pPr marL="0" lvl="0" indent="0" algn="ctr">
              <a:buNone/>
            </a:pPr>
            <a:r>
              <a:rPr lang="nb-NO" sz="2100" dirty="0"/>
              <a:t>Salt og matvarer med mye salt</a:t>
            </a:r>
          </a:p>
          <a:p>
            <a:pPr marL="0" lvl="0" indent="0" algn="ctr">
              <a:buNone/>
            </a:pPr>
            <a:r>
              <a:rPr lang="nb-NO" sz="2100" dirty="0"/>
              <a:t>Sukker, brus, saft og godteri</a:t>
            </a:r>
          </a:p>
          <a:p>
            <a:pPr marL="0" lvl="0" indent="0" algn="ctr">
              <a:buNone/>
            </a:pPr>
            <a:r>
              <a:rPr lang="nb-NO" sz="2100" dirty="0"/>
              <a:t>Stillesitting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41" y="1274763"/>
            <a:ext cx="3399143" cy="3394075"/>
          </a:xfrm>
        </p:spPr>
      </p:pic>
    </p:spTree>
    <p:extLst>
      <p:ext uri="{BB962C8B-B14F-4D97-AF65-F5344CB8AC3E}">
        <p14:creationId xmlns:p14="http://schemas.microsoft.com/office/powerpoint/2010/main" val="334712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3089" y="0"/>
            <a:ext cx="8208000" cy="617734"/>
          </a:xfrm>
        </p:spPr>
        <p:txBody>
          <a:bodyPr/>
          <a:lstStyle/>
          <a:p>
            <a:r>
              <a:rPr lang="nb-NO" dirty="0"/>
              <a:t>Grønnsaker, frukt, bær og nøtter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625452"/>
              </p:ext>
            </p:extLst>
          </p:nvPr>
        </p:nvGraphicFramePr>
        <p:xfrm>
          <a:off x="503471" y="915566"/>
          <a:ext cx="8280152" cy="3241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48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3252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Næringsmiddelgruppe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90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Grønnsaker,</a:t>
                      </a:r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 rotfrukter, belgvekster </a:t>
                      </a:r>
                    </a:p>
                    <a:p>
                      <a:pPr marL="0" indent="0">
                        <a:buNone/>
                      </a:pPr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(unntatt peanøtter) og poteter.</a:t>
                      </a:r>
                    </a:p>
                    <a:p>
                      <a:pPr marL="0" indent="0">
                        <a:buNone/>
                      </a:pPr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Kan være foredlet.</a:t>
                      </a:r>
                    </a:p>
                    <a:p>
                      <a:pPr marL="0" indent="0">
                        <a:buNone/>
                      </a:pPr>
                      <a:r>
                        <a:rPr lang="nb-NO" sz="1800" baseline="0" dirty="0" err="1">
                          <a:solidFill>
                            <a:schemeClr val="tx1"/>
                          </a:solidFill>
                        </a:rPr>
                        <a:t>Uforedle</a:t>
                      </a:r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 krydderurter omfattes.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Tilsatt fett høyst</a:t>
                      </a:r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 3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Tilsatt fett høyst 20 % mettet fett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Tilsatte sukkerarter høyst 1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Salt høyst 0,5 g/100 g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1853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Frukt og bær, uforedlet.</a:t>
                      </a:r>
                    </a:p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Kan være varmebehandlet.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782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Nøtter og peanøtter, uforedlet.</a:t>
                      </a:r>
                    </a:p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Kan være varmebehandlet.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-   Mettede fettsyrer høyst 10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69" y="106804"/>
            <a:ext cx="1220898" cy="8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56" y="106804"/>
            <a:ext cx="986225" cy="79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83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7789" y="32416"/>
            <a:ext cx="8208000" cy="617734"/>
          </a:xfrm>
        </p:spPr>
        <p:txBody>
          <a:bodyPr/>
          <a:lstStyle/>
          <a:p>
            <a:r>
              <a:rPr lang="nb-NO" dirty="0"/>
              <a:t>Mel, gryn og ris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8</a:t>
            </a:fld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359134"/>
              </p:ext>
            </p:extLst>
          </p:nvPr>
        </p:nvGraphicFramePr>
        <p:xfrm>
          <a:off x="575741" y="915566"/>
          <a:ext cx="793345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322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14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1965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Næringsmiddelgruppe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Vilkår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7538">
                <a:tc>
                  <a:txBody>
                    <a:bodyPr/>
                    <a:lstStyle/>
                    <a:p>
                      <a:r>
                        <a:rPr lang="nb-NO" sz="1600" dirty="0"/>
                        <a:t>4.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Mel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og 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gryn av korn,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100 % fullkorn av produktets tørrstoffinnhold.</a:t>
                      </a:r>
                    </a:p>
                    <a:p>
                      <a:r>
                        <a:rPr lang="nb-NO" sz="1600" baseline="0" dirty="0" err="1">
                          <a:solidFill>
                            <a:schemeClr val="tx1"/>
                          </a:solidFill>
                        </a:rPr>
                        <a:t>Kli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og kim omfattes også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- Kostfiber minst 6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Ris,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100 % fullkorn av produktets tørrstoffinnhold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- Kostfiber minst 3 g/100 g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8920">
                <a:tc>
                  <a:txBody>
                    <a:bodyPr/>
                    <a:lstStyle/>
                    <a:p>
                      <a:r>
                        <a:rPr lang="nb-NO" sz="1600" dirty="0"/>
                        <a:t>6.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Kornblandinger og frokostkorn,</a:t>
                      </a: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 minst 55 % fullkorn av produktets tørrstoffinnhold.</a:t>
                      </a:r>
                    </a:p>
                    <a:p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Glutenfrie kornblandinger og frokostkorn skal inneholde minst 20 % fullkorn av produktets tørrstoffinnhold.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-    Fett høyst 8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Sukkerarter høyst 13 g/100g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Hvorav tilsatte sukkerarter høyst 9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Kostfiber minst 6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baseline="0" dirty="0">
                          <a:solidFill>
                            <a:schemeClr val="tx1"/>
                          </a:solidFill>
                        </a:rPr>
                        <a:t>Salt høyst 1 g/100 g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35" y="32157"/>
            <a:ext cx="1098540" cy="88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1831129" cy="91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8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3728" y="10319"/>
            <a:ext cx="8208000" cy="617734"/>
          </a:xfrm>
        </p:spPr>
        <p:txBody>
          <a:bodyPr/>
          <a:lstStyle/>
          <a:p>
            <a:r>
              <a:rPr lang="nb-NO" dirty="0"/>
              <a:t>Grøt, brød og pasta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426136"/>
              </p:ext>
            </p:extLst>
          </p:nvPr>
        </p:nvGraphicFramePr>
        <p:xfrm>
          <a:off x="415058" y="555525"/>
          <a:ext cx="8207376" cy="420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19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Næringsmiddelgruppe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Vilkår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3960">
                <a:tc>
                  <a:txBody>
                    <a:bodyPr/>
                    <a:lstStyle/>
                    <a:p>
                      <a:r>
                        <a:rPr lang="nb-NO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Grøt og grøtpulver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Minst 55 % fullkorn av produktets tørrstoffinnhold.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Fett høyst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4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Sukkerarter høyst 5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Kostfiber minst 1 g/100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Salt høyst 0,3 g/100 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b-NO" sz="1400" b="0" baseline="0" dirty="0">
                          <a:solidFill>
                            <a:schemeClr val="tx1"/>
                          </a:solidFill>
                        </a:rPr>
                        <a:t>Vilkårene gjelder for spiseklare produkter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4680">
                <a:tc>
                  <a:txBody>
                    <a:bodyPr/>
                    <a:lstStyle/>
                    <a:p>
                      <a:r>
                        <a:rPr lang="nb-NO" sz="1400" dirty="0"/>
                        <a:t>8a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Brød og brødmikser hvor bare væske og evt.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g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jær skal tilsettes,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minst 30 % fullkorn av produktets tørrstoffinnhold.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Minst 10 % fullkorn for glutenfrie</a:t>
                      </a:r>
                      <a:endParaRPr lang="nb-NO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Fett høyst 7 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Sukkerarter høyst 5 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Kostfiber minst 5 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Salt høyst 1 g/100 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baseline="0" dirty="0">
                          <a:solidFill>
                            <a:schemeClr val="tx1"/>
                          </a:solidFill>
                        </a:rPr>
                        <a:t>Vilkårene gjelder for spiseklarte produkter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04680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Rugbrød og andre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400" baseline="0" dirty="0" err="1">
                          <a:solidFill>
                            <a:schemeClr val="tx1"/>
                          </a:solidFill>
                        </a:rPr>
                        <a:t>rugbaserte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produkter og brødmikser 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hvor bare væske og evt. gjær skal tilsettes.</a:t>
                      </a:r>
                    </a:p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Minst 35</a:t>
                      </a:r>
                      <a:r>
                        <a:rPr lang="nb-NO" sz="1400" baseline="0" dirty="0">
                          <a:solidFill>
                            <a:schemeClr val="tx1"/>
                          </a:solidFill>
                        </a:rPr>
                        <a:t> % fullkorn av produktets tørrstoffinnhold og minst 30 % av kornsortene skal være rug.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Fett høyst 7g/100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Sukkerarter høyst 5 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Kostfiber minst 6 g/100 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Salt høyst 1,2 g/100 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baseline="0" dirty="0">
                          <a:solidFill>
                            <a:schemeClr val="tx1"/>
                          </a:solidFill>
                        </a:rPr>
                        <a:t>Vilkårene gjelder for spiseklare produkter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99" y="10319"/>
            <a:ext cx="1072358" cy="54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64" y="-10891"/>
            <a:ext cx="1187449" cy="5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95046"/>
      </p:ext>
    </p:extLst>
  </p:cSld>
  <p:clrMapOvr>
    <a:masterClrMapping/>
  </p:clrMapOvr>
</p:sld>
</file>

<file path=ppt/theme/theme1.xml><?xml version="1.0" encoding="utf-8"?>
<a:theme xmlns:a="http://schemas.openxmlformats.org/drawingml/2006/main" name="PPT_16_9_NO">
  <a:themeElements>
    <a:clrScheme name="Helsedir">
      <a:dk1>
        <a:sysClr val="windowText" lastClr="000000"/>
      </a:dk1>
      <a:lt1>
        <a:sysClr val="window" lastClr="FFFFFF"/>
      </a:lt1>
      <a:dk2>
        <a:srgbClr val="00546E"/>
      </a:dk2>
      <a:lt2>
        <a:srgbClr val="EEECE1"/>
      </a:lt2>
      <a:accent1>
        <a:srgbClr val="43BCBA"/>
      </a:accent1>
      <a:accent2>
        <a:srgbClr val="92C431"/>
      </a:accent2>
      <a:accent3>
        <a:srgbClr val="FCD004"/>
      </a:accent3>
      <a:accent4>
        <a:srgbClr val="F19B07"/>
      </a:accent4>
      <a:accent5>
        <a:srgbClr val="E63C28"/>
      </a:accent5>
      <a:accent6>
        <a:srgbClr val="E64B7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1FE3683731FC4698A7CE6B8DF426FB" ma:contentTypeVersion="1" ma:contentTypeDescription="Opprett et nytt dokument." ma:contentTypeScope="" ma:versionID="1aa839f3bdcca6d6c4cf788e5309461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0c0180eee9ee720d3a6c588d300bb7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9D0517-4221-439E-9659-197E6BD258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502170-1D32-41C7-8F8D-376132EDCE7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A9D42B-F758-4696-97E1-7D2ED7CB9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PPT_16_9_NO</Template>
  <TotalTime>1867</TotalTime>
  <Words>2335</Words>
  <Application>Microsoft Macintosh PowerPoint</Application>
  <PresentationFormat>Skjermfremvisning (16:9)</PresentationFormat>
  <Paragraphs>484</Paragraphs>
  <Slides>26</Slides>
  <Notes>25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1" baseType="lpstr">
      <vt:lpstr>Arial</vt:lpstr>
      <vt:lpstr>Calibri</vt:lpstr>
      <vt:lpstr>Verdana</vt:lpstr>
      <vt:lpstr>ヒラギノ角ゴ Pro W3</vt:lpstr>
      <vt:lpstr>PPT_16_9_NO</vt:lpstr>
      <vt:lpstr>Nøkkelhullet </vt:lpstr>
      <vt:lpstr>Hva er Nøkkelhullet?</vt:lpstr>
      <vt:lpstr>Målsettingen med Nøkkelhullet</vt:lpstr>
      <vt:lpstr>Hvilke matvarer kan merkes?</vt:lpstr>
      <vt:lpstr>Hvilke matvaregrupper inngår?</vt:lpstr>
      <vt:lpstr>Råd for et sunnere kosthold</vt:lpstr>
      <vt:lpstr>Grønnsaker, frukt, bær og nøtter</vt:lpstr>
      <vt:lpstr>Mel, gryn og ris</vt:lpstr>
      <vt:lpstr>Grøt, brød og pasta</vt:lpstr>
      <vt:lpstr>Grøt, brød og pasta (II)</vt:lpstr>
      <vt:lpstr>Melk og syrnede melkeprodukter</vt:lpstr>
      <vt:lpstr>Vegetabilske alternativer til melkeprodukter</vt:lpstr>
      <vt:lpstr>Ost</vt:lpstr>
      <vt:lpstr>Margariner og oljer</vt:lpstr>
      <vt:lpstr>Fiskerivarer og produkter av fiskerivarer  </vt:lpstr>
      <vt:lpstr>Kjøtt og produkter av kjøtt</vt:lpstr>
      <vt:lpstr>Vegetabilske produkter</vt:lpstr>
      <vt:lpstr>Ferdigretter (gr 26-31)</vt:lpstr>
      <vt:lpstr>Ferdigretter II</vt:lpstr>
      <vt:lpstr>Ferdigretter III</vt:lpstr>
      <vt:lpstr>Dressinger og sauser</vt:lpstr>
      <vt:lpstr>Matvarer som ikke kan merkes</vt:lpstr>
      <vt:lpstr>Bruk av merket </vt:lpstr>
      <vt:lpstr>Forskrift og veileder og profilprogram</vt:lpstr>
      <vt:lpstr>Nøkkelhullet på nett</vt:lpstr>
      <vt:lpstr>Materiell</vt:lpstr>
    </vt:vector>
  </TitlesOfParts>
  <Company>Helsedirektoratet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Presentasjonsmal ppt</dc:title>
  <dc:creator>Hilde Mork</dc:creator>
  <cp:lastModifiedBy>Stig Ernst</cp:lastModifiedBy>
  <cp:revision>210</cp:revision>
  <cp:lastPrinted>2017-03-01T09:34:22Z</cp:lastPrinted>
  <dcterms:created xsi:type="dcterms:W3CDTF">2016-09-06T13:29:17Z</dcterms:created>
  <dcterms:modified xsi:type="dcterms:W3CDTF">2018-02-02T10:14:40Z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0x0101005E1FE3683731FC4698A7CE6B8DF426FB</vt:lpwstr>
  </property>
</Properties>
</file>