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0" r:id="rId6"/>
    <p:sldId id="259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62" r:id="rId17"/>
    <p:sldId id="269" r:id="rId18"/>
    <p:sldId id="272" r:id="rId19"/>
    <p:sldId id="257" r:id="rId20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428D"/>
    <a:srgbClr val="0093A7"/>
    <a:srgbClr val="00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40" autoAdjust="0"/>
  </p:normalViewPr>
  <p:slideViewPr>
    <p:cSldViewPr snapToObjects="1">
      <p:cViewPr>
        <p:scale>
          <a:sx n="100" d="100"/>
          <a:sy n="100" d="100"/>
        </p:scale>
        <p:origin x="-1944" y="-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4E9B-EC91-4D6A-95C2-760E78FEA15A}" type="datetimeFigureOut">
              <a:rPr lang="en-GB" smtClean="0"/>
              <a:t>10/02/2017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6C09-2B7A-40C7-B480-A62D5F51D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3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Innkjøpsliste:</a:t>
            </a:r>
          </a:p>
          <a:p>
            <a:r>
              <a:rPr lang="nb-NO" dirty="0" smtClean="0"/>
              <a:t>Spesifikk innkjøpsliste per oppskrift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92A5-A490-48EB-8E24-32B728B76E6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13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92A5-A490-48EB-8E24-32B728B76E6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41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92A5-A490-48EB-8E24-32B728B76E6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95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92A5-A490-48EB-8E24-32B728B76E6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83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637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7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4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6C09-2B7A-40C7-B480-A62D5F51D1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19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5"/>
          <a:stretch/>
        </p:blipFill>
        <p:spPr>
          <a:xfrm>
            <a:off x="0" y="0"/>
            <a:ext cx="9143245" cy="47073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9B687A15-A6D5-4EAB-BA67-2F7BD53F59C3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A3E3BE67-5063-4F18-937F-5211CBE29090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E81B39B8-CEBA-4C64-8F0B-209D443CD816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3B70C5A-0D84-4D3C-B88B-53E47B38484A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5779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3B70C5A-0D84-4D3C-B88B-53E47B38484A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0690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847D3997-6AD6-4486-9DE8-2BFFB8192A39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Tema for presentasjonen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5" name="Bild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FDED853-C039-4EEC-BD31-A17FB9F79D9F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Tema for presentasjonen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nholdsdel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274400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FDED853-C039-4EEC-BD31-A17FB9F79D9F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Tema for presentasjonen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12" name="Plassholder for innhold 2"/>
          <p:cNvSpPr>
            <a:spLocks noGrp="1"/>
          </p:cNvSpPr>
          <p:nvPr>
            <p:ph idx="12"/>
          </p:nvPr>
        </p:nvSpPr>
        <p:spPr>
          <a:xfrm>
            <a:off x="4680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innhold 2"/>
          <p:cNvSpPr>
            <a:spLocks noGrp="1"/>
          </p:cNvSpPr>
          <p:nvPr>
            <p:ph idx="13"/>
          </p:nvPr>
        </p:nvSpPr>
        <p:spPr>
          <a:xfrm>
            <a:off x="4724400" y="3047231"/>
            <a:ext cx="3960000" cy="16200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9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4680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1"/>
          </p:nvPr>
        </p:nvSpPr>
        <p:spPr>
          <a:xfrm>
            <a:off x="4724400" y="1993538"/>
            <a:ext cx="3960000" cy="267533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4743900"/>
            <a:ext cx="91440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FDED853-C039-4EEC-BD31-A17FB9F79D9F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Tema for presentasjonen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1" y="4895100"/>
            <a:ext cx="1076709" cy="145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0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24400" y="1274400"/>
            <a:ext cx="3960000" cy="719138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0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550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31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2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rgbClr val="76428D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7" name="Bild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8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50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tellysbild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4"/>
          <a:stretch/>
        </p:blipFill>
        <p:spPr>
          <a:xfrm>
            <a:off x="-4984" y="3510644"/>
            <a:ext cx="9144000" cy="1632856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547730"/>
            <a:ext cx="7772400" cy="617734"/>
          </a:xfrm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4139618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5" y="3208559"/>
            <a:ext cx="1682357" cy="228581"/>
          </a:xfrm>
          <a:prstGeom prst="rect">
            <a:avLst/>
          </a:prstGeom>
        </p:spPr>
      </p:pic>
      <p:sp>
        <p:nvSpPr>
          <p:cNvPr id="13" name="Plassholder for bilde 2"/>
          <p:cNvSpPr>
            <a:spLocks noGrp="1"/>
          </p:cNvSpPr>
          <p:nvPr>
            <p:ph type="pic" idx="10"/>
          </p:nvPr>
        </p:nvSpPr>
        <p:spPr>
          <a:xfrm>
            <a:off x="0" y="1978"/>
            <a:ext cx="9144000" cy="3131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685720" y="4803998"/>
            <a:ext cx="7772479" cy="30995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Sted, dato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38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A95643B4-0372-4895-8CD7-AB5A27D956BF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35B25E28-9854-435A-9E45-8DC168EEFFDA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for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0" y="0"/>
            <a:ext cx="9143245" cy="4708772"/>
          </a:xfrm>
          <a:prstGeom prst="rect">
            <a:avLst/>
          </a:prstGeom>
          <a:solidFill>
            <a:srgbClr val="0093A7"/>
          </a:soli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92860"/>
            <a:ext cx="7772400" cy="617734"/>
          </a:xfrm>
        </p:spPr>
        <p:txBody>
          <a:bodyPr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990829"/>
            <a:ext cx="7772400" cy="448457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DC5B165D-66D8-4358-A64D-F55EF96359E5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8000" y="500981"/>
            <a:ext cx="8208000" cy="617734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000" y="1274400"/>
            <a:ext cx="8208000" cy="339447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732240" y="4993003"/>
            <a:ext cx="1080120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3B70C5A-0D84-4D3C-B88B-53E47B38484A}" type="datetime1">
              <a:rPr lang="nb-NO" smtClean="0"/>
              <a:t>10.02.2017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732240" y="4776979"/>
            <a:ext cx="2160240" cy="162017"/>
          </a:xfrm>
          <a:prstGeom prst="rect">
            <a:avLst/>
          </a:prstGeom>
        </p:spPr>
        <p:txBody>
          <a:bodyPr anchor="ctr" anchorCtr="0"/>
          <a:lstStyle>
            <a:lvl1pPr algn="l">
              <a:defRPr sz="1000" b="1">
                <a:solidFill>
                  <a:srgbClr val="039BAF"/>
                </a:solidFill>
              </a:defRPr>
            </a:lvl1pPr>
          </a:lstStyle>
          <a:p>
            <a:r>
              <a:rPr lang="nb-NO" dirty="0" smtClean="0"/>
              <a:t>Tema for presentasjonen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4368" y="4993003"/>
            <a:ext cx="648072" cy="108011"/>
          </a:xfrm>
          <a:prstGeom prst="rect">
            <a:avLst/>
          </a:prstGeom>
        </p:spPr>
        <p:txBody>
          <a:bodyPr anchor="ctr" anchorCtr="0"/>
          <a:lstStyle>
            <a:lvl1pPr>
              <a:defRPr sz="800">
                <a:solidFill>
                  <a:srgbClr val="003244"/>
                </a:solidFill>
              </a:defRPr>
            </a:lvl1pPr>
          </a:lstStyle>
          <a:p>
            <a:fld id="{CDA22134-EA94-4B2E-9154-EB8F1326545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8" y="4894009"/>
            <a:ext cx="1076709" cy="14674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0" y="4742876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2" r:id="rId12"/>
    <p:sldLayoutId id="2147483670" r:id="rId13"/>
    <p:sldLayoutId id="2147483671" r:id="rId14"/>
    <p:sldLayoutId id="2147483653" r:id="rId15"/>
    <p:sldLayoutId id="2147483654" r:id="rId16"/>
    <p:sldLayoutId id="2147483669" r:id="rId17"/>
    <p:sldLayoutId id="2147483668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32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rgbClr val="0032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rgbClr val="00324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rgbClr val="00324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dda.refsum@helsedirektoratet.no" TargetMode="External"/><Relationship Id="rId7" Type="http://schemas.openxmlformats.org/officeDocument/2006/relationships/hyperlink" Target="http://www.mattilsynet.no/mat_og_vann/merking_av_mat/generelle_krav_til_merking_av_mat/matmerking__allergenmerking__de_14_allergenene.16638/binary/Matmerking%20-%20allergenmerking%20-%20De%2014%20allergenene" TargetMode="Externa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mat.no/Forside/OEK-arkiv/Maaltidet-en-brosjyre-om-mat-og-helse" TargetMode="External"/><Relationship Id="rId5" Type="http://schemas.openxmlformats.org/officeDocument/2006/relationships/hyperlink" Target="https://helsedirektoratet.no/publikasjoner/helsedirektoratets-kostrad-brosjyre-og-plakat" TargetMode="External"/><Relationship Id="rId4" Type="http://schemas.openxmlformats.org/officeDocument/2006/relationships/hyperlink" Target="https://helsedirektoratet.no/publikasjoner/plakater-for-kostradene-om-grove-kornprodukter-frukt-og-gront-fisk-salt-og-sukkervan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hfa.no/mat-og-maltider-i-skol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helsedirektoratet.no/retningslinjer/mat-og-maltider-i-skolen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/>
          <p:cNvSpPr txBox="1">
            <a:spLocks/>
          </p:cNvSpPr>
          <p:nvPr/>
        </p:nvSpPr>
        <p:spPr>
          <a:xfrm>
            <a:off x="1403648" y="3567091"/>
            <a:ext cx="6400800" cy="1314450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/>
              <a:t>Kantine- og matbodkurs i tilrettelegging av fristende og sunne mattilbud i ungdomsskoler</a:t>
            </a:r>
            <a:endParaRPr lang="nb-NO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47" y="573529"/>
            <a:ext cx="5484829" cy="1890209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683569" y="4515966"/>
            <a:ext cx="275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Presentasjon for kursledere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3558" y="-34602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Utstyrsliste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897565"/>
            <a:ext cx="8229600" cy="37510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nb-NO" dirty="0" smtClean="0"/>
              <a:t>Kantineheftet Påfyll</a:t>
            </a:r>
          </a:p>
          <a:p>
            <a:r>
              <a:rPr lang="nb-NO" dirty="0"/>
              <a:t>Forklær</a:t>
            </a:r>
          </a:p>
          <a:p>
            <a:pPr lvl="0"/>
            <a:r>
              <a:rPr lang="nb-NO" dirty="0" smtClean="0"/>
              <a:t>Skilt med veibeskrivelse </a:t>
            </a:r>
            <a:r>
              <a:rPr lang="nb-NO" dirty="0"/>
              <a:t>til </a:t>
            </a:r>
            <a:r>
              <a:rPr lang="nb-NO" dirty="0" smtClean="0"/>
              <a:t>kurset (kan sendes skolene i forkant)</a:t>
            </a:r>
            <a:endParaRPr lang="nb-NO" dirty="0"/>
          </a:p>
          <a:p>
            <a:pPr lvl="0"/>
            <a:r>
              <a:rPr lang="nb-NO" dirty="0" smtClean="0"/>
              <a:t>Oppskrifter </a:t>
            </a:r>
            <a:endParaRPr lang="nb-NO" dirty="0"/>
          </a:p>
          <a:p>
            <a:pPr lvl="0"/>
            <a:r>
              <a:rPr lang="nb-NO" dirty="0"/>
              <a:t>S</a:t>
            </a:r>
            <a:r>
              <a:rPr lang="nb-NO" dirty="0" smtClean="0"/>
              <a:t>kilt </a:t>
            </a:r>
            <a:r>
              <a:rPr lang="nb-NO" dirty="0"/>
              <a:t>til de ferdige </a:t>
            </a:r>
            <a:r>
              <a:rPr lang="nb-NO" dirty="0" smtClean="0"/>
              <a:t>rettene, </a:t>
            </a:r>
            <a:r>
              <a:rPr lang="nb-NO" dirty="0"/>
              <a:t>med allergener</a:t>
            </a:r>
          </a:p>
          <a:p>
            <a:pPr lvl="0"/>
            <a:r>
              <a:rPr lang="nb-NO" dirty="0" smtClean="0"/>
              <a:t>Retningslinjen </a:t>
            </a:r>
            <a:r>
              <a:rPr lang="nb-NO" dirty="0"/>
              <a:t>for </a:t>
            </a:r>
            <a:r>
              <a:rPr lang="nb-NO" dirty="0" smtClean="0"/>
              <a:t>ungdomsskolen (del 2), </a:t>
            </a:r>
            <a:r>
              <a:rPr lang="nb-NO" i="1" dirty="0" smtClean="0"/>
              <a:t>se slide 14  for lenke</a:t>
            </a:r>
          </a:p>
          <a:p>
            <a:pPr lvl="0"/>
            <a:r>
              <a:rPr lang="nb-NO" dirty="0" smtClean="0"/>
              <a:t>Program</a:t>
            </a:r>
            <a:r>
              <a:rPr lang="nb-NO" dirty="0"/>
              <a:t>: </a:t>
            </a:r>
            <a:r>
              <a:rPr lang="nb-NO" dirty="0" err="1"/>
              <a:t>Printe</a:t>
            </a:r>
            <a:r>
              <a:rPr lang="nb-NO" dirty="0"/>
              <a:t> ut </a:t>
            </a:r>
            <a:r>
              <a:rPr lang="nb-NO" dirty="0" smtClean="0"/>
              <a:t>selv </a:t>
            </a:r>
            <a:r>
              <a:rPr lang="nb-NO" dirty="0" smtClean="0"/>
              <a:t>(tips: det er også lurt å legge det ut digitalt)</a:t>
            </a:r>
            <a:r>
              <a:rPr lang="nb-NO" dirty="0"/>
              <a:t>	</a:t>
            </a:r>
          </a:p>
          <a:p>
            <a:pPr lvl="0"/>
            <a:r>
              <a:rPr lang="nb-NO" dirty="0"/>
              <a:t>D</a:t>
            </a:r>
            <a:r>
              <a:rPr lang="nb-NO" dirty="0" smtClean="0"/>
              <a:t>eltagerliste</a:t>
            </a:r>
            <a:r>
              <a:rPr lang="nb-NO" dirty="0"/>
              <a:t>: </a:t>
            </a:r>
            <a:r>
              <a:rPr lang="nb-NO" dirty="0" err="1"/>
              <a:t>Printe</a:t>
            </a:r>
            <a:r>
              <a:rPr lang="nb-NO" dirty="0"/>
              <a:t> ut selv</a:t>
            </a:r>
          </a:p>
          <a:p>
            <a:pPr lvl="0"/>
            <a:r>
              <a:rPr lang="nb-NO" dirty="0"/>
              <a:t>P</a:t>
            </a:r>
            <a:r>
              <a:rPr lang="nb-NO" dirty="0" smtClean="0"/>
              <a:t>lakater  (se slide til nyttige lenker)</a:t>
            </a:r>
            <a:r>
              <a:rPr lang="nb-NO" dirty="0"/>
              <a:t>				</a:t>
            </a:r>
          </a:p>
          <a:p>
            <a:pPr lvl="0"/>
            <a:r>
              <a:rPr lang="nb-NO" dirty="0" smtClean="0"/>
              <a:t>Diplomer</a:t>
            </a:r>
            <a:endParaRPr lang="nb-NO" dirty="0"/>
          </a:p>
          <a:p>
            <a:r>
              <a:rPr lang="nb-NO" dirty="0" smtClean="0"/>
              <a:t>Evalueringsskjema </a:t>
            </a:r>
          </a:p>
          <a:p>
            <a:pPr lvl="0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22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885" y="123478"/>
            <a:ext cx="8208000" cy="586957"/>
          </a:xfrm>
        </p:spPr>
        <p:txBody>
          <a:bodyPr/>
          <a:lstStyle/>
          <a:p>
            <a:r>
              <a:rPr lang="nb-NO" sz="3200" b="1" dirty="0"/>
              <a:t>Bestille materiell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6605" y="843558"/>
            <a:ext cx="8208000" cy="3394472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Kontakt Hedda Refsum: </a:t>
            </a:r>
            <a:r>
              <a:rPr lang="nb-NO" dirty="0" smtClean="0">
                <a:hlinkClick r:id="rId3"/>
              </a:rPr>
              <a:t>hedda.refsum@helsedirektoratet.no</a:t>
            </a:r>
            <a:r>
              <a:rPr lang="nb-NO" dirty="0" smtClean="0"/>
              <a:t> for informasjon og priser på bestilling av trykte kantinehefter og forklær med Påfyll-logo.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Nedlastbart materiell om kostrådene:</a:t>
            </a:r>
          </a:p>
          <a:p>
            <a:pPr lvl="1"/>
            <a:r>
              <a:rPr lang="nb-NO" dirty="0" smtClean="0">
                <a:hlinkClick r:id="rId4"/>
              </a:rPr>
              <a:t>Plakater </a:t>
            </a:r>
            <a:r>
              <a:rPr lang="nb-NO" dirty="0">
                <a:hlinkClick r:id="rId4"/>
              </a:rPr>
              <a:t>for kostrådene</a:t>
            </a:r>
            <a:endParaRPr lang="nb-NO" dirty="0"/>
          </a:p>
          <a:p>
            <a:pPr lvl="1"/>
            <a:r>
              <a:rPr lang="nb-NO" dirty="0">
                <a:hlinkClick r:id="rId5"/>
              </a:rPr>
              <a:t>Brosjyre kostråd</a:t>
            </a:r>
            <a:endParaRPr lang="nb-NO" dirty="0"/>
          </a:p>
          <a:p>
            <a:pPr lvl="1"/>
            <a:r>
              <a:rPr lang="nb-NO" dirty="0">
                <a:hlinkClick r:id="rId6"/>
              </a:rPr>
              <a:t>Måltidet </a:t>
            </a:r>
            <a:r>
              <a:rPr lang="nb-NO" dirty="0" smtClean="0">
                <a:hlinkClick r:id="rId6"/>
              </a:rPr>
              <a:t>– brosjyre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r>
              <a:rPr lang="nb-NO" dirty="0"/>
              <a:t>Mattilsynet:</a:t>
            </a:r>
            <a:r>
              <a:rPr lang="nb-NO" sz="2800" dirty="0"/>
              <a:t> </a:t>
            </a:r>
          </a:p>
          <a:p>
            <a:pPr lvl="1"/>
            <a:r>
              <a:rPr lang="nb-NO" dirty="0">
                <a:hlinkClick r:id="rId7"/>
              </a:rPr>
              <a:t>Allergener</a:t>
            </a:r>
            <a:endParaRPr lang="nb-NO" dirty="0"/>
          </a:p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48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267494"/>
            <a:ext cx="8208000" cy="463846"/>
          </a:xfrm>
        </p:spPr>
        <p:txBody>
          <a:bodyPr/>
          <a:lstStyle/>
          <a:p>
            <a:r>
              <a:rPr lang="nb-NO" sz="2400" dirty="0" smtClean="0"/>
              <a:t>Følgebrev til kursinvitasjon (sendes til skoleledelse, skolesjef </a:t>
            </a:r>
            <a:r>
              <a:rPr lang="nb-NO" sz="2400" dirty="0" err="1" smtClean="0"/>
              <a:t>etc</a:t>
            </a:r>
            <a:r>
              <a:rPr lang="nb-NO" sz="2400" dirty="0" smtClean="0"/>
              <a:t>)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885228"/>
            <a:ext cx="8208000" cy="37836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200" b="1" dirty="0"/>
              <a:t>Kurs for ungdomsskolekantiner og </a:t>
            </a:r>
            <a:r>
              <a:rPr lang="nb-NO" sz="3200" b="1" dirty="0" smtClean="0"/>
              <a:t> -matboder</a:t>
            </a:r>
          </a:p>
          <a:p>
            <a:pPr marL="0" indent="0">
              <a:buNone/>
            </a:pPr>
            <a:endParaRPr lang="nb-NO" sz="3200" dirty="0"/>
          </a:p>
          <a:p>
            <a:pPr marL="0" indent="0">
              <a:buNone/>
            </a:pPr>
            <a:r>
              <a:rPr lang="nb-NO" b="1" dirty="0"/>
              <a:t>Målet med kurset</a:t>
            </a:r>
            <a:r>
              <a:rPr lang="nb-NO" dirty="0"/>
              <a:t> er å inspirere de som jobber i og med kantine eller matbod i ungdomsskolen til å lage mer fristende og sunn mat til elevene. Deltagerne vil få kompetanseutvikling i form av teori, tips til praktisk matlagning og kantinedrift, og få høre erfaringer fra andre skoler. Kurset skal særlig legge vekt på å øke frukt- og spesielt grønntinntaket hos ungdommen. Måltidet i sin helhet er også viktig. Ikke minst ønsker vi å fremheve den viktige rollen kantineansatte har i det sosiale arbeidet på skolen. 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Målgrupper </a:t>
            </a:r>
            <a:r>
              <a:rPr lang="nb-NO" b="1" dirty="0"/>
              <a:t>for kurset</a:t>
            </a:r>
            <a:r>
              <a:rPr lang="nb-NO" dirty="0"/>
              <a:t> er:</a:t>
            </a:r>
          </a:p>
          <a:p>
            <a:pPr marL="0" lvl="0" indent="0">
              <a:buNone/>
            </a:pPr>
            <a:r>
              <a:rPr lang="nb-NO" dirty="0"/>
              <a:t>Hele dagen: de som jobber i og med kantina eller matboden, kantineansvarlig og elevrådsrepresentanter/andre elever</a:t>
            </a:r>
          </a:p>
          <a:p>
            <a:pPr marL="0" lvl="0" indent="0">
              <a:buNone/>
            </a:pPr>
            <a:r>
              <a:rPr lang="nb-NO" dirty="0"/>
              <a:t>Frem til matlagning: rektorer, og gjerne også skolesjef, helsesjef, ledende helsesøster og skolehelsesøstre. 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Kurset utvikles av Helsedirektoratet i samarbeid med opplysningskontorene i landbruket, Norges sjømatråd og flere pilotkommuner. Det er testet på personer som jobber med mattilbud til elever i ungdomsskoler over hele landet. Kursopplegget er laget på bakgrunn av en skolemåltidskartlegging i 2013 som viste at det er behov for tilrettelegging for kompetanseheving for skolekantine-/matbodansatte. Kurset skal også være en praktisk hjelp til hvordan den nye retningslinjen for mat og måltider i skolen, lansert høsten 2015, kan omsettes i praksis.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Endringsmotivasjon</a:t>
            </a:r>
            <a:r>
              <a:rPr lang="nb-NO" b="1" dirty="0"/>
              <a:t>. </a:t>
            </a:r>
            <a:r>
              <a:rPr lang="nb-NO" dirty="0"/>
              <a:t>Kurset skal inspirere til å gjøre små grep i egen kantine/matbod på veien til å være i tråd med retningslinjen. Vi avslutter derfor kurset med en evaluering der kursdeltagerne selv kommer frem til minst én endring de må gjennomføre i etterkant av kurset. Dette vil de bli fulgt opp på en liten stund etter at kurset er gjennomført. </a:t>
            </a:r>
          </a:p>
          <a:p>
            <a:pPr marL="0" indent="0">
              <a:buNone/>
            </a:pPr>
            <a:r>
              <a:rPr lang="nb-NO" u="sng" dirty="0"/>
              <a:t>På MHFA.no finnes det et nettkurs som supplerer det fysiske kurset.</a:t>
            </a:r>
            <a:endParaRPr lang="nb-NO" dirty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Vel </a:t>
            </a:r>
            <a:r>
              <a:rPr lang="nb-NO" b="1" dirty="0"/>
              <a:t>møtt!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Vennlig hilsen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38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195486"/>
            <a:ext cx="8208000" cy="586957"/>
          </a:xfrm>
        </p:spPr>
        <p:txBody>
          <a:bodyPr/>
          <a:lstStyle/>
          <a:p>
            <a:r>
              <a:rPr lang="nb-NO" sz="3200" b="1" dirty="0" smtClean="0"/>
              <a:t>Suksesskriterier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3358" y="1635646"/>
            <a:ext cx="8208000" cy="3394472"/>
          </a:xfrm>
        </p:spPr>
        <p:txBody>
          <a:bodyPr>
            <a:normAutofit/>
          </a:bodyPr>
          <a:lstStyle/>
          <a:p>
            <a:r>
              <a:rPr lang="nb-NO" sz="2200" dirty="0"/>
              <a:t>Forankring i </a:t>
            </a:r>
            <a:r>
              <a:rPr lang="nb-NO" sz="2200" dirty="0" smtClean="0"/>
              <a:t>skoleledelse/kommune</a:t>
            </a:r>
          </a:p>
          <a:p>
            <a:r>
              <a:rPr lang="nb-NO" sz="2200" dirty="0"/>
              <a:t>Samarbeid med kommune og skoleledelse for å finne gode kursdager (</a:t>
            </a:r>
            <a:r>
              <a:rPr lang="nb-NO" sz="2200" dirty="0" err="1"/>
              <a:t>f.eks</a:t>
            </a:r>
            <a:r>
              <a:rPr lang="nb-NO" sz="2200" dirty="0"/>
              <a:t> planleggingsdag</a:t>
            </a:r>
            <a:r>
              <a:rPr lang="nb-NO" sz="2200" dirty="0" smtClean="0"/>
              <a:t>)</a:t>
            </a:r>
          </a:p>
          <a:p>
            <a:r>
              <a:rPr lang="nb-NO" sz="2200" dirty="0"/>
              <a:t>Kontaktperson på kursstedet som kan bidra til organisering og praktisk </a:t>
            </a:r>
            <a:r>
              <a:rPr lang="nb-NO" sz="2200" dirty="0" smtClean="0"/>
              <a:t>gjennomføring </a:t>
            </a:r>
            <a:r>
              <a:rPr lang="nb-NO" sz="2200" dirty="0"/>
              <a:t>(vanligvis ansatt </a:t>
            </a:r>
            <a:r>
              <a:rPr lang="nb-NO" sz="2200" dirty="0" smtClean="0"/>
              <a:t>på </a:t>
            </a:r>
            <a:r>
              <a:rPr lang="nb-NO" sz="2200" dirty="0"/>
              <a:t>skolen </a:t>
            </a:r>
            <a:r>
              <a:rPr lang="nb-NO" sz="2200" dirty="0" smtClean="0"/>
              <a:t>der kurset holdes</a:t>
            </a:r>
          </a:p>
          <a:p>
            <a:r>
              <a:rPr lang="nb-NO" sz="2200" dirty="0"/>
              <a:t>Elever og voksne lager mat sammen. </a:t>
            </a:r>
            <a:r>
              <a:rPr lang="nb-NO" sz="2200" dirty="0" smtClean="0"/>
              <a:t>Godt </a:t>
            </a:r>
            <a:r>
              <a:rPr lang="nb-NO" sz="2200" dirty="0"/>
              <a:t>grep for å skape endringer tilbake på skolen!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23528" y="914786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i="1" dirty="0" smtClean="0"/>
              <a:t>Viktige for å gjennomføre vellykket kurs som også får positiv effekt i etterkant</a:t>
            </a:r>
            <a:endParaRPr lang="nb-NO" sz="2000" b="1" i="1" dirty="0"/>
          </a:p>
        </p:txBody>
      </p:sp>
    </p:spTree>
    <p:extLst>
      <p:ext uri="{BB962C8B-B14F-4D97-AF65-F5344CB8AC3E}">
        <p14:creationId xmlns:p14="http://schemas.microsoft.com/office/powerpoint/2010/main" val="421195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Nyttige lenker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275607"/>
            <a:ext cx="8229600" cy="3394472"/>
          </a:xfrm>
        </p:spPr>
        <p:txBody>
          <a:bodyPr>
            <a:normAutofit/>
          </a:bodyPr>
          <a:lstStyle/>
          <a:p>
            <a:r>
              <a:rPr lang="nb-NO" sz="2800" dirty="0" smtClean="0">
                <a:hlinkClick r:id="rId3"/>
              </a:rPr>
              <a:t>Kantinekurset hos Nasjonalt senter for mat, helse og fysisk aktivitet</a:t>
            </a:r>
            <a:endParaRPr lang="nb-NO" sz="2800" dirty="0" smtClean="0"/>
          </a:p>
          <a:p>
            <a:r>
              <a:rPr lang="nb-NO" sz="2800" dirty="0">
                <a:hlinkClick r:id="rId4"/>
              </a:rPr>
              <a:t>Nasjonal faglig retningslinje for mat og måltider i </a:t>
            </a:r>
            <a:r>
              <a:rPr lang="nb-NO" sz="2800" dirty="0" smtClean="0">
                <a:hlinkClick r:id="rId4"/>
              </a:rPr>
              <a:t>skolen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16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452679" y="322883"/>
            <a:ext cx="2031089" cy="371513"/>
          </a:xfrm>
        </p:spPr>
        <p:txBody>
          <a:bodyPr/>
          <a:lstStyle/>
          <a:p>
            <a:r>
              <a:rPr lang="nb-NO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Kurset er utviklet av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2889"/>
            <a:ext cx="31813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52" y="1875933"/>
            <a:ext cx="2647950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710686"/>
            <a:ext cx="1276350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1" y="1327318"/>
            <a:ext cx="21717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82" y="2635112"/>
            <a:ext cx="1706541" cy="41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0" y="1734512"/>
            <a:ext cx="3118044" cy="71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0" y="2450445"/>
            <a:ext cx="23336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66" y="3231833"/>
            <a:ext cx="2266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9" y="2272594"/>
            <a:ext cx="2295525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"/>
          <a:stretch/>
        </p:blipFill>
        <p:spPr bwMode="auto">
          <a:xfrm>
            <a:off x="7550091" y="610548"/>
            <a:ext cx="140341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71" y="3224689"/>
            <a:ext cx="222885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33870" y="667423"/>
            <a:ext cx="660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</a:t>
            </a:r>
            <a:r>
              <a:rPr lang="nb-NO" dirty="0" smtClean="0"/>
              <a:t> samarbeid med opplysningskontorene i landbruket og Sjømatrådet.</a:t>
            </a:r>
          </a:p>
          <a:p>
            <a:r>
              <a:rPr lang="nb-NO" b="1" u="sng" dirty="0" smtClean="0"/>
              <a:t>Våre kanaler:</a:t>
            </a:r>
            <a:endParaRPr lang="nb-NO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0" y="3327488"/>
            <a:ext cx="2286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27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68000" y="531758"/>
            <a:ext cx="8208000" cy="586957"/>
          </a:xfrm>
        </p:spPr>
        <p:txBody>
          <a:bodyPr/>
          <a:lstStyle/>
          <a:p>
            <a:r>
              <a:rPr lang="nb-NO" sz="3200" b="1" dirty="0" smtClean="0"/>
              <a:t>Lykke til!</a:t>
            </a:r>
            <a:endParaRPr lang="nb-NO" sz="3200" b="1" dirty="0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34"/>
          <a:stretch/>
        </p:blipFill>
        <p:spPr>
          <a:xfrm>
            <a:off x="2309284" y="987574"/>
            <a:ext cx="5368814" cy="3550123"/>
          </a:xfrm>
        </p:spPr>
      </p:pic>
      <p:sp>
        <p:nvSpPr>
          <p:cNvPr id="11" name="Plassholder for lysbilde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A22134-EA94-4B2E-9154-EB8F13265450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462309" y="4522444"/>
            <a:ext cx="3215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Bildet: Matglade kokker fra Påfyll-kurs i Levanger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243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000" y="195486"/>
            <a:ext cx="8208000" cy="617734"/>
          </a:xfrm>
        </p:spPr>
        <p:txBody>
          <a:bodyPr>
            <a:normAutofit fontScale="90000"/>
          </a:bodyPr>
          <a:lstStyle/>
          <a:p>
            <a:r>
              <a:rPr lang="nb-NO" sz="3600" b="1" dirty="0" smtClean="0"/>
              <a:t>Innhold i kurspakken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000" y="957237"/>
            <a:ext cx="4104000" cy="384676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b="1" dirty="0" smtClean="0"/>
              <a:t>I denne presentasjonen finner du:</a:t>
            </a:r>
          </a:p>
          <a:p>
            <a:pPr lvl="0"/>
            <a:r>
              <a:rPr lang="nb-NO" dirty="0" smtClean="0"/>
              <a:t>Introduksjon</a:t>
            </a:r>
            <a:r>
              <a:rPr lang="nb-NO" dirty="0"/>
              <a:t>: litt om kursopplegget og hvordan bruke </a:t>
            </a:r>
            <a:r>
              <a:rPr lang="nb-NO" dirty="0" smtClean="0"/>
              <a:t>det (ressursbehov, program, praktisk gjennomføring..)</a:t>
            </a:r>
            <a:endParaRPr lang="nb-NO" dirty="0"/>
          </a:p>
          <a:p>
            <a:r>
              <a:rPr lang="nb-NO" dirty="0" smtClean="0"/>
              <a:t>Skjema </a:t>
            </a:r>
            <a:r>
              <a:rPr lang="nb-NO" dirty="0"/>
              <a:t>for oppfølging i </a:t>
            </a:r>
            <a:r>
              <a:rPr lang="nb-NO" dirty="0" smtClean="0"/>
              <a:t>etterkant</a:t>
            </a:r>
            <a:endParaRPr lang="nb-NO" dirty="0"/>
          </a:p>
          <a:p>
            <a:pPr lvl="0"/>
            <a:r>
              <a:rPr lang="nb-NO" dirty="0" smtClean="0"/>
              <a:t>Utstyrsliste (slide 10) </a:t>
            </a:r>
          </a:p>
          <a:p>
            <a:pPr lvl="0"/>
            <a:r>
              <a:rPr lang="nb-NO" dirty="0" smtClean="0"/>
              <a:t>Evalueringsskjema </a:t>
            </a:r>
            <a:r>
              <a:rPr lang="nb-NO" dirty="0"/>
              <a:t>for </a:t>
            </a:r>
            <a:r>
              <a:rPr lang="nb-NO" dirty="0" smtClean="0"/>
              <a:t>kursdagen</a:t>
            </a:r>
          </a:p>
          <a:p>
            <a:r>
              <a:rPr lang="nb-NO" dirty="0"/>
              <a:t>Støttemateriell og bestillingsliste </a:t>
            </a:r>
          </a:p>
          <a:p>
            <a:pPr lvl="0"/>
            <a:r>
              <a:rPr lang="nb-NO" dirty="0" smtClean="0"/>
              <a:t>Følgebrev til invitasjon, til skoleledelse (slide 12)</a:t>
            </a:r>
          </a:p>
          <a:p>
            <a:pPr lvl="0"/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5004048" y="931165"/>
            <a:ext cx="40324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b="1" dirty="0">
                <a:solidFill>
                  <a:srgbClr val="003244"/>
                </a:solidFill>
              </a:rPr>
              <a:t>I tillegg finner du følgende på nettsiden: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rgbClr val="003244"/>
                </a:solidFill>
              </a:rPr>
              <a:t>Lysark til presentasjonene med kommentarer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rgbClr val="003244"/>
                </a:solidFill>
              </a:rPr>
              <a:t>Meny med innkjøpsliste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100" dirty="0">
                <a:solidFill>
                  <a:srgbClr val="003244"/>
                </a:solidFill>
              </a:rPr>
              <a:t>Kursbevis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 smtClean="0">
                <a:solidFill>
                  <a:srgbClr val="003244"/>
                </a:solidFill>
              </a:rPr>
              <a:t>Kurshefte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 dirty="0" smtClean="0"/>
              <a:t>Invitasjonsbrev </a:t>
            </a:r>
            <a:r>
              <a:rPr lang="nb-NO" sz="2100" dirty="0"/>
              <a:t>til kurs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100" dirty="0">
              <a:solidFill>
                <a:srgbClr val="0032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</p:spPr>
        <p:txBody>
          <a:bodyPr>
            <a:normAutofit/>
          </a:bodyPr>
          <a:lstStyle/>
          <a:p>
            <a:pPr>
              <a:tabLst>
                <a:tab pos="7799388" algn="l"/>
              </a:tabLst>
            </a:pPr>
            <a:r>
              <a:rPr lang="nb-NO" sz="3200" b="1" dirty="0" smtClean="0"/>
              <a:t>Målgruppe for kurset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sz="2400" u="sng" dirty="0" smtClean="0"/>
              <a:t>Hele dagen:</a:t>
            </a:r>
            <a:r>
              <a:rPr lang="nb-NO" sz="2400" dirty="0" smtClean="0"/>
              <a:t> de </a:t>
            </a:r>
            <a:r>
              <a:rPr lang="nb-NO" sz="2400" dirty="0"/>
              <a:t>som jobber i og med kantina eller matboden og </a:t>
            </a:r>
            <a:r>
              <a:rPr lang="nb-NO" sz="2400" dirty="0" smtClean="0"/>
              <a:t>ansvarlige for disse, samt elever </a:t>
            </a:r>
            <a:r>
              <a:rPr lang="nb-NO" sz="2400" dirty="0"/>
              <a:t>(gjerne </a:t>
            </a:r>
            <a:r>
              <a:rPr lang="nb-NO" sz="2400" dirty="0" smtClean="0"/>
              <a:t>elevrådsrepresentant)</a:t>
            </a:r>
          </a:p>
          <a:p>
            <a:pPr marL="0" lvl="0" indent="0">
              <a:buNone/>
            </a:pPr>
            <a:endParaRPr lang="nb-NO" sz="2400" dirty="0"/>
          </a:p>
          <a:p>
            <a:pPr lvl="0"/>
            <a:r>
              <a:rPr lang="nb-NO" sz="2400" u="sng" dirty="0" smtClean="0"/>
              <a:t>Frem til matlagning:</a:t>
            </a:r>
            <a:r>
              <a:rPr lang="nb-NO" sz="2400" dirty="0" smtClean="0"/>
              <a:t> </a:t>
            </a:r>
            <a:r>
              <a:rPr lang="nb-NO" sz="2400" dirty="0"/>
              <a:t>rektorer, og gjerne også skolesjef, helsesjef, ledende helsesøster og </a:t>
            </a:r>
            <a:r>
              <a:rPr lang="nb-NO" sz="2400" dirty="0" smtClean="0"/>
              <a:t>skolehelsesøstre, tannhelsetjeneste. Disse må gjerne delta i matlagingsdelen også!</a:t>
            </a:r>
          </a:p>
          <a:p>
            <a:pPr lvl="0"/>
            <a:endParaRPr lang="nb-NO" sz="2400" dirty="0"/>
          </a:p>
          <a:p>
            <a:pPr lvl="0"/>
            <a:r>
              <a:rPr lang="nb-NO" sz="2400" dirty="0" smtClean="0"/>
              <a:t>Maks antall deltagere per kurs: 20 (litt avhengig av antall kursholdere og størrelse på kjøkken i matlagningsbolken)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067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702078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Ressursbehov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8344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sz="3100" dirty="0" smtClean="0"/>
          </a:p>
          <a:p>
            <a:r>
              <a:rPr lang="nb-NO" sz="2900" dirty="0" smtClean="0"/>
              <a:t>Kursholdere med ernæringsfaglig og matfaglig kompetanse – lurt med minst 2 personer</a:t>
            </a:r>
          </a:p>
          <a:p>
            <a:r>
              <a:rPr lang="nb-NO" sz="2900" dirty="0" smtClean="0"/>
              <a:t>Kurslokaler med foredragsrom (projektor til presentasjoner) og kjøkken med plass til alle kursdeltagere. Mat- og helsefagrom («skolekjøkken») med tilstøtende rom er ofte godt egnet.</a:t>
            </a:r>
          </a:p>
          <a:p>
            <a:r>
              <a:rPr lang="nb-NO" sz="2900" dirty="0" smtClean="0"/>
              <a:t>Timer til planlegging, gjennomføring og evt. oppfølging </a:t>
            </a:r>
          </a:p>
          <a:p>
            <a:r>
              <a:rPr lang="nb-NO" sz="2900" dirty="0" smtClean="0"/>
              <a:t>Utgifter: </a:t>
            </a:r>
          </a:p>
          <a:p>
            <a:pPr lvl="1"/>
            <a:r>
              <a:rPr lang="nb-NO" sz="2700" dirty="0" smtClean="0"/>
              <a:t>Reisekostnader, </a:t>
            </a:r>
          </a:p>
          <a:p>
            <a:pPr lvl="1"/>
            <a:r>
              <a:rPr lang="nb-NO" sz="2700" dirty="0" smtClean="0"/>
              <a:t>Råvarer</a:t>
            </a:r>
          </a:p>
          <a:p>
            <a:pPr lvl="1"/>
            <a:r>
              <a:rPr lang="nb-NO" sz="2700" dirty="0" smtClean="0"/>
              <a:t>Materiell (kurshefte, forklær etc.), </a:t>
            </a:r>
          </a:p>
          <a:p>
            <a:pPr lvl="1"/>
            <a:r>
              <a:rPr lang="nb-NO" sz="2700" dirty="0" smtClean="0"/>
              <a:t>Honorar til kontaktperson/vertskapsskole og evt. kursholdere</a:t>
            </a:r>
          </a:p>
        </p:txBody>
      </p:sp>
    </p:spTree>
    <p:extLst>
      <p:ext uri="{BB962C8B-B14F-4D97-AF65-F5344CB8AC3E}">
        <p14:creationId xmlns:p14="http://schemas.microsoft.com/office/powerpoint/2010/main" val="3752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136904" cy="360040"/>
          </a:xfrm>
        </p:spPr>
        <p:txBody>
          <a:bodyPr>
            <a:noAutofit/>
          </a:bodyPr>
          <a:lstStyle/>
          <a:p>
            <a:r>
              <a:rPr lang="nb-NO" sz="3000" b="1" dirty="0" smtClean="0"/>
              <a:t>Kursprogram</a:t>
            </a:r>
            <a:endParaRPr lang="nb-NO" sz="3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483518"/>
            <a:ext cx="8640960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700" dirty="0" smtClean="0"/>
              <a:t>10.00-10.15 </a:t>
            </a:r>
            <a:r>
              <a:rPr lang="nb-NO" sz="1700" dirty="0"/>
              <a:t>	</a:t>
            </a:r>
            <a:r>
              <a:rPr lang="nb-NO" sz="1700" dirty="0" smtClean="0"/>
              <a:t>«Noe å bite i», </a:t>
            </a:r>
            <a:r>
              <a:rPr lang="nb-NO" sz="1700" dirty="0"/>
              <a:t>kaffe og </a:t>
            </a:r>
            <a:r>
              <a:rPr lang="nb-NO" sz="1700" dirty="0" smtClean="0"/>
              <a:t>te, kaldt drikkevann 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10.15-10.25</a:t>
            </a:r>
            <a:r>
              <a:rPr lang="nb-NO" sz="1700" dirty="0"/>
              <a:t> 	</a:t>
            </a:r>
            <a:r>
              <a:rPr lang="nb-NO" sz="1700" b="1" dirty="0"/>
              <a:t>Velkommen</a:t>
            </a:r>
            <a:r>
              <a:rPr lang="nb-NO" sz="1700" dirty="0"/>
              <a:t> v/rektor eller </a:t>
            </a:r>
            <a:r>
              <a:rPr lang="nb-NO" sz="1700" dirty="0" smtClean="0"/>
              <a:t>skolesjef</a:t>
            </a:r>
          </a:p>
          <a:p>
            <a:pPr marL="0" indent="0">
              <a:buNone/>
            </a:pPr>
            <a:r>
              <a:rPr lang="nb-NO" sz="1700" dirty="0" smtClean="0"/>
              <a:t>10.25-11.10</a:t>
            </a:r>
            <a:r>
              <a:rPr lang="nb-NO" sz="1700" dirty="0"/>
              <a:t> 	</a:t>
            </a:r>
            <a:r>
              <a:rPr lang="nb-NO" sz="1700" b="1" dirty="0"/>
              <a:t>Skolemåltidet – hvorfor og hvordan </a:t>
            </a:r>
            <a:r>
              <a:rPr lang="nb-NO" sz="1700" dirty="0"/>
              <a:t> </a:t>
            </a:r>
            <a:r>
              <a:rPr lang="nb-NO" sz="1700" dirty="0" smtClean="0"/>
              <a:t>v/ernæringsfaglig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11.10-11.20 </a:t>
            </a:r>
            <a:r>
              <a:rPr lang="nb-NO" sz="1700" dirty="0"/>
              <a:t>	</a:t>
            </a:r>
            <a:r>
              <a:rPr lang="nb-NO" sz="1700" b="1" dirty="0"/>
              <a:t>Pause </a:t>
            </a:r>
            <a:r>
              <a:rPr lang="nb-NO" sz="1700" dirty="0"/>
              <a:t> </a:t>
            </a:r>
          </a:p>
          <a:p>
            <a:pPr marL="0" indent="0">
              <a:buNone/>
            </a:pPr>
            <a:r>
              <a:rPr lang="nb-NO" sz="1700" dirty="0" smtClean="0"/>
              <a:t>11.20-13.20</a:t>
            </a:r>
            <a:r>
              <a:rPr lang="nb-NO" sz="1700" dirty="0"/>
              <a:t>	</a:t>
            </a:r>
            <a:r>
              <a:rPr lang="nb-NO" sz="1700" b="1" dirty="0"/>
              <a:t>Vi lager enkle kalde og varme retter egnet for </a:t>
            </a:r>
            <a:r>
              <a:rPr lang="nb-NO" sz="1700" b="1" dirty="0" smtClean="0"/>
              <a:t>matbod/kantine	                		</a:t>
            </a:r>
            <a:r>
              <a:rPr lang="nb-NO" sz="1700" dirty="0" smtClean="0"/>
              <a:t>v/matfaglig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13.20-14.00 </a:t>
            </a:r>
            <a:r>
              <a:rPr lang="nb-NO" sz="1700" dirty="0"/>
              <a:t>	</a:t>
            </a:r>
            <a:r>
              <a:rPr lang="nb-NO" sz="1700" b="1" dirty="0" smtClean="0"/>
              <a:t>Vi </a:t>
            </a:r>
            <a:r>
              <a:rPr lang="nb-NO" sz="1700" b="1" dirty="0"/>
              <a:t>koser oss med maten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14.00-14.10</a:t>
            </a:r>
            <a:r>
              <a:rPr lang="nb-NO" sz="1700" dirty="0"/>
              <a:t>	Opprydning og </a:t>
            </a:r>
            <a:r>
              <a:rPr lang="nb-NO" sz="1700" dirty="0" err="1" smtClean="0"/>
              <a:t>evt</a:t>
            </a:r>
            <a:r>
              <a:rPr lang="nb-NO" sz="1700" dirty="0" smtClean="0"/>
              <a:t> kort </a:t>
            </a:r>
            <a:r>
              <a:rPr lang="nb-NO" sz="1700" dirty="0"/>
              <a:t>pause </a:t>
            </a:r>
          </a:p>
          <a:p>
            <a:pPr marL="0" indent="0">
              <a:buNone/>
            </a:pPr>
            <a:r>
              <a:rPr lang="nb-NO" sz="1700" dirty="0" smtClean="0"/>
              <a:t>14.10-14.30</a:t>
            </a:r>
            <a:r>
              <a:rPr lang="nb-NO" sz="1700" dirty="0"/>
              <a:t>	«</a:t>
            </a:r>
            <a:r>
              <a:rPr lang="nb-NO" sz="1700" b="1" dirty="0"/>
              <a:t>Sunn drift» - kort om regelverk og kalkyler </a:t>
            </a:r>
            <a:r>
              <a:rPr lang="nb-NO" sz="1700" dirty="0"/>
              <a:t> </a:t>
            </a:r>
            <a:r>
              <a:rPr lang="nb-NO" sz="1700" dirty="0" smtClean="0"/>
              <a:t>v/ernæringsfaglig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14.30-14.45</a:t>
            </a:r>
            <a:r>
              <a:rPr lang="nb-NO" sz="1700" dirty="0"/>
              <a:t>	</a:t>
            </a:r>
            <a:r>
              <a:rPr lang="nb-NO" sz="1700" b="1" dirty="0" smtClean="0"/>
              <a:t>Hvordan </a:t>
            </a:r>
            <a:r>
              <a:rPr lang="nb-NO" sz="1700" b="1" dirty="0"/>
              <a:t>presentere og selge </a:t>
            </a:r>
            <a:r>
              <a:rPr lang="nb-NO" sz="1700" b="1" dirty="0" smtClean="0"/>
              <a:t>gode tilbud?</a:t>
            </a:r>
            <a:r>
              <a:rPr lang="nb-NO" sz="1700" b="1" dirty="0"/>
              <a:t>  </a:t>
            </a:r>
            <a:r>
              <a:rPr lang="nb-NO" sz="1700" dirty="0" smtClean="0"/>
              <a:t>Markedsføring </a:t>
            </a:r>
            <a:r>
              <a:rPr lang="nb-NO" sz="1700" dirty="0"/>
              <a:t>av sunn </a:t>
            </a:r>
            <a:r>
              <a:rPr lang="nb-NO" sz="1700" dirty="0" smtClean="0"/>
              <a:t>mat 			v/ernærings- eller matfaglig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14.45-15.05</a:t>
            </a:r>
            <a:r>
              <a:rPr lang="nb-NO" sz="1700" dirty="0"/>
              <a:t>	</a:t>
            </a:r>
            <a:r>
              <a:rPr lang="nb-NO" sz="1700" b="1" dirty="0"/>
              <a:t>Hvilke endringer kan jeg gjøre i mat- og drikketilbudet på egen skole?</a:t>
            </a:r>
            <a:endParaRPr lang="nb-NO" sz="1700" dirty="0"/>
          </a:p>
          <a:p>
            <a:pPr marL="0" indent="0">
              <a:buNone/>
            </a:pPr>
            <a:r>
              <a:rPr lang="nb-NO" sz="1700" dirty="0" smtClean="0"/>
              <a:t>15.05-15.15</a:t>
            </a:r>
            <a:r>
              <a:rPr lang="nb-NO" sz="1700" dirty="0"/>
              <a:t>	</a:t>
            </a:r>
            <a:r>
              <a:rPr lang="nb-NO" sz="1700" b="1" dirty="0"/>
              <a:t>Evaluering og avslutning </a:t>
            </a:r>
            <a:r>
              <a:rPr lang="nb-NO" sz="1700" dirty="0"/>
              <a:t>– utdeling av </a:t>
            </a:r>
            <a:r>
              <a:rPr lang="nb-NO" sz="1700" dirty="0" smtClean="0"/>
              <a:t>kursbevis</a:t>
            </a:r>
          </a:p>
          <a:p>
            <a:pPr marL="0" indent="0">
              <a:buNone/>
            </a:pPr>
            <a:r>
              <a:rPr lang="nb-NO" sz="1700" dirty="0" smtClean="0">
                <a:solidFill>
                  <a:schemeClr val="accent3">
                    <a:lumMod val="50000"/>
                  </a:schemeClr>
                </a:solidFill>
              </a:rPr>
              <a:t>(klokkeslettene er justerbare etter skolens behov)</a:t>
            </a:r>
          </a:p>
          <a:p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257739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29600" cy="648072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Praktisk gjennomføring – kursdagen 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2288" y="753480"/>
            <a:ext cx="8496175" cy="4032448"/>
          </a:xfrm>
        </p:spPr>
        <p:txBody>
          <a:bodyPr>
            <a:normAutofit fontScale="47500" lnSpcReduction="20000"/>
          </a:bodyPr>
          <a:lstStyle/>
          <a:p>
            <a:r>
              <a:rPr lang="nb-NO" dirty="0" smtClean="0"/>
              <a:t>Møt opp </a:t>
            </a:r>
            <a:r>
              <a:rPr lang="nb-NO" dirty="0" err="1" smtClean="0"/>
              <a:t>ca</a:t>
            </a:r>
            <a:r>
              <a:rPr lang="nb-NO" dirty="0" smtClean="0"/>
              <a:t> 1 time før kursstart</a:t>
            </a:r>
          </a:p>
          <a:p>
            <a:r>
              <a:rPr lang="nb-NO" dirty="0" smtClean="0"/>
              <a:t>Er alle matvarer på plass?</a:t>
            </a:r>
          </a:p>
          <a:p>
            <a:r>
              <a:rPr lang="nb-NO" dirty="0" smtClean="0"/>
              <a:t>Hyggelig å servere kaffe/te, vann, litt frukt/grønt og litt mer å «bite i» (som enkel brødmat) dersom noen har lang reise</a:t>
            </a:r>
          </a:p>
          <a:p>
            <a:r>
              <a:rPr lang="nb-NO" dirty="0" smtClean="0"/>
              <a:t>Huk av på deltakerliste etter hvert som deltagerne kommer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u="sng" dirty="0" smtClean="0"/>
              <a:t>Bolk 1: </a:t>
            </a:r>
          </a:p>
          <a:p>
            <a:r>
              <a:rPr lang="nb-NO" dirty="0" smtClean="0"/>
              <a:t>Først velkommen (</a:t>
            </a:r>
            <a:r>
              <a:rPr lang="nb-NO" dirty="0" err="1" smtClean="0"/>
              <a:t>ca</a:t>
            </a:r>
            <a:r>
              <a:rPr lang="nb-NO" dirty="0" smtClean="0"/>
              <a:t> 10 min) – rektor eller andre sier noe om hvor viktig skolemåltidet er i skolehverdagen</a:t>
            </a:r>
          </a:p>
          <a:p>
            <a:r>
              <a:rPr lang="nb-NO" dirty="0" smtClean="0"/>
              <a:t>Presentasjonsrunde av kursholdere og deltagere (type  mat- og drikketilbud – kantine/matbod, antall elever </a:t>
            </a:r>
            <a:r>
              <a:rPr lang="nb-NO" dirty="0" err="1" smtClean="0"/>
              <a:t>etc</a:t>
            </a:r>
            <a:r>
              <a:rPr lang="nb-NO" dirty="0" smtClean="0"/>
              <a:t>)</a:t>
            </a:r>
          </a:p>
          <a:p>
            <a:r>
              <a:rPr lang="nb-NO" dirty="0" smtClean="0"/>
              <a:t>Presentasjon 1: om skolemåltidet (</a:t>
            </a:r>
            <a:r>
              <a:rPr lang="nb-NO" dirty="0" err="1" smtClean="0"/>
              <a:t>ca</a:t>
            </a:r>
            <a:r>
              <a:rPr lang="nb-NO" dirty="0" smtClean="0"/>
              <a:t> 50 min). </a:t>
            </a:r>
          </a:p>
          <a:p>
            <a:r>
              <a:rPr lang="nb-NO" dirty="0" smtClean="0"/>
              <a:t>Matfaglig/hjelpeperson klargjør for matlagning underveis. Det er smart å legge opp ingrediensene sammen med oppskrift på forskjellige arbeidsstasjoner/poster.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u="sng" dirty="0" smtClean="0"/>
              <a:t>Bolk 2 (matlagning): </a:t>
            </a:r>
          </a:p>
          <a:p>
            <a:r>
              <a:rPr lang="nb-NO" dirty="0" smtClean="0"/>
              <a:t>Gjennomgang av oppskrifter, matlagingstips </a:t>
            </a:r>
            <a:r>
              <a:rPr lang="nb-NO" dirty="0" err="1" smtClean="0"/>
              <a:t>etc</a:t>
            </a:r>
            <a:r>
              <a:rPr lang="nb-NO" dirty="0" smtClean="0"/>
              <a:t> (</a:t>
            </a:r>
            <a:r>
              <a:rPr lang="nb-NO" dirty="0" err="1" smtClean="0"/>
              <a:t>ca</a:t>
            </a:r>
            <a:r>
              <a:rPr lang="nb-NO" dirty="0" smtClean="0"/>
              <a:t> 20 min) og fordeling i grupper (10 min). 2-3 pers, </a:t>
            </a:r>
            <a:br>
              <a:rPr lang="nb-NO" dirty="0" smtClean="0"/>
            </a:br>
            <a:r>
              <a:rPr lang="nb-NO" dirty="0" smtClean="0"/>
              <a:t>1-2 oppskrifter per gruppe (avhengig av vanskelighetsgrad) – satt av god tid i programmet (2t), noen kan være raskere, tilpass underveis.</a:t>
            </a:r>
          </a:p>
          <a:p>
            <a:r>
              <a:rPr lang="nb-NO" dirty="0" smtClean="0"/>
              <a:t>Spise mat: Snakk om erfaringene med matlagningen underveis. Noe vanskelig? Nye, overraskende smaker? Hva synes elevene smaker? </a:t>
            </a:r>
            <a:br>
              <a:rPr lang="nb-NO" dirty="0" smtClean="0"/>
            </a:br>
            <a:r>
              <a:rPr lang="nb-NO" dirty="0" smtClean="0"/>
              <a:t>Hva ville elevene betalt for de ulike rettene? (husk tid til felles opprydding etter spising) (</a:t>
            </a:r>
            <a:r>
              <a:rPr lang="nb-NO" dirty="0" err="1" smtClean="0"/>
              <a:t>ca</a:t>
            </a:r>
            <a:r>
              <a:rPr lang="nb-NO" dirty="0" smtClean="0"/>
              <a:t> 40 min)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u="sng" dirty="0" smtClean="0"/>
              <a:t>Bolk 3:</a:t>
            </a:r>
          </a:p>
          <a:p>
            <a:r>
              <a:rPr lang="nb-NO" dirty="0" smtClean="0"/>
              <a:t>Presentasjon 2 («sunn drift») og 3 («markedsføring») (til sammen </a:t>
            </a:r>
            <a:r>
              <a:rPr lang="nb-NO" dirty="0" err="1" smtClean="0"/>
              <a:t>ca</a:t>
            </a:r>
            <a:r>
              <a:rPr lang="nb-NO" dirty="0" smtClean="0"/>
              <a:t> 35 min)</a:t>
            </a:r>
          </a:p>
          <a:p>
            <a:r>
              <a:rPr lang="nb-NO" dirty="0" smtClean="0"/>
              <a:t>Oppgave (står som siste lysbilde i siste presentasjon): hvilke endringer kan jeg gjøre på min skole? Minst én endring per kursdeltager, men husk: kan være små justeringer! Oppfordre gjerne til at to og to snakker sammen, </a:t>
            </a:r>
            <a:r>
              <a:rPr lang="nb-NO" dirty="0" err="1" smtClean="0"/>
              <a:t>evt</a:t>
            </a:r>
            <a:r>
              <a:rPr lang="nb-NO" dirty="0" smtClean="0"/>
              <a:t> alle fra samme skole dersom de er flere</a:t>
            </a:r>
          </a:p>
          <a:p>
            <a:r>
              <a:rPr lang="nb-NO" dirty="0" smtClean="0"/>
              <a:t>Kort evaluering: hvordan har kurset vært? Tilbakemelding til kursholdere (skjema). Kursbevis.</a:t>
            </a:r>
          </a:p>
          <a:p>
            <a:r>
              <a:rPr lang="nb-NO" dirty="0" smtClean="0"/>
              <a:t>Opprydning. 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236296" y="1347614"/>
            <a:ext cx="1835695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500" dirty="0" smtClean="0"/>
              <a:t>NB! Husk å </a:t>
            </a:r>
            <a:r>
              <a:rPr lang="nb-NO" sz="1500" dirty="0"/>
              <a:t>spørre </a:t>
            </a:r>
            <a:r>
              <a:rPr lang="nb-NO" sz="1500" dirty="0" smtClean="0"/>
              <a:t>om deltagernes egne </a:t>
            </a:r>
            <a:r>
              <a:rPr lang="nb-NO" sz="1500" dirty="0"/>
              <a:t>erfaringer </a:t>
            </a:r>
            <a:r>
              <a:rPr lang="nb-NO" sz="1500" dirty="0" smtClean="0"/>
              <a:t>underveis!</a:t>
            </a:r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329643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3740"/>
            <a:ext cx="3178696" cy="475562"/>
          </a:xfrm>
        </p:spPr>
        <p:txBody>
          <a:bodyPr>
            <a:normAutofit/>
          </a:bodyPr>
          <a:lstStyle/>
          <a:p>
            <a:pPr algn="l"/>
            <a:r>
              <a:rPr lang="nb-NO" sz="1700" dirty="0" smtClean="0"/>
              <a:t>Presentasjon</a:t>
            </a:r>
            <a:endParaRPr lang="nb-NO" sz="17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0"/>
          <a:stretch/>
        </p:blipFill>
        <p:spPr>
          <a:xfrm>
            <a:off x="395537" y="504547"/>
            <a:ext cx="3621720" cy="172430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25"/>
          <a:stretch/>
        </p:blipFill>
        <p:spPr>
          <a:xfrm>
            <a:off x="5076056" y="1195678"/>
            <a:ext cx="3729608" cy="257175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932040" y="580125"/>
            <a:ext cx="35855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 smtClean="0"/>
              <a:t>Her lages det frodige sandwicher</a:t>
            </a:r>
            <a:r>
              <a:rPr lang="nb-NO" sz="1700" dirty="0"/>
              <a:t> </a:t>
            </a:r>
            <a:r>
              <a:rPr lang="nb-NO" sz="1700" dirty="0" smtClean="0"/>
              <a:t>av voksen og elev sammen</a:t>
            </a:r>
            <a:endParaRPr lang="nb-NO" sz="17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275856" y="537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Illustrasjonsbilder fra kurs</a:t>
            </a:r>
            <a:endParaRPr lang="nb-NO" sz="2400" b="1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3008"/>
          <a:stretch/>
        </p:blipFill>
        <p:spPr>
          <a:xfrm>
            <a:off x="395536" y="2530328"/>
            <a:ext cx="3621720" cy="207094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017257" y="3885083"/>
            <a:ext cx="36724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 smtClean="0"/>
              <a:t>Oppskrifter og matvarer lagt opp før matlaging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474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95470"/>
            <a:ext cx="8229600" cy="586957"/>
          </a:xfrm>
        </p:spPr>
        <p:txBody>
          <a:bodyPr/>
          <a:lstStyle/>
          <a:p>
            <a:r>
              <a:rPr lang="nb-NO" sz="3200" b="1" dirty="0" smtClean="0"/>
              <a:t>Maten </a:t>
            </a:r>
            <a:endParaRPr lang="nb-NO" sz="3200" b="1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 r="19073"/>
          <a:stretch/>
        </p:blipFill>
        <p:spPr>
          <a:xfrm>
            <a:off x="3553966" y="1995686"/>
            <a:ext cx="5620871" cy="314781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/>
          <a:stretch/>
        </p:blipFill>
        <p:spPr>
          <a:xfrm rot="5400000" flipV="1">
            <a:off x="62157" y="1404692"/>
            <a:ext cx="3682727" cy="380704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/>
          <a:stretch/>
        </p:blipFill>
        <p:spPr>
          <a:xfrm>
            <a:off x="4701987" y="0"/>
            <a:ext cx="4472850" cy="225326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79512" y="735547"/>
            <a:ext cx="4408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Still opp alle rettene med tilhørende skilt.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Alle kan forsyne seg av det de vil.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339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Planlegging 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842442"/>
            <a:ext cx="8136904" cy="3924436"/>
          </a:xfrm>
        </p:spPr>
        <p:txBody>
          <a:bodyPr anchor="ctr">
            <a:normAutofit fontScale="6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Sende ut invitasjon, få oversikt over kursdeltagere. Involver skoleledelse.</a:t>
            </a:r>
            <a:endParaRPr lang="nb-NO" sz="2600" dirty="0"/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Besøks- og leveringsadresse til </a:t>
            </a:r>
            <a:r>
              <a:rPr lang="nb-NO" sz="2600" dirty="0"/>
              <a:t>skole (</a:t>
            </a:r>
            <a:r>
              <a:rPr lang="nb-NO" sz="2600" dirty="0" smtClean="0"/>
              <a:t>må det sendes </a:t>
            </a:r>
            <a:r>
              <a:rPr lang="nb-NO" sz="2600" dirty="0"/>
              <a:t>kursplakat, </a:t>
            </a:r>
            <a:r>
              <a:rPr lang="nb-NO" sz="2600" dirty="0" smtClean="0"/>
              <a:t>utstyr </a:t>
            </a:r>
            <a:r>
              <a:rPr lang="nb-NO" sz="2600" dirty="0" err="1"/>
              <a:t>etc</a:t>
            </a:r>
            <a:r>
              <a:rPr lang="nb-NO" sz="2600" dirty="0"/>
              <a:t> til skolen i </a:t>
            </a:r>
            <a:r>
              <a:rPr lang="nb-NO" sz="2600" dirty="0" smtClean="0"/>
              <a:t>forkant?)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Klokkeslett for kurs: når er mat- og </a:t>
            </a:r>
            <a:r>
              <a:rPr lang="nb-NO" sz="2600" dirty="0" err="1" smtClean="0"/>
              <a:t>helserom</a:t>
            </a:r>
            <a:r>
              <a:rPr lang="nb-NO" sz="2600" dirty="0" smtClean="0"/>
              <a:t> ledig? Og er kursrom med opplegg for </a:t>
            </a:r>
            <a:r>
              <a:rPr lang="nb-NO" sz="2600" dirty="0" err="1" smtClean="0"/>
              <a:t>powerpoint</a:t>
            </a:r>
            <a:r>
              <a:rPr lang="nb-NO" sz="2600" dirty="0" smtClean="0"/>
              <a:t> ledig før og etter praktisk matlagning?</a:t>
            </a:r>
            <a:endParaRPr lang="nb-NO" sz="2600" dirty="0"/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Få en kontaktperson på skolen, gjerne kjøkkenansvarlig: Hjelp </a:t>
            </a:r>
            <a:r>
              <a:rPr lang="nb-NO" sz="2600" dirty="0"/>
              <a:t>til å </a:t>
            </a:r>
            <a:r>
              <a:rPr lang="nb-NO" sz="2600" dirty="0" smtClean="0"/>
              <a:t>ordne før </a:t>
            </a:r>
            <a:r>
              <a:rPr lang="nb-NO" sz="2600" dirty="0"/>
              <a:t>og etter kurs, koke kaffe, kutte frukt, sette frem rent vann, penn </a:t>
            </a:r>
            <a:r>
              <a:rPr lang="nb-NO" sz="2600" dirty="0" smtClean="0"/>
              <a:t>og papir</a:t>
            </a:r>
            <a:r>
              <a:rPr lang="nb-NO" sz="2600" dirty="0"/>
              <a:t>, </a:t>
            </a:r>
            <a:r>
              <a:rPr lang="nb-NO" sz="2600" dirty="0" smtClean="0"/>
              <a:t>kjenne til utstyr, rydde </a:t>
            </a:r>
            <a:r>
              <a:rPr lang="nb-NO" sz="2600" dirty="0"/>
              <a:t>kjøkken etter praktisk </a:t>
            </a:r>
            <a:r>
              <a:rPr lang="nb-NO" sz="2600" dirty="0" smtClean="0"/>
              <a:t>matlagningsbolk </a:t>
            </a:r>
            <a:r>
              <a:rPr lang="nb-NO" sz="2600" dirty="0" err="1" smtClean="0"/>
              <a:t>m.v</a:t>
            </a:r>
            <a:r>
              <a:rPr lang="nb-NO" sz="2600" dirty="0" smtClean="0"/>
              <a:t>.  Kan kanskje også ha ansvar for </a:t>
            </a:r>
            <a:r>
              <a:rPr lang="nb-NO" sz="2600" dirty="0" err="1" smtClean="0"/>
              <a:t>pkt</a:t>
            </a:r>
            <a:r>
              <a:rPr lang="nb-NO" sz="2600" dirty="0" smtClean="0"/>
              <a:t> 5 under.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600" dirty="0" smtClean="0"/>
              <a:t>Noen som kan handle inn mat til praktisk del (bør handles dagen før) – kursholder sender liste i forkant. Be om beskjed om ingredienser de ikke får tak i. – se handleliste lenger ned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Opplegg </a:t>
            </a:r>
            <a:r>
              <a:rPr lang="nb-NO" sz="2600" dirty="0"/>
              <a:t>for </a:t>
            </a:r>
            <a:r>
              <a:rPr lang="nb-NO" sz="2600" dirty="0" smtClean="0"/>
              <a:t>nettilgang, projektor </a:t>
            </a:r>
            <a:r>
              <a:rPr lang="nb-NO" sz="2600" dirty="0"/>
              <a:t>og lyd </a:t>
            </a:r>
            <a:r>
              <a:rPr lang="nb-NO" sz="2600" dirty="0" smtClean="0"/>
              <a:t>til undervisningsbolk må være på plass.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Matlagningsrom</a:t>
            </a:r>
            <a:r>
              <a:rPr lang="nb-NO" sz="2600" dirty="0"/>
              <a:t>: Hvor mange er det plass til på kjøkkenet? Hva slags utstyr er </a:t>
            </a:r>
            <a:r>
              <a:rPr lang="nb-NO" sz="2600" dirty="0" smtClean="0"/>
              <a:t>tilgjengelig?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Deltagerliste</a:t>
            </a:r>
            <a:r>
              <a:rPr lang="nb-NO" sz="2600" dirty="0"/>
              <a:t>: </a:t>
            </a:r>
            <a:r>
              <a:rPr lang="nb-NO" sz="2600" dirty="0" smtClean="0"/>
              <a:t>deltagere</a:t>
            </a:r>
            <a:r>
              <a:rPr lang="nb-NO" sz="2600" dirty="0"/>
              <a:t>, navn, stilling, skole og rolle </a:t>
            </a:r>
            <a:r>
              <a:rPr lang="nb-NO" sz="2600" dirty="0" smtClean="0"/>
              <a:t>i skolematarbeidet Tips: elektronisk påmeldingssystem (finnes gratis på nett). Telefonnummer til deltagere for å kunne følge opp i etterkant.</a:t>
            </a:r>
          </a:p>
          <a:p>
            <a:pPr marL="457200" lvl="0" indent="-457200">
              <a:buFont typeface="+mj-lt"/>
              <a:buAutoNum type="arabicPeriod"/>
            </a:pPr>
            <a:r>
              <a:rPr lang="nb-NO" sz="2600" dirty="0" smtClean="0"/>
              <a:t>Noen kursdeltagere med allergi? Ta hensyn til dette i handlelisten (legg til glutenfrie/melkefrie alternativer)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748883242"/>
      </p:ext>
    </p:extLst>
  </p:cSld>
  <p:clrMapOvr>
    <a:masterClrMapping/>
  </p:clrMapOvr>
</p:sld>
</file>

<file path=ppt/theme/theme1.xml><?xml version="1.0" encoding="utf-8"?>
<a:theme xmlns:a="http://schemas.openxmlformats.org/drawingml/2006/main" name="til kursholdere">
  <a:themeElements>
    <a:clrScheme name="Helsedir">
      <a:dk1>
        <a:sysClr val="windowText" lastClr="000000"/>
      </a:dk1>
      <a:lt1>
        <a:sysClr val="window" lastClr="FFFFFF"/>
      </a:lt1>
      <a:dk2>
        <a:srgbClr val="00546E"/>
      </a:dk2>
      <a:lt2>
        <a:srgbClr val="EEECE1"/>
      </a:lt2>
      <a:accent1>
        <a:srgbClr val="43BCBA"/>
      </a:accent1>
      <a:accent2>
        <a:srgbClr val="92C431"/>
      </a:accent2>
      <a:accent3>
        <a:srgbClr val="FCD004"/>
      </a:accent3>
      <a:accent4>
        <a:srgbClr val="F19B07"/>
      </a:accent4>
      <a:accent5>
        <a:srgbClr val="E63C28"/>
      </a:accent5>
      <a:accent6>
        <a:srgbClr val="E64B7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elsedir">
    <a:dk1>
      <a:sysClr val="windowText" lastClr="000000"/>
    </a:dk1>
    <a:lt1>
      <a:sysClr val="window" lastClr="FFFFFF"/>
    </a:lt1>
    <a:dk2>
      <a:srgbClr val="00546E"/>
    </a:dk2>
    <a:lt2>
      <a:srgbClr val="EEECE1"/>
    </a:lt2>
    <a:accent1>
      <a:srgbClr val="43BCBA"/>
    </a:accent1>
    <a:accent2>
      <a:srgbClr val="92C431"/>
    </a:accent2>
    <a:accent3>
      <a:srgbClr val="FCD004"/>
    </a:accent3>
    <a:accent4>
      <a:srgbClr val="F19B07"/>
    </a:accent4>
    <a:accent5>
      <a:srgbClr val="E63C28"/>
    </a:accent5>
    <a:accent6>
      <a:srgbClr val="E64B79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1FE3683731FC4698A7CE6B8DF426FB" ma:contentTypeVersion="1" ma:contentTypeDescription="Opprett et nytt dokument." ma:contentTypeScope="" ma:versionID="1aa839f3bdcca6d6c4cf788e5309461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B41B7D-096F-4857-BBD6-F5966CB2819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482C9D1-9C88-4FAE-B61F-6F3D519BAF04}"/>
</file>

<file path=customXml/itemProps3.xml><?xml version="1.0" encoding="utf-8"?>
<ds:datastoreItem xmlns:ds="http://schemas.openxmlformats.org/officeDocument/2006/customXml" ds:itemID="{A00A4B40-AB21-473C-84CE-27645C8D64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1026</Words>
  <Application>Microsoft Office PowerPoint</Application>
  <PresentationFormat>Skjermfremvisning (16:9)</PresentationFormat>
  <Paragraphs>151</Paragraphs>
  <Slides>16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til kursholdere</vt:lpstr>
      <vt:lpstr>PowerPoint-presentasjon</vt:lpstr>
      <vt:lpstr>Innhold i kurspakken</vt:lpstr>
      <vt:lpstr>Målgruppe for kurset</vt:lpstr>
      <vt:lpstr>Ressursbehov</vt:lpstr>
      <vt:lpstr>Kursprogram</vt:lpstr>
      <vt:lpstr>Praktisk gjennomføring – kursdagen </vt:lpstr>
      <vt:lpstr>Presentasjon</vt:lpstr>
      <vt:lpstr>Maten </vt:lpstr>
      <vt:lpstr>Planlegging </vt:lpstr>
      <vt:lpstr>Utstyrsliste</vt:lpstr>
      <vt:lpstr>Bestille materiell</vt:lpstr>
      <vt:lpstr>Følgebrev til kursinvitasjon (sendes til skoleledelse, skolesjef etc)</vt:lpstr>
      <vt:lpstr>Suksesskriterier</vt:lpstr>
      <vt:lpstr>Nyttige lenker</vt:lpstr>
      <vt:lpstr>Kurset er utviklet av </vt:lpstr>
      <vt:lpstr>Lykke til!</vt:lpstr>
    </vt:vector>
  </TitlesOfParts>
  <Company>Helsedirektoratet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Hedda Refsum</dc:creator>
  <cp:lastModifiedBy>Hedda Refsum</cp:lastModifiedBy>
  <cp:revision>27</cp:revision>
  <dcterms:created xsi:type="dcterms:W3CDTF">2017-02-03T14:03:06Z</dcterms:created>
  <dcterms:modified xsi:type="dcterms:W3CDTF">2017-02-10T11:13:23Z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0x0101005E1FE3683731FC4698A7CE6B8DF426FB</vt:lpwstr>
  </property>
</Properties>
</file>