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39" r:id="rId2"/>
    <p:sldId id="486" r:id="rId3"/>
    <p:sldId id="487" r:id="rId4"/>
    <p:sldId id="455" r:id="rId5"/>
    <p:sldId id="488" r:id="rId6"/>
    <p:sldId id="482" r:id="rId7"/>
    <p:sldId id="481" r:id="rId8"/>
    <p:sldId id="474" r:id="rId9"/>
    <p:sldId id="484" r:id="rId10"/>
    <p:sldId id="456" r:id="rId11"/>
    <p:sldId id="489" r:id="rId12"/>
    <p:sldId id="490" r:id="rId13"/>
  </p:sldIdLst>
  <p:sldSz cx="9144000" cy="6858000" type="screen4x3"/>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e Kristin Larsen" initials="HK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A7"/>
    <a:srgbClr val="76428D"/>
    <a:srgbClr val="003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83759" autoAdjust="0"/>
  </p:normalViewPr>
  <p:slideViewPr>
    <p:cSldViewPr snapToObjects="1">
      <p:cViewPr varScale="1">
        <p:scale>
          <a:sx n="57" d="100"/>
          <a:sy n="57" d="100"/>
        </p:scale>
        <p:origin x="-19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2"/>
    </p:cViewPr>
  </p:sorterViewPr>
  <p:notesViewPr>
    <p:cSldViewPr snapToObjects="1">
      <p:cViewPr varScale="1">
        <p:scale>
          <a:sx n="92" d="100"/>
          <a:sy n="92" d="100"/>
        </p:scale>
        <p:origin x="-840"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BCD82850-FA18-4199-A20F-8B6D7947E358}" type="datetimeFigureOut">
              <a:rPr lang="nb-NO" smtClean="0"/>
              <a:pPr/>
              <a:t>10.02.2017</a:t>
            </a:fld>
            <a:endParaRPr lang="nb-NO"/>
          </a:p>
        </p:txBody>
      </p:sp>
      <p:sp>
        <p:nvSpPr>
          <p:cNvPr id="4" name="Plassholder for bunntekst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3BB3256C-F943-454E-A62F-4808CAEBFE10}" type="slidenum">
              <a:rPr lang="nb-NO" smtClean="0"/>
              <a:pPr/>
              <a:t>‹#›</a:t>
            </a:fld>
            <a:endParaRPr lang="nb-NO"/>
          </a:p>
        </p:txBody>
      </p:sp>
    </p:spTree>
    <p:extLst>
      <p:ext uri="{BB962C8B-B14F-4D97-AF65-F5344CB8AC3E}">
        <p14:creationId xmlns:p14="http://schemas.microsoft.com/office/powerpoint/2010/main" val="3490295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3BF4E9B-EC91-4D6A-95C2-760E78FEA15A}" type="datetimeFigureOut">
              <a:rPr lang="en-GB" smtClean="0"/>
              <a:pPr/>
              <a:t>10/02/2017</a:t>
            </a:fld>
            <a:endParaRPr lang="en-GB"/>
          </a:p>
        </p:txBody>
      </p:sp>
      <p:sp>
        <p:nvSpPr>
          <p:cNvPr id="4" name="Plassholder for lysbilde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F106C09-2B7A-40C7-B480-A62D5F51D17D}" type="slidenum">
              <a:rPr lang="en-GB" smtClean="0"/>
              <a:pPr/>
              <a:t>‹#›</a:t>
            </a:fld>
            <a:endParaRPr lang="en-GB"/>
          </a:p>
        </p:txBody>
      </p:sp>
    </p:spTree>
    <p:extLst>
      <p:ext uri="{BB962C8B-B14F-4D97-AF65-F5344CB8AC3E}">
        <p14:creationId xmlns:p14="http://schemas.microsoft.com/office/powerpoint/2010/main" val="330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mea01.safelinks.protection.outlook.com/?url=http://www.fiskesprell.no&amp;data=01|01|kaj@seafood.no|e679edbc83234422b8a608d4191282b0|c1a47aaf15d24ddab95ce00ab791baba|1&amp;sdata=gqvuTDHeI8DxSGssH82Crrk9hb1LUuA60zFF%2BR1DGzM%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nb-NO" sz="1200" dirty="0"/>
          </a:p>
        </p:txBody>
      </p:sp>
      <p:sp>
        <p:nvSpPr>
          <p:cNvPr id="4" name="Slide Number Placeholder 3"/>
          <p:cNvSpPr>
            <a:spLocks noGrp="1"/>
          </p:cNvSpPr>
          <p:nvPr>
            <p:ph type="sldNum" sz="quarter" idx="10"/>
          </p:nvPr>
        </p:nvSpPr>
        <p:spPr/>
        <p:txBody>
          <a:bodyPr/>
          <a:lstStyle/>
          <a:p>
            <a:fld id="{BF106C09-2B7A-40C7-B480-A62D5F51D17D}" type="slidenum">
              <a:rPr lang="en-GB" smtClean="0"/>
              <a:pPr/>
              <a:t>1</a:t>
            </a:fld>
            <a:endParaRPr lang="en-GB" dirty="0"/>
          </a:p>
        </p:txBody>
      </p:sp>
    </p:spTree>
    <p:extLst>
      <p:ext uri="{BB962C8B-B14F-4D97-AF65-F5344CB8AC3E}">
        <p14:creationId xmlns:p14="http://schemas.microsoft.com/office/powerpoint/2010/main" val="128043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Påvirkning</a:t>
            </a:r>
            <a:r>
              <a:rPr lang="nb-NO" sz="1200" b="0" i="0" kern="1200" dirty="0">
                <a:solidFill>
                  <a:schemeClr val="tx1"/>
                </a:solidFill>
                <a:effectLst/>
                <a:latin typeface="+mn-lt"/>
                <a:ea typeface="+mn-ea"/>
                <a:cs typeface="+mn-cs"/>
              </a:rPr>
              <a:t> – annonser og annen reklame, PR og andre former for salgsfremmende tiltak</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Bruk plakater,</a:t>
            </a:r>
            <a:r>
              <a:rPr lang="nb-NO" sz="1100" kern="1200" baseline="0" dirty="0">
                <a:solidFill>
                  <a:schemeClr val="tx1"/>
                </a:solidFill>
                <a:effectLst/>
                <a:latin typeface="+mn-lt"/>
                <a:ea typeface="+mn-ea"/>
                <a:cs typeface="+mn-cs"/>
              </a:rPr>
              <a:t> </a:t>
            </a:r>
            <a:r>
              <a:rPr lang="nb-NO" sz="1100" kern="1200" dirty="0">
                <a:solidFill>
                  <a:schemeClr val="tx1"/>
                </a:solidFill>
                <a:effectLst/>
                <a:latin typeface="+mn-lt"/>
                <a:ea typeface="+mn-ea"/>
                <a:cs typeface="+mn-cs"/>
              </a:rPr>
              <a:t>oppslag, intern-TV/-telefon, intranett, bedriftsavis eller andre kanaler til å markedsføre bedriftens sunne og gode tilbud av mat og drikke. I disker og på buffeter er det spesielt viktig å synliggjøre og plassere de sunne alternativene slik at brukerne enkelt finner disse alternativene!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Det kan for noen være aktuelt å</a:t>
            </a:r>
            <a:r>
              <a:rPr lang="nn-NO" sz="1200" kern="1200" baseline="0" dirty="0" smtClean="0">
                <a:solidFill>
                  <a:schemeClr val="tx1"/>
                </a:solidFill>
                <a:effectLst/>
                <a:latin typeface="+mn-lt"/>
                <a:ea typeface="+mn-ea"/>
                <a:cs typeface="+mn-cs"/>
              </a:rPr>
              <a:t> </a:t>
            </a:r>
            <a:r>
              <a:rPr lang="nn-NO" sz="1200" kern="1200" dirty="0" smtClean="0">
                <a:solidFill>
                  <a:schemeClr val="tx1"/>
                </a:solidFill>
                <a:effectLst/>
                <a:latin typeface="+mn-lt"/>
                <a:ea typeface="+mn-ea"/>
                <a:cs typeface="+mn-cs"/>
              </a:rPr>
              <a:t>samarbeide med mat og helse/andre </a:t>
            </a:r>
            <a:r>
              <a:rPr lang="nn-NO" sz="1200" kern="1200" dirty="0" err="1" smtClean="0">
                <a:solidFill>
                  <a:schemeClr val="tx1"/>
                </a:solidFill>
                <a:effectLst/>
                <a:latin typeface="+mn-lt"/>
                <a:ea typeface="+mn-ea"/>
                <a:cs typeface="+mn-cs"/>
              </a:rPr>
              <a:t>skolefag</a:t>
            </a:r>
            <a:r>
              <a:rPr lang="nn-NO" sz="1200" kern="1200" dirty="0" smtClean="0">
                <a:solidFill>
                  <a:schemeClr val="tx1"/>
                </a:solidFill>
                <a:effectLst/>
                <a:latin typeface="+mn-lt"/>
                <a:ea typeface="+mn-ea"/>
                <a:cs typeface="+mn-cs"/>
              </a:rPr>
              <a:t> og kantina i tverrfaglige prosjektarbeid. Dette kan vere alt </a:t>
            </a:r>
            <a:r>
              <a:rPr lang="nn-NO" sz="1200" kern="1200" dirty="0" err="1" smtClean="0">
                <a:solidFill>
                  <a:schemeClr val="tx1"/>
                </a:solidFill>
                <a:effectLst/>
                <a:latin typeface="+mn-lt"/>
                <a:ea typeface="+mn-ea"/>
                <a:cs typeface="+mn-cs"/>
              </a:rPr>
              <a:t>fra</a:t>
            </a:r>
            <a:r>
              <a:rPr lang="nn-NO" sz="1200" kern="1200" dirty="0" smtClean="0">
                <a:solidFill>
                  <a:schemeClr val="tx1"/>
                </a:solidFill>
                <a:effectLst/>
                <a:latin typeface="+mn-lt"/>
                <a:ea typeface="+mn-ea"/>
                <a:cs typeface="+mn-cs"/>
              </a:rPr>
              <a:t> </a:t>
            </a:r>
            <a:r>
              <a:rPr lang="nn-NO" sz="1200" kern="1200" dirty="0" err="1" smtClean="0">
                <a:solidFill>
                  <a:schemeClr val="tx1"/>
                </a:solidFill>
                <a:effectLst/>
                <a:latin typeface="+mn-lt"/>
                <a:ea typeface="+mn-ea"/>
                <a:cs typeface="+mn-cs"/>
              </a:rPr>
              <a:t>markedsføring</a:t>
            </a:r>
            <a:r>
              <a:rPr lang="nn-NO" sz="1200" kern="1200" dirty="0" smtClean="0">
                <a:solidFill>
                  <a:schemeClr val="tx1"/>
                </a:solidFill>
                <a:effectLst/>
                <a:latin typeface="+mn-lt"/>
                <a:ea typeface="+mn-ea"/>
                <a:cs typeface="+mn-cs"/>
              </a:rPr>
              <a:t> (gjøre </a:t>
            </a:r>
            <a:r>
              <a:rPr lang="nn-NO" sz="1200" kern="1200" dirty="0" err="1" smtClean="0">
                <a:solidFill>
                  <a:schemeClr val="tx1"/>
                </a:solidFill>
                <a:effectLst/>
                <a:latin typeface="+mn-lt"/>
                <a:ea typeface="+mn-ea"/>
                <a:cs typeface="+mn-cs"/>
              </a:rPr>
              <a:t>undersøkelse</a:t>
            </a:r>
            <a:r>
              <a:rPr lang="nn-NO" sz="1200" kern="1200" dirty="0" smtClean="0">
                <a:solidFill>
                  <a:schemeClr val="tx1"/>
                </a:solidFill>
                <a:effectLst/>
                <a:latin typeface="+mn-lt"/>
                <a:ea typeface="+mn-ea"/>
                <a:cs typeface="+mn-cs"/>
              </a:rPr>
              <a:t> på effekt av produktplassering) til temadagar om ulike råvarer, miljø/matsvinn/lokalmat etc. Tips! Spør </a:t>
            </a:r>
            <a:r>
              <a:rPr lang="nn-NO" sz="1200" kern="1200" dirty="0" err="1" smtClean="0">
                <a:solidFill>
                  <a:schemeClr val="tx1"/>
                </a:solidFill>
                <a:effectLst/>
                <a:latin typeface="+mn-lt"/>
                <a:ea typeface="+mn-ea"/>
                <a:cs typeface="+mn-cs"/>
              </a:rPr>
              <a:t>evt</a:t>
            </a:r>
            <a:r>
              <a:rPr lang="nn-NO" sz="1200" kern="1200" dirty="0" smtClean="0">
                <a:solidFill>
                  <a:schemeClr val="tx1"/>
                </a:solidFill>
                <a:effectLst/>
                <a:latin typeface="+mn-lt"/>
                <a:ea typeface="+mn-ea"/>
                <a:cs typeface="+mn-cs"/>
              </a:rPr>
              <a:t>. Leverandører og </a:t>
            </a:r>
            <a:r>
              <a:rPr lang="nn-NO" sz="1200" kern="1200" dirty="0" err="1" smtClean="0">
                <a:solidFill>
                  <a:schemeClr val="tx1"/>
                </a:solidFill>
                <a:effectLst/>
                <a:latin typeface="+mn-lt"/>
                <a:ea typeface="+mn-ea"/>
                <a:cs typeface="+mn-cs"/>
              </a:rPr>
              <a:t>lokalprodusenter</a:t>
            </a:r>
            <a:r>
              <a:rPr lang="nn-NO" sz="1200" kern="1200" dirty="0" smtClean="0">
                <a:solidFill>
                  <a:schemeClr val="tx1"/>
                </a:solidFill>
                <a:effectLst/>
                <a:latin typeface="+mn-lt"/>
                <a:ea typeface="+mn-ea"/>
                <a:cs typeface="+mn-cs"/>
              </a:rPr>
              <a:t> om hjelp/støtte/sponsing </a:t>
            </a:r>
          </a:p>
          <a:p>
            <a:pPr marL="0" marR="0" indent="0" algn="l" defTabSz="914400" rtl="0" eaLnBrk="1" fontAlgn="auto" latinLnBrk="0" hangingPunct="1">
              <a:lnSpc>
                <a:spcPct val="100000"/>
              </a:lnSpc>
              <a:spcBef>
                <a:spcPts val="0"/>
              </a:spcBef>
              <a:spcAft>
                <a:spcPts val="0"/>
              </a:spcAft>
              <a:buClrTx/>
              <a:buSzTx/>
              <a:buFontTx/>
              <a:buNone/>
              <a:tabLst/>
              <a:defRPr/>
            </a:pPr>
            <a:r>
              <a:rPr lang="nn-NO" sz="1200" kern="1200" dirty="0" smtClean="0">
                <a:solidFill>
                  <a:schemeClr val="tx1"/>
                </a:solidFill>
                <a:effectLst/>
                <a:latin typeface="+mn-lt"/>
                <a:ea typeface="+mn-ea"/>
                <a:cs typeface="+mn-cs"/>
              </a:rPr>
              <a:t>PS: Matverer brukt til pedagogisk formål treng </a:t>
            </a:r>
            <a:r>
              <a:rPr lang="nn-NO" sz="1200" kern="1200" dirty="0" err="1" smtClean="0">
                <a:solidFill>
                  <a:schemeClr val="tx1"/>
                </a:solidFill>
                <a:effectLst/>
                <a:latin typeface="+mn-lt"/>
                <a:ea typeface="+mn-ea"/>
                <a:cs typeface="+mn-cs"/>
              </a:rPr>
              <a:t>ikke</a:t>
            </a:r>
            <a:r>
              <a:rPr lang="nn-NO" sz="1200" kern="1200" dirty="0" smtClean="0">
                <a:solidFill>
                  <a:schemeClr val="tx1"/>
                </a:solidFill>
                <a:effectLst/>
                <a:latin typeface="+mn-lt"/>
                <a:ea typeface="+mn-ea"/>
                <a:cs typeface="+mn-cs"/>
              </a:rPr>
              <a:t> gå gjennom innkjøpsavtaler, så her kan en få «sponsing» </a:t>
            </a:r>
            <a:r>
              <a:rPr lang="nn-NO" sz="1200" kern="1200" dirty="0" err="1" smtClean="0">
                <a:solidFill>
                  <a:schemeClr val="tx1"/>
                </a:solidFill>
                <a:effectLst/>
                <a:latin typeface="+mn-lt"/>
                <a:ea typeface="+mn-ea"/>
                <a:cs typeface="+mn-cs"/>
              </a:rPr>
              <a:t>fra</a:t>
            </a:r>
            <a:r>
              <a:rPr lang="nn-NO" sz="1200" kern="1200" dirty="0" smtClean="0">
                <a:solidFill>
                  <a:schemeClr val="tx1"/>
                </a:solidFill>
                <a:effectLst/>
                <a:latin typeface="+mn-lt"/>
                <a:ea typeface="+mn-ea"/>
                <a:cs typeface="+mn-cs"/>
              </a:rPr>
              <a:t> andre enn de som inngår i ev. </a:t>
            </a:r>
            <a:r>
              <a:rPr lang="nn-NO" sz="1200" kern="1200" dirty="0" err="1" smtClean="0">
                <a:solidFill>
                  <a:schemeClr val="tx1"/>
                </a:solidFill>
                <a:effectLst/>
                <a:latin typeface="+mn-lt"/>
                <a:ea typeface="+mn-ea"/>
                <a:cs typeface="+mn-cs"/>
              </a:rPr>
              <a:t>anbudsavtale</a:t>
            </a:r>
            <a:r>
              <a:rPr lang="nn-NO" sz="1200" kern="1200" dirty="0" smtClean="0">
                <a:solidFill>
                  <a:schemeClr val="tx1"/>
                </a:solidFill>
                <a:effectLst/>
                <a:latin typeface="+mn-lt"/>
                <a:ea typeface="+mn-ea"/>
                <a:cs typeface="+mn-cs"/>
              </a:rPr>
              <a:t>. Slike tiltak kan bidra til å «bygge en kultur for å gå i kantina».</a:t>
            </a:r>
            <a:endParaRPr lang="nb-NO" sz="1100"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10</a:t>
            </a:fld>
            <a:endParaRPr lang="en-GB"/>
          </a:p>
        </p:txBody>
      </p:sp>
    </p:spTree>
    <p:extLst>
      <p:ext uri="{BB962C8B-B14F-4D97-AF65-F5344CB8AC3E}">
        <p14:creationId xmlns:p14="http://schemas.microsoft.com/office/powerpoint/2010/main" val="63053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kern="1200" dirty="0">
                <a:solidFill>
                  <a:schemeClr val="tx1"/>
                </a:solidFill>
                <a:effectLst/>
                <a:latin typeface="+mn-lt"/>
                <a:ea typeface="+mn-ea"/>
                <a:cs typeface="+mn-cs"/>
              </a:rPr>
              <a:t>Personale</a:t>
            </a:r>
            <a:r>
              <a:rPr lang="nb-NO" sz="1200" b="0" i="0" kern="1200" dirty="0">
                <a:solidFill>
                  <a:schemeClr val="tx1"/>
                </a:solidFill>
                <a:effectLst/>
                <a:latin typeface="+mn-lt"/>
                <a:ea typeface="+mn-ea"/>
                <a:cs typeface="+mn-cs"/>
              </a:rPr>
              <a:t> – personlig kundeservice, veiledning og kommunikasjon, håndtering av reklamasjoner</a:t>
            </a:r>
          </a:p>
          <a:p>
            <a:r>
              <a:rPr lang="nb-NO" sz="1200" b="0" i="0" kern="1200" dirty="0">
                <a:solidFill>
                  <a:schemeClr val="tx1"/>
                </a:solidFill>
                <a:effectLst/>
                <a:latin typeface="+mn-lt"/>
                <a:ea typeface="+mn-ea"/>
                <a:cs typeface="+mn-cs"/>
              </a:rPr>
              <a:t>Hvem vil du møte når du handler?</a:t>
            </a:r>
          </a:p>
          <a:p>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11</a:t>
            </a:fld>
            <a:endParaRPr lang="en-GB"/>
          </a:p>
        </p:txBody>
      </p:sp>
    </p:spTree>
    <p:extLst>
      <p:ext uri="{BB962C8B-B14F-4D97-AF65-F5344CB8AC3E}">
        <p14:creationId xmlns:p14="http://schemas.microsoft.com/office/powerpoint/2010/main" val="120467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1: Oppgave - </a:t>
            </a:r>
            <a:r>
              <a:rPr lang="nb-NO" dirty="0" err="1" smtClean="0"/>
              <a:t>ca</a:t>
            </a:r>
            <a:r>
              <a:rPr lang="nb-NO" dirty="0" smtClean="0"/>
              <a:t> 15 minutter, men huks å sette av tid til å snakke om hva de har skrevet ned i plenum</a:t>
            </a:r>
            <a:r>
              <a:rPr lang="nb-NO" baseline="0" dirty="0" smtClean="0"/>
              <a:t> </a:t>
            </a:r>
            <a:endParaRPr lang="nb-NO" dirty="0" smtClean="0"/>
          </a:p>
          <a:p>
            <a:r>
              <a:rPr lang="nb-NO" dirty="0" smtClean="0"/>
              <a:t>Endringen de skal bestemme seg for: kan være kun et lite, enkelt grep, som å sørge for at alle elever får tilgang på friskt drikkevann, bytte til grovere brødvarer, tilby </a:t>
            </a:r>
            <a:r>
              <a:rPr lang="nb-NO" dirty="0" err="1" smtClean="0"/>
              <a:t>smoothie</a:t>
            </a:r>
            <a:r>
              <a:rPr lang="nb-NO" dirty="0" smtClean="0"/>
              <a:t> en gang i uka </a:t>
            </a:r>
            <a:r>
              <a:rPr lang="nb-NO" dirty="0" err="1" smtClean="0"/>
              <a:t>osv</a:t>
            </a:r>
            <a:endParaRPr lang="nb-NO" dirty="0" smtClean="0"/>
          </a:p>
          <a:p>
            <a:r>
              <a:rPr lang="nb-NO" b="1" dirty="0" smtClean="0"/>
              <a:t>Skriv ned på ark + navn</a:t>
            </a:r>
            <a:r>
              <a:rPr lang="nb-NO" b="1" baseline="0" dirty="0" smtClean="0"/>
              <a:t> og skole (og </a:t>
            </a:r>
            <a:r>
              <a:rPr lang="nb-NO" b="1" baseline="0" dirty="0" err="1" smtClean="0"/>
              <a:t>evt</a:t>
            </a:r>
            <a:r>
              <a:rPr lang="nb-NO" b="1" baseline="0" smtClean="0"/>
              <a:t> telefonnummer</a:t>
            </a:r>
            <a:r>
              <a:rPr lang="nb-NO" b="1" baseline="0" dirty="0" smtClean="0"/>
              <a:t>), lever inn til kursleder. </a:t>
            </a:r>
            <a:r>
              <a:rPr lang="nb-NO" baseline="0" dirty="0" smtClean="0"/>
              <a:t>Brukes i eventuell oppfølging.</a:t>
            </a:r>
          </a:p>
          <a:p>
            <a:r>
              <a:rPr lang="nb-NO" baseline="0" dirty="0" smtClean="0"/>
              <a:t>Tips: be de skrive ned endring på et postkort og adressere det til seg selv. Samles inn og sendes tilbake etter en stund. Så kan kursleder ring og høre om de har mottatt postkortet og om de hadde klart å gjennomføre endringen.</a:t>
            </a:r>
          </a:p>
          <a:p>
            <a:endParaRPr lang="nb-NO" dirty="0" smtClean="0"/>
          </a:p>
          <a:p>
            <a:r>
              <a:rPr lang="nb-NO" dirty="0" smtClean="0"/>
              <a:t>2: evaluering – </a:t>
            </a:r>
            <a:r>
              <a:rPr lang="nb-NO" dirty="0" err="1" smtClean="0"/>
              <a:t>ca</a:t>
            </a:r>
            <a:r>
              <a:rPr lang="nb-NO" dirty="0" smtClean="0"/>
              <a:t> 5 minutter</a:t>
            </a:r>
          </a:p>
          <a:p>
            <a:r>
              <a:rPr lang="nb-NO" dirty="0" smtClean="0"/>
              <a:t>Diplom</a:t>
            </a:r>
            <a:r>
              <a:rPr lang="nb-NO" baseline="0" dirty="0" smtClean="0"/>
              <a:t> leveres når evalueringsskjema leveres inn</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12</a:t>
            </a:fld>
            <a:endParaRPr lang="en-GB"/>
          </a:p>
        </p:txBody>
      </p:sp>
    </p:spTree>
    <p:extLst>
      <p:ext uri="{BB962C8B-B14F-4D97-AF65-F5344CB8AC3E}">
        <p14:creationId xmlns:p14="http://schemas.microsoft.com/office/powerpoint/2010/main" val="116473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baseline="0" dirty="0" smtClean="0">
                <a:solidFill>
                  <a:schemeClr val="tx1"/>
                </a:solidFill>
                <a:effectLst/>
                <a:latin typeface="+mn-lt"/>
                <a:ea typeface="+mn-ea"/>
                <a:cs typeface="+mn-cs"/>
              </a:rPr>
              <a:t>Det </a:t>
            </a:r>
            <a:r>
              <a:rPr lang="nb-NO" sz="1200" kern="1200" baseline="0" dirty="0">
                <a:solidFill>
                  <a:schemeClr val="tx1"/>
                </a:solidFill>
                <a:effectLst/>
                <a:latin typeface="+mn-lt"/>
                <a:ea typeface="+mn-ea"/>
                <a:cs typeface="+mn-cs"/>
              </a:rPr>
              <a:t>kan være nyttig å stoppe opp og «se» kantinen og dens tilbud og hvordan det markedsføres som en «utenforstående»; hvordan fremstår tilbudet? Hvor enkelt er det å finne de sunneste alternativene mv? Er vi stolte av kantinen og tilbudet vårt</a:t>
            </a:r>
            <a:r>
              <a:rPr lang="nb-NO" sz="1200" kern="1200" baseline="0" dirty="0" smtClean="0">
                <a:solidFill>
                  <a:schemeClr val="tx1"/>
                </a:solidFill>
                <a:effectLst/>
                <a:latin typeface="+mn-lt"/>
                <a:ea typeface="+mn-ea"/>
                <a:cs typeface="+mn-cs"/>
              </a:rPr>
              <a:t>? Hvordan kan vi </a:t>
            </a:r>
            <a:r>
              <a:rPr lang="nn-NO" sz="1200" kern="1200" dirty="0" smtClean="0">
                <a:solidFill>
                  <a:schemeClr val="tx1"/>
                </a:solidFill>
                <a:effectLst/>
                <a:latin typeface="+mn-lt"/>
                <a:ea typeface="+mn-ea"/>
                <a:cs typeface="+mn-cs"/>
              </a:rPr>
              <a:t>bygge en kultur for å gå i kantina?</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2</a:t>
            </a:fld>
            <a:endParaRPr lang="en-GB" dirty="0"/>
          </a:p>
        </p:txBody>
      </p:sp>
    </p:spTree>
    <p:extLst>
      <p:ext uri="{BB962C8B-B14F-4D97-AF65-F5344CB8AC3E}">
        <p14:creationId xmlns:p14="http://schemas.microsoft.com/office/powerpoint/2010/main" val="294079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tx1"/>
                </a:solidFill>
                <a:effectLst/>
                <a:latin typeface="+mn-lt"/>
                <a:ea typeface="+mn-ea"/>
                <a:cs typeface="+mn-cs"/>
              </a:rPr>
              <a:t>Markedsf</a:t>
            </a:r>
            <a:r>
              <a:rPr lang="nb-NO" dirty="0" smtClean="0"/>
              <a:t>øringens 5 </a:t>
            </a:r>
            <a:r>
              <a:rPr lang="nb-NO" dirty="0" err="1" smtClean="0"/>
              <a:t>P’er</a:t>
            </a:r>
            <a:endParaRPr lang="nb-NO" dirty="0" smtClean="0"/>
          </a:p>
          <a:p>
            <a:r>
              <a:rPr lang="nb-NO" dirty="0" smtClean="0"/>
              <a:t>Personell er den viktigste </a:t>
            </a:r>
            <a:r>
              <a:rPr lang="nb-NO" dirty="0" err="1" smtClean="0"/>
              <a:t>P’en</a:t>
            </a:r>
            <a:r>
              <a:rPr lang="nb-NO" dirty="0" smtClean="0"/>
              <a:t>! Kommer tilbake på slutten</a:t>
            </a:r>
            <a:r>
              <a:rPr lang="nb-NO" baseline="0" dirty="0" smtClean="0"/>
              <a:t> av presentasjonen</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3</a:t>
            </a:fld>
            <a:endParaRPr lang="en-GB"/>
          </a:p>
        </p:txBody>
      </p:sp>
    </p:spTree>
    <p:extLst>
      <p:ext uri="{BB962C8B-B14F-4D97-AF65-F5344CB8AC3E}">
        <p14:creationId xmlns:p14="http://schemas.microsoft.com/office/powerpoint/2010/main" val="172393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Produkt</a:t>
            </a:r>
            <a:r>
              <a:rPr lang="nb-NO" sz="1200" b="0" i="0" kern="1200" dirty="0">
                <a:solidFill>
                  <a:schemeClr val="tx1"/>
                </a:solidFill>
                <a:effectLst/>
                <a:latin typeface="+mn-lt"/>
                <a:ea typeface="+mn-ea"/>
                <a:cs typeface="+mn-cs"/>
              </a:rPr>
              <a:t> – utforming, innpakning, kvalitet, merkevare, garantier og reklamasjon</a:t>
            </a:r>
          </a:p>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a:t>Maten må være fristende</a:t>
            </a:r>
            <a:endParaRPr lang="nb-NO" sz="1200" b="0" i="0" kern="1200" dirty="0">
              <a:solidFill>
                <a:schemeClr val="tx1"/>
              </a:solidFill>
              <a:effectLst/>
              <a:latin typeface="+mn-lt"/>
              <a:ea typeface="+mn-ea"/>
              <a:cs typeface="+mn-cs"/>
            </a:endParaRPr>
          </a:p>
          <a:p>
            <a:endParaRPr lang="nb-NO" sz="1100" baseline="0" dirty="0">
              <a:latin typeface="Arial" panose="020B0604020202020204" pitchFamily="34" charset="0"/>
              <a:cs typeface="Arial" panose="020B0604020202020204" pitchFamily="34" charset="0"/>
            </a:endParaRPr>
          </a:p>
          <a:p>
            <a:r>
              <a:rPr lang="nb-NO" sz="1100" baseline="0" dirty="0">
                <a:latin typeface="Arial" panose="020B0604020202020204" pitchFamily="34" charset="0"/>
                <a:cs typeface="Arial" panose="020B0604020202020204" pitchFamily="34" charset="0"/>
              </a:rPr>
              <a:t>Ved bruk av mindre tallerkener ser spisegjester ut til å forsyne seg med mer riktig mengde mat i forhold til hva de faktisk orker, og mindre mat ligger igjen på tallerkenen. Dette kan da bidra til mindre svinn og redusert til redusert forbruk av matvarer over tid.</a:t>
            </a:r>
          </a:p>
          <a:p>
            <a:r>
              <a:rPr lang="nb-NO" sz="1100" baseline="0" dirty="0">
                <a:latin typeface="Arial" panose="020B0604020202020204" pitchFamily="34" charset="0"/>
                <a:cs typeface="Arial" panose="020B0604020202020204" pitchFamily="34" charset="0"/>
              </a:rPr>
              <a:t>Elever og ansatte eierskap til kantina – hvordan. Bli med å bygge kantines identitet! Spørreundersøkelse, navnekonkurranse, logo, gjennomgående tema- </a:t>
            </a:r>
            <a:r>
              <a:rPr lang="nb-NO" sz="1100" baseline="0">
                <a:latin typeface="Arial" panose="020B0604020202020204" pitchFamily="34" charset="0"/>
                <a:cs typeface="Arial" panose="020B0604020202020204" pitchFamily="34" charset="0"/>
              </a:rPr>
              <a:t>eller fargebruk</a:t>
            </a:r>
            <a:endParaRPr lang="nb-NO" sz="1100" baseline="0" dirty="0">
              <a:latin typeface="Arial" panose="020B0604020202020204" pitchFamily="34" charset="0"/>
              <a:cs typeface="Arial" panose="020B0604020202020204" pitchFamily="34" charset="0"/>
            </a:endParaRPr>
          </a:p>
          <a:p>
            <a:endParaRPr lang="nb-NO" sz="1100" baseline="0"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t>4</a:t>
            </a:fld>
            <a:endParaRPr lang="en-GB"/>
          </a:p>
        </p:txBody>
      </p:sp>
    </p:spTree>
    <p:extLst>
      <p:ext uri="{BB962C8B-B14F-4D97-AF65-F5344CB8AC3E}">
        <p14:creationId xmlns:p14="http://schemas.microsoft.com/office/powerpoint/2010/main" val="58160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i="0" dirty="0" smtClean="0"/>
              <a:t>Elever liker BÅDE forutsigbarhet OG variasjon. </a:t>
            </a:r>
            <a:r>
              <a:rPr lang="nb-NO" i="0" dirty="0" err="1" smtClean="0"/>
              <a:t>F.eks</a:t>
            </a:r>
            <a:r>
              <a:rPr lang="nb-NO" i="0" dirty="0" smtClean="0"/>
              <a:t> fast dag med en type rett (eksempel suppetirsdag, variasjon i type suppe),</a:t>
            </a:r>
            <a:r>
              <a:rPr lang="nb-NO" i="0" baseline="0" dirty="0" smtClean="0"/>
              <a:t> da får de variasjon, men kan planlegge bruken av pengene etc. </a:t>
            </a:r>
            <a:endParaRPr lang="nb-NO"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i="0" dirty="0" smtClean="0"/>
              <a:t>Flere</a:t>
            </a:r>
            <a:r>
              <a:rPr lang="nb-NO" i="0" baseline="0" dirty="0" smtClean="0"/>
              <a:t> e</a:t>
            </a:r>
            <a:r>
              <a:rPr lang="nb-NO" i="0" dirty="0" smtClean="0"/>
              <a:t>ksempler: </a:t>
            </a:r>
            <a:r>
              <a:rPr lang="nb-NO" i="1" dirty="0" smtClean="0"/>
              <a:t>Salatbardag </a:t>
            </a:r>
            <a:r>
              <a:rPr lang="nb-NO" i="1" dirty="0"/>
              <a:t>minst en gang pr. uke og fiskerett en gang pr. uke.</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5</a:t>
            </a:fld>
            <a:endParaRPr lang="en-GB"/>
          </a:p>
        </p:txBody>
      </p:sp>
    </p:spTree>
    <p:extLst>
      <p:ext uri="{BB962C8B-B14F-4D97-AF65-F5344CB8AC3E}">
        <p14:creationId xmlns:p14="http://schemas.microsoft.com/office/powerpoint/2010/main" val="355805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Eksempel på temadag. </a:t>
            </a:r>
            <a:r>
              <a:rPr lang="nb-NO" sz="1200" kern="1200" dirty="0" smtClean="0">
                <a:solidFill>
                  <a:schemeClr val="tx1"/>
                </a:solidFill>
                <a:effectLst/>
                <a:latin typeface="+mn-lt"/>
                <a:ea typeface="+mn-ea"/>
                <a:cs typeface="+mn-cs"/>
              </a:rPr>
              <a:t>Søk om midler til fiskesprelldag, se </a:t>
            </a:r>
            <a:r>
              <a:rPr lang="nb-NO" sz="1200" u="sng" kern="1200" dirty="0" smtClean="0">
                <a:solidFill>
                  <a:schemeClr val="tx1"/>
                </a:solidFill>
                <a:effectLst/>
                <a:latin typeface="+mn-lt"/>
                <a:ea typeface="+mn-ea"/>
                <a:cs typeface="+mn-cs"/>
                <a:hlinkClick r:id="rId3"/>
              </a:rPr>
              <a:t>www.fiskesprell.no</a:t>
            </a:r>
            <a:r>
              <a:rPr lang="nb-NO" sz="1200" kern="1200" dirty="0" smtClean="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6</a:t>
            </a:fld>
            <a:endParaRPr lang="en-GB"/>
          </a:p>
        </p:txBody>
      </p:sp>
    </p:spTree>
    <p:extLst>
      <p:ext uri="{BB962C8B-B14F-4D97-AF65-F5344CB8AC3E}">
        <p14:creationId xmlns:p14="http://schemas.microsoft.com/office/powerpoint/2010/main" val="23413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7</a:t>
            </a:fld>
            <a:endParaRPr lang="en-GB"/>
          </a:p>
        </p:txBody>
      </p:sp>
    </p:spTree>
    <p:extLst>
      <p:ext uri="{BB962C8B-B14F-4D97-AF65-F5344CB8AC3E}">
        <p14:creationId xmlns:p14="http://schemas.microsoft.com/office/powerpoint/2010/main" val="249330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smtClean="0">
                <a:solidFill>
                  <a:schemeClr val="tx1"/>
                </a:solidFill>
                <a:latin typeface="+mn-lt"/>
                <a:ea typeface="+mn-ea"/>
                <a:cs typeface="+mn-cs"/>
              </a:rPr>
              <a:t>Du kan </a:t>
            </a:r>
            <a:r>
              <a:rPr lang="nb-NO" sz="1200" b="0" i="0" u="none" strike="noStrike" kern="1200" baseline="0" dirty="0" err="1" smtClean="0">
                <a:solidFill>
                  <a:schemeClr val="tx1"/>
                </a:solidFill>
                <a:latin typeface="+mn-lt"/>
                <a:ea typeface="+mn-ea"/>
                <a:cs typeface="+mn-cs"/>
              </a:rPr>
              <a:t>prisregulere</a:t>
            </a:r>
            <a:r>
              <a:rPr lang="nb-NO" sz="1200" b="0" i="0" u="none" strike="noStrike" kern="1200" baseline="0" dirty="0" smtClean="0">
                <a:solidFill>
                  <a:schemeClr val="tx1"/>
                </a:solidFill>
                <a:latin typeface="+mn-lt"/>
                <a:ea typeface="+mn-ea"/>
                <a:cs typeface="+mn-cs"/>
              </a:rPr>
              <a:t> varene med litt</a:t>
            </a:r>
          </a:p>
          <a:p>
            <a:r>
              <a:rPr lang="nb-NO" sz="1200" b="0" i="0" u="none" strike="noStrike" kern="1200" baseline="0" dirty="0" smtClean="0">
                <a:solidFill>
                  <a:schemeClr val="tx1"/>
                </a:solidFill>
                <a:latin typeface="+mn-lt"/>
                <a:ea typeface="+mn-ea"/>
                <a:cs typeface="+mn-cs"/>
              </a:rPr>
              <a:t>lavere pris </a:t>
            </a:r>
            <a:r>
              <a:rPr lang="nb-NO" sz="1200" b="0" i="0" u="none" strike="noStrike" kern="1200" baseline="0" dirty="0" err="1" smtClean="0">
                <a:solidFill>
                  <a:schemeClr val="tx1"/>
                </a:solidFill>
                <a:latin typeface="+mn-lt"/>
                <a:ea typeface="+mn-ea"/>
                <a:cs typeface="+mn-cs"/>
              </a:rPr>
              <a:t>pa</a:t>
            </a:r>
            <a:r>
              <a:rPr lang="nb-NO" sz="1200" b="0" i="0" u="none" strike="noStrike" kern="1200" baseline="0" dirty="0" smtClean="0">
                <a:solidFill>
                  <a:schemeClr val="tx1"/>
                </a:solidFill>
                <a:latin typeface="+mn-lt"/>
                <a:ea typeface="+mn-ea"/>
                <a:cs typeface="+mn-cs"/>
              </a:rPr>
              <a:t> de sunne produktene,</a:t>
            </a:r>
          </a:p>
          <a:p>
            <a:r>
              <a:rPr lang="nb-NO" sz="1200" b="0" i="0" u="none" strike="noStrike" kern="1200" baseline="0" dirty="0" smtClean="0">
                <a:solidFill>
                  <a:schemeClr val="tx1"/>
                </a:solidFill>
                <a:latin typeface="+mn-lt"/>
                <a:ea typeface="+mn-ea"/>
                <a:cs typeface="+mn-cs"/>
              </a:rPr>
              <a:t>og tilsvarende litt høyere pris på de</a:t>
            </a:r>
          </a:p>
          <a:p>
            <a:r>
              <a:rPr lang="nb-NO" sz="1200" b="0" i="0" u="none" strike="noStrike" kern="1200" baseline="0" dirty="0" smtClean="0">
                <a:solidFill>
                  <a:schemeClr val="tx1"/>
                </a:solidFill>
                <a:latin typeface="+mn-lt"/>
                <a:ea typeface="+mn-ea"/>
                <a:cs typeface="+mn-cs"/>
              </a:rPr>
              <a:t>ikke fullt sa sunne. Da blir totalen det</a:t>
            </a:r>
          </a:p>
          <a:p>
            <a:r>
              <a:rPr lang="nb-NO" sz="1200" b="0" i="0" u="none" strike="noStrike" kern="1200" baseline="0" dirty="0" smtClean="0">
                <a:solidFill>
                  <a:schemeClr val="tx1"/>
                </a:solidFill>
                <a:latin typeface="+mn-lt"/>
                <a:ea typeface="+mn-ea"/>
                <a:cs typeface="+mn-cs"/>
              </a:rPr>
              <a:t>samme, men motivasjonen for a velge de</a:t>
            </a:r>
          </a:p>
          <a:p>
            <a:r>
              <a:rPr lang="nb-NO" sz="1200" b="0" i="0" u="none" strike="noStrike" kern="1200" baseline="0" dirty="0" smtClean="0">
                <a:solidFill>
                  <a:schemeClr val="tx1"/>
                </a:solidFill>
                <a:latin typeface="+mn-lt"/>
                <a:ea typeface="+mn-ea"/>
                <a:cs typeface="+mn-cs"/>
              </a:rPr>
              <a:t>billigere og sunnere </a:t>
            </a:r>
            <a:r>
              <a:rPr lang="nb-NO" sz="1200" b="0" i="0" u="none" strike="noStrike" kern="1200" baseline="0" smtClean="0">
                <a:solidFill>
                  <a:schemeClr val="tx1"/>
                </a:solidFill>
                <a:latin typeface="+mn-lt"/>
                <a:ea typeface="+mn-ea"/>
                <a:cs typeface="+mn-cs"/>
              </a:rPr>
              <a:t>produktene større</a:t>
            </a:r>
            <a:r>
              <a:rPr lang="nb-NO" sz="1200" b="0" i="0" u="none" strike="noStrike" kern="1200" baseline="0" dirty="0" smtClean="0">
                <a:solidFill>
                  <a:schemeClr val="tx1"/>
                </a:solidFill>
                <a:latin typeface="+mn-lt"/>
                <a:ea typeface="+mn-ea"/>
                <a:cs typeface="+mn-cs"/>
              </a:rPr>
              <a:t>.</a:t>
            </a:r>
          </a:p>
          <a:p>
            <a:endParaRPr lang="nb-NO" sz="1200" b="0" i="0" u="none" strike="noStrike" kern="1200" baseline="0" dirty="0" smtClean="0">
              <a:solidFill>
                <a:schemeClr val="tx1"/>
              </a:solidFill>
              <a:latin typeface="+mn-lt"/>
              <a:ea typeface="+mn-ea"/>
              <a:cs typeface="+mn-cs"/>
            </a:endParaRPr>
          </a:p>
          <a:p>
            <a:r>
              <a:rPr lang="nb-NO" b="0" dirty="0" err="1" smtClean="0"/>
              <a:t>F.eks</a:t>
            </a:r>
            <a:r>
              <a:rPr lang="nb-NO" b="0" dirty="0" smtClean="0"/>
              <a:t> sett ned pris på fiskeburger 5 kr,</a:t>
            </a:r>
            <a:r>
              <a:rPr lang="nb-NO" b="0" baseline="0" dirty="0" smtClean="0"/>
              <a:t> og pris på </a:t>
            </a:r>
            <a:r>
              <a:rPr lang="nb-NO" b="0" dirty="0" smtClean="0"/>
              <a:t>hamburger med kjøttdeig opp 5kr.</a:t>
            </a:r>
            <a:r>
              <a:rPr lang="nb-NO" b="0" baseline="0" dirty="0" smtClean="0"/>
              <a:t> </a:t>
            </a:r>
          </a:p>
          <a:p>
            <a:endParaRPr lang="nb-NO" b="0" baseline="0" dirty="0" smtClean="0"/>
          </a:p>
          <a:p>
            <a:r>
              <a:rPr lang="nb-NO" b="0" dirty="0" smtClean="0"/>
              <a:t>Leverandører</a:t>
            </a:r>
            <a:r>
              <a:rPr lang="nb-NO" b="0" dirty="0"/>
              <a:t>: kan</a:t>
            </a:r>
            <a:r>
              <a:rPr lang="nb-NO" b="0" baseline="0" dirty="0"/>
              <a:t> bidra med informasjon om ulike varer/retter, materiell til temadager og kanskje gi gode priser til slike dager/ved nye tilbud </a:t>
            </a:r>
            <a:endParaRPr lang="nb-NO" b="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å ha dagens eller ukens ”grønnere/mer fargerike” tilbud til gunstig pris er blitt populært mange steder. En bolle like ved kassen med nyskrelte gulrøtter og klype til å ta dem opp med, kan være et slikt enkelt tilbud.</a:t>
            </a:r>
          </a:p>
          <a:p>
            <a:endParaRPr lang="nb-NO" b="0" dirty="0"/>
          </a:p>
          <a:p>
            <a:r>
              <a:rPr lang="nb-NO" dirty="0">
                <a:solidFill>
                  <a:srgbClr val="FF0000"/>
                </a:solidFill>
                <a:effectLst/>
              </a:rPr>
              <a:t>Fra Retningslinjen: Dersom det selges mat gjennom mat eller kantine på skolen bør de sunneste alternativene være rimelige og lettest tilgjengelig. God kvalitet på mat og drikke, god tilgjengelighet og markedsføring samt riktig pris påvirker salget. Det er viktig at de sunneste alternativene scorer høyt på alle disse forholdene og fremstår fristende.</a:t>
            </a:r>
            <a:endParaRPr lang="nb-NO" b="0" dirty="0">
              <a:solidFill>
                <a:srgbClr val="FF0000"/>
              </a:solidFill>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8</a:t>
            </a:fld>
            <a:endParaRPr lang="en-GB"/>
          </a:p>
        </p:txBody>
      </p:sp>
    </p:spTree>
    <p:extLst>
      <p:ext uri="{BB962C8B-B14F-4D97-AF65-F5344CB8AC3E}">
        <p14:creationId xmlns:p14="http://schemas.microsoft.com/office/powerpoint/2010/main" val="206553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Plass</a:t>
            </a:r>
            <a:r>
              <a:rPr lang="nb-NO" sz="1200" b="0" i="0" kern="1200" dirty="0">
                <a:solidFill>
                  <a:schemeClr val="tx1"/>
                </a:solidFill>
                <a:effectLst/>
                <a:latin typeface="+mn-lt"/>
                <a:ea typeface="+mn-ea"/>
                <a:cs typeface="+mn-cs"/>
              </a:rPr>
              <a:t> – lokalisering, salgssted, lager, logistikk, levering og transport</a:t>
            </a:r>
          </a:p>
          <a:p>
            <a:endParaRPr lang="nb-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latin typeface="Arial" panose="020B0604020202020204" pitchFamily="34" charset="0"/>
                <a:cs typeface="Arial" panose="020B0604020202020204" pitchFamily="34" charset="0"/>
              </a:rPr>
              <a:t>Både erfaring</a:t>
            </a:r>
            <a:r>
              <a:rPr lang="nb-NO" sz="1200" baseline="0" dirty="0">
                <a:latin typeface="Arial" panose="020B0604020202020204" pitchFamily="34" charset="0"/>
                <a:cs typeface="Arial" panose="020B0604020202020204" pitchFamily="34" charset="0"/>
              </a:rPr>
              <a:t> og forsøk viser at vi kan fremme sunne valg ved å plassere de sunneste alternativene godt synlig og lett tilgjengelig tidligst i «forsyningsruten», fremst i diskene og i øye-/gripehøyde. </a:t>
            </a:r>
            <a:r>
              <a:rPr lang="nb-NO" sz="1200" baseline="0" dirty="0">
                <a:solidFill>
                  <a:schemeClr val="tx1"/>
                </a:solidFill>
                <a:latin typeface="Arial" panose="020B0604020202020204" pitchFamily="34" charset="0"/>
                <a:cs typeface="Arial" panose="020B0604020202020204" pitchFamily="34" charset="0"/>
              </a:rPr>
              <a:t>Det er derfor en fordel om kantinegjestene/elevene først kommer til mat vi ønsker økt forbruk av som grønnsaker, frukt, grove brødvarer, fisk mv før andre varer slik at disse blir et naturlig valg. </a:t>
            </a:r>
            <a:endParaRPr lang="nb-NO" sz="1200" dirty="0">
              <a:solidFill>
                <a:schemeClr val="tx1"/>
              </a:solidFill>
              <a:latin typeface="Arial" panose="020B0604020202020204" pitchFamily="34" charset="0"/>
              <a:cs typeface="Arial" panose="020B0604020202020204" pitchFamily="34" charset="0"/>
            </a:endParaRPr>
          </a:p>
          <a:p>
            <a:endParaRPr lang="nb-NO" sz="1200" baseline="0" dirty="0">
              <a:latin typeface="Arial" panose="020B0604020202020204" pitchFamily="34" charset="0"/>
              <a:cs typeface="Arial" panose="020B0604020202020204" pitchFamily="34" charset="0"/>
            </a:endParaRPr>
          </a:p>
          <a:p>
            <a:r>
              <a:rPr lang="nb-NO" sz="1400" b="0" i="0" u="none" strike="noStrike" kern="1200" baseline="0" dirty="0">
                <a:solidFill>
                  <a:schemeClr val="tx1"/>
                </a:solidFill>
                <a:latin typeface="+mn-lt"/>
                <a:ea typeface="+mn-ea"/>
                <a:cs typeface="+mn-cs"/>
              </a:rPr>
              <a:t>De sunnere alternativene skal derfor synliggjøres og plasseres på en slik måte at det blir et lett tilgjengelig og naturlig valg for elevene når de besøker kantinen</a:t>
            </a:r>
            <a:endParaRPr lang="nb-NO" sz="1200" baseline="0" dirty="0">
              <a:latin typeface="Arial" panose="020B0604020202020204" pitchFamily="34" charset="0"/>
              <a:cs typeface="Arial" panose="020B0604020202020204" pitchFamily="34" charset="0"/>
            </a:endParaRPr>
          </a:p>
          <a:p>
            <a:r>
              <a:rPr lang="nb-NO" sz="1200" baseline="0" dirty="0" err="1">
                <a:latin typeface="Arial" panose="020B0604020202020204" pitchFamily="34" charset="0"/>
                <a:cs typeface="Arial" panose="020B0604020202020204" pitchFamily="34" charset="0"/>
              </a:rPr>
              <a:t>Ifht</a:t>
            </a:r>
            <a:r>
              <a:rPr lang="nb-NO" sz="1200" baseline="0" dirty="0">
                <a:latin typeface="Arial" panose="020B0604020202020204" pitchFamily="34" charset="0"/>
                <a:cs typeface="Arial" panose="020B0604020202020204" pitchFamily="34" charset="0"/>
              </a:rPr>
              <a:t> prinsippet om universell utforming er det i tillegg til plassering av og høyder på disker </a:t>
            </a:r>
            <a:r>
              <a:rPr lang="nb-NO" sz="1200" baseline="0" dirty="0" err="1">
                <a:latin typeface="Arial" panose="020B0604020202020204" pitchFamily="34" charset="0"/>
                <a:cs typeface="Arial" panose="020B0604020202020204" pitchFamily="34" charset="0"/>
              </a:rPr>
              <a:t>etc</a:t>
            </a:r>
            <a:r>
              <a:rPr lang="nb-NO" sz="1200" baseline="0" dirty="0">
                <a:latin typeface="Arial" panose="020B0604020202020204" pitchFamily="34" charset="0"/>
                <a:cs typeface="Arial" panose="020B0604020202020204" pitchFamily="34" charset="0"/>
              </a:rPr>
              <a:t>, spesielt viktig at mat med allergener merkes tydelig. Les mer om Matinformasjonsforordningens merkekrav på www.mattilsynet.no</a:t>
            </a:r>
          </a:p>
          <a:p>
            <a:r>
              <a:rPr lang="nb-NO" baseline="0" dirty="0"/>
              <a:t/>
            </a:r>
            <a:br>
              <a:rPr lang="nb-NO" baseline="0" dirty="0"/>
            </a:b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pPr/>
              <a:t>9</a:t>
            </a:fld>
            <a:endParaRPr lang="en-GB"/>
          </a:p>
        </p:txBody>
      </p:sp>
    </p:spTree>
    <p:extLst>
      <p:ext uri="{BB962C8B-B14F-4D97-AF65-F5344CB8AC3E}">
        <p14:creationId xmlns:p14="http://schemas.microsoft.com/office/powerpoint/2010/main" val="1495705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chemeClr val="accent1"/>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16387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9143245" cy="6308839"/>
          </a:xfrm>
          <a:prstGeom prst="rect">
            <a:avLst/>
          </a:prstGeom>
        </p:spPr>
      </p:pic>
      <p:sp>
        <p:nvSpPr>
          <p:cNvPr id="2" name="Tittel 1"/>
          <p:cNvSpPr>
            <a:spLocks noGrp="1"/>
          </p:cNvSpPr>
          <p:nvPr>
            <p:ph type="ctrTitle"/>
          </p:nvPr>
        </p:nvSpPr>
        <p:spPr>
          <a:xfrm>
            <a:off x="685800" y="2063058"/>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654445"/>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237" y="6525350"/>
            <a:ext cx="1440000" cy="195659"/>
          </a:xfrm>
          <a:prstGeom prst="rect">
            <a:avLst/>
          </a:prstGeom>
        </p:spPr>
      </p:pic>
      <p:sp>
        <p:nvSpPr>
          <p:cNvPr id="10"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07DF3974-AA9B-4FDA-81F8-AD1B2A82F6FC}" type="datetime1">
              <a:rPr lang="nb-NO" smtClean="0"/>
              <a:t>10.02.2017</a:t>
            </a:fld>
            <a:endParaRPr lang="nb-NO" dirty="0"/>
          </a:p>
        </p:txBody>
      </p:sp>
      <p:sp>
        <p:nvSpPr>
          <p:cNvPr id="11"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2"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54401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rgbClr val="003244"/>
                </a:solidFill>
              </a:defRPr>
            </a:lvl1pPr>
          </a:lstStyle>
          <a:p>
            <a:fld id="{8813543C-2C82-4F4E-9B22-E827CC1AF3D5}" type="datetime1">
              <a:rPr lang="nb-NO" smtClean="0"/>
              <a:t>10.02.2017</a:t>
            </a:fld>
            <a:endParaRPr lang="nb-NO" dirty="0"/>
          </a:p>
        </p:txBody>
      </p:sp>
      <p:sp>
        <p:nvSpPr>
          <p:cNvPr id="8"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9"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12227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1"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29803B25-C467-4DFE-BD13-DD6280977A46}" type="datetime1">
              <a:rPr lang="nb-NO" smtClean="0"/>
              <a:t>10.02.2017</a:t>
            </a:fld>
            <a:endParaRPr lang="nb-NO" dirty="0"/>
          </a:p>
        </p:txBody>
      </p:sp>
      <p:sp>
        <p:nvSpPr>
          <p:cNvPr id="12"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3"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68000" y="1699200"/>
            <a:ext cx="396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p:cNvSpPr>
            <a:spLocks noGrp="1"/>
          </p:cNvSpPr>
          <p:nvPr>
            <p:ph idx="11"/>
          </p:nvPr>
        </p:nvSpPr>
        <p:spPr>
          <a:xfrm>
            <a:off x="4724400" y="1699200"/>
            <a:ext cx="396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4539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1"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5EEB6E6D-5152-46F8-8E53-5FBBEB01A241}" type="datetime1">
              <a:rPr lang="nb-NO" smtClean="0"/>
              <a:t>10.02.2017</a:t>
            </a:fld>
            <a:endParaRPr lang="nb-NO" dirty="0"/>
          </a:p>
        </p:txBody>
      </p:sp>
      <p:sp>
        <p:nvSpPr>
          <p:cNvPr id="12"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3"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68000" y="1699200"/>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4724400" y="1699200"/>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2"/>
          <p:cNvSpPr>
            <a:spLocks noGrp="1"/>
          </p:cNvSpPr>
          <p:nvPr>
            <p:ph idx="12"/>
          </p:nvPr>
        </p:nvSpPr>
        <p:spPr>
          <a:xfrm>
            <a:off x="468000" y="4077072"/>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2"/>
          <p:cNvSpPr>
            <a:spLocks noGrp="1"/>
          </p:cNvSpPr>
          <p:nvPr>
            <p:ph idx="13"/>
          </p:nvPr>
        </p:nvSpPr>
        <p:spPr>
          <a:xfrm>
            <a:off x="4724400" y="4077072"/>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5842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1"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40977A37-219D-4458-B9AF-A6591C1620B6}" type="datetime1">
              <a:rPr lang="nb-NO" smtClean="0"/>
              <a:t>10.02.2017</a:t>
            </a:fld>
            <a:endParaRPr lang="nb-NO" dirty="0"/>
          </a:p>
        </p:txBody>
      </p:sp>
      <p:sp>
        <p:nvSpPr>
          <p:cNvPr id="12"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3"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93549" y="2419925"/>
            <a:ext cx="3960000" cy="38052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1"/>
          </p:nvPr>
        </p:nvSpPr>
        <p:spPr>
          <a:xfrm>
            <a:off x="4724400" y="2419925"/>
            <a:ext cx="3960000" cy="38052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Text Placeholder 3"/>
          <p:cNvSpPr>
            <a:spLocks noGrp="1"/>
          </p:cNvSpPr>
          <p:nvPr>
            <p:ph type="body" sz="quarter" idx="12"/>
          </p:nvPr>
        </p:nvSpPr>
        <p:spPr>
          <a:xfrm>
            <a:off x="493549" y="1699201"/>
            <a:ext cx="3960000" cy="720725"/>
          </a:xfrm>
        </p:spPr>
        <p:txBody>
          <a:bodyPr anchor="b"/>
          <a:lstStyle>
            <a:lvl1pPr marL="0" indent="0">
              <a:buNone/>
              <a:defRPr b="1"/>
            </a:lvl1pPr>
          </a:lstStyle>
          <a:p>
            <a:pPr lvl="0"/>
            <a:r>
              <a:rPr lang="nb-NO"/>
              <a:t>Klikk for å redigere tekststiler i malen</a:t>
            </a:r>
          </a:p>
        </p:txBody>
      </p:sp>
      <p:sp>
        <p:nvSpPr>
          <p:cNvPr id="10" name="Text Placeholder 3"/>
          <p:cNvSpPr>
            <a:spLocks noGrp="1"/>
          </p:cNvSpPr>
          <p:nvPr>
            <p:ph type="body" sz="quarter" idx="13"/>
          </p:nvPr>
        </p:nvSpPr>
        <p:spPr>
          <a:xfrm>
            <a:off x="4723200" y="1699201"/>
            <a:ext cx="3960000" cy="720725"/>
          </a:xfrm>
        </p:spPr>
        <p:txBody>
          <a:bodyPr anchor="b"/>
          <a:lstStyle>
            <a:lvl1pPr marL="0" indent="0">
              <a:buNone/>
              <a:defRPr b="1"/>
            </a:lvl1pPr>
          </a:lstStyle>
          <a:p>
            <a:pPr lvl="0"/>
            <a:r>
              <a:rPr lang="nb-NO"/>
              <a:t>Klikk for å redigere tekststiler i malen</a:t>
            </a:r>
          </a:p>
        </p:txBody>
      </p:sp>
    </p:spTree>
    <p:extLst>
      <p:ext uri="{BB962C8B-B14F-4D97-AF65-F5344CB8AC3E}">
        <p14:creationId xmlns:p14="http://schemas.microsoft.com/office/powerpoint/2010/main" val="889915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4" name="Rektangel 3"/>
          <p:cNvSpPr/>
          <p:nvPr userDrawn="1"/>
        </p:nvSpPr>
        <p:spPr>
          <a:xfrm>
            <a:off x="0" y="6325200"/>
            <a:ext cx="9144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chemeClr val="bg1"/>
                </a:solidFill>
              </a:defRPr>
            </a:lvl1pPr>
          </a:lstStyle>
          <a:p>
            <a:fld id="{19E8B940-B090-4AF7-B4AA-FA717D3BD8A6}" type="datetime1">
              <a:rPr lang="nb-NO" smtClean="0"/>
              <a:t>10.02.2017</a:t>
            </a:fld>
            <a:endParaRPr lang="nb-NO" dirty="0"/>
          </a:p>
        </p:txBody>
      </p:sp>
      <p:sp>
        <p:nvSpPr>
          <p:cNvPr id="8"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chemeClr val="bg1"/>
                </a:solidFill>
              </a:defRPr>
            </a:lvl1pPr>
          </a:lstStyle>
          <a:p>
            <a:r>
              <a:rPr lang="nb-NO"/>
              <a:t>Nasjonal faglig retningslinje for mat og måltider i skolen</a:t>
            </a:r>
            <a:endParaRPr lang="nb-NO" dirty="0"/>
          </a:p>
        </p:txBody>
      </p:sp>
      <p:sp>
        <p:nvSpPr>
          <p:cNvPr id="9"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6526800"/>
            <a:ext cx="1430783" cy="194400"/>
          </a:xfrm>
          <a:prstGeom prst="rect">
            <a:avLst/>
          </a:prstGeom>
        </p:spPr>
      </p:pic>
    </p:spTree>
    <p:extLst>
      <p:ext uri="{BB962C8B-B14F-4D97-AF65-F5344CB8AC3E}">
        <p14:creationId xmlns:p14="http://schemas.microsoft.com/office/powerpoint/2010/main" val="137407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14" name="Plassholder for innhold 2"/>
          <p:cNvSpPr>
            <a:spLocks noGrp="1"/>
          </p:cNvSpPr>
          <p:nvPr>
            <p:ph idx="1"/>
          </p:nvPr>
        </p:nvSpPr>
        <p:spPr>
          <a:xfrm>
            <a:off x="468000" y="1699200"/>
            <a:ext cx="396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p:cNvSpPr>
            <a:spLocks noGrp="1"/>
          </p:cNvSpPr>
          <p:nvPr>
            <p:ph idx="11"/>
          </p:nvPr>
        </p:nvSpPr>
        <p:spPr>
          <a:xfrm>
            <a:off x="4724400" y="1699200"/>
            <a:ext cx="39600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Rektangel 7"/>
          <p:cNvSpPr/>
          <p:nvPr userDrawn="1"/>
        </p:nvSpPr>
        <p:spPr>
          <a:xfrm>
            <a:off x="0" y="6325200"/>
            <a:ext cx="9144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chemeClr val="bg1"/>
                </a:solidFill>
              </a:defRPr>
            </a:lvl1pPr>
          </a:lstStyle>
          <a:p>
            <a:fld id="{A4C279AB-F3F2-491D-A5CC-245F0C4FD816}" type="datetime1">
              <a:rPr lang="nb-NO" smtClean="0"/>
              <a:t>10.02.2017</a:t>
            </a:fld>
            <a:endParaRPr lang="nb-NO" dirty="0"/>
          </a:p>
        </p:txBody>
      </p:sp>
      <p:sp>
        <p:nvSpPr>
          <p:cNvPr id="10"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chemeClr val="bg1"/>
                </a:solidFill>
              </a:defRPr>
            </a:lvl1pPr>
          </a:lstStyle>
          <a:p>
            <a:r>
              <a:rPr lang="nb-NO"/>
              <a:t>Nasjonal faglig retningslinje for mat og måltider i skolen</a:t>
            </a:r>
            <a:endParaRPr lang="nb-NO" dirty="0"/>
          </a:p>
        </p:txBody>
      </p:sp>
      <p:sp>
        <p:nvSpPr>
          <p:cNvPr id="16"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7" name="Bil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6526800"/>
            <a:ext cx="1430783" cy="194400"/>
          </a:xfrm>
          <a:prstGeom prst="rect">
            <a:avLst/>
          </a:prstGeom>
        </p:spPr>
      </p:pic>
    </p:spTree>
    <p:extLst>
      <p:ext uri="{BB962C8B-B14F-4D97-AF65-F5344CB8AC3E}">
        <p14:creationId xmlns:p14="http://schemas.microsoft.com/office/powerpoint/2010/main" val="407485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8" name="Rektangel 7"/>
          <p:cNvSpPr/>
          <p:nvPr userDrawn="1"/>
        </p:nvSpPr>
        <p:spPr>
          <a:xfrm>
            <a:off x="0" y="6325200"/>
            <a:ext cx="9144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chemeClr val="bg1"/>
                </a:solidFill>
              </a:defRPr>
            </a:lvl1pPr>
          </a:lstStyle>
          <a:p>
            <a:fld id="{27A81436-BF51-469C-8FC7-878EECE7CA86}" type="datetime1">
              <a:rPr lang="nb-NO" smtClean="0"/>
              <a:t>10.02.2017</a:t>
            </a:fld>
            <a:endParaRPr lang="nb-NO" dirty="0"/>
          </a:p>
        </p:txBody>
      </p:sp>
      <p:sp>
        <p:nvSpPr>
          <p:cNvPr id="10"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chemeClr val="bg1"/>
                </a:solidFill>
              </a:defRPr>
            </a:lvl1pPr>
          </a:lstStyle>
          <a:p>
            <a:r>
              <a:rPr lang="nb-NO"/>
              <a:t>Nasjonal faglig retningslinje for mat og måltider i skolen</a:t>
            </a:r>
            <a:endParaRPr lang="nb-NO" dirty="0"/>
          </a:p>
        </p:txBody>
      </p:sp>
      <p:sp>
        <p:nvSpPr>
          <p:cNvPr id="16"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7" name="Bil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6526800"/>
            <a:ext cx="1430783" cy="194400"/>
          </a:xfrm>
          <a:prstGeom prst="rect">
            <a:avLst/>
          </a:prstGeom>
        </p:spPr>
      </p:pic>
      <p:sp>
        <p:nvSpPr>
          <p:cNvPr id="11" name="Plassholder for innhold 2"/>
          <p:cNvSpPr>
            <a:spLocks noGrp="1"/>
          </p:cNvSpPr>
          <p:nvPr>
            <p:ph idx="1"/>
          </p:nvPr>
        </p:nvSpPr>
        <p:spPr>
          <a:xfrm>
            <a:off x="468000" y="1699200"/>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p:cNvSpPr>
            <a:spLocks noGrp="1"/>
          </p:cNvSpPr>
          <p:nvPr>
            <p:ph idx="11"/>
          </p:nvPr>
        </p:nvSpPr>
        <p:spPr>
          <a:xfrm>
            <a:off x="4724400" y="1699200"/>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2"/>
          <p:cNvSpPr>
            <a:spLocks noGrp="1"/>
          </p:cNvSpPr>
          <p:nvPr>
            <p:ph idx="12"/>
          </p:nvPr>
        </p:nvSpPr>
        <p:spPr>
          <a:xfrm>
            <a:off x="468000" y="4077072"/>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8" name="Plassholder for innhold 2"/>
          <p:cNvSpPr>
            <a:spLocks noGrp="1"/>
          </p:cNvSpPr>
          <p:nvPr>
            <p:ph idx="13"/>
          </p:nvPr>
        </p:nvSpPr>
        <p:spPr>
          <a:xfrm>
            <a:off x="4724400" y="4077072"/>
            <a:ext cx="3960000" cy="2160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7918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8" name="Rektangel 7"/>
          <p:cNvSpPr/>
          <p:nvPr userDrawn="1"/>
        </p:nvSpPr>
        <p:spPr>
          <a:xfrm>
            <a:off x="0" y="6325200"/>
            <a:ext cx="9144000" cy="53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chemeClr val="bg1"/>
                </a:solidFill>
              </a:defRPr>
            </a:lvl1pPr>
          </a:lstStyle>
          <a:p>
            <a:fld id="{5A983F53-86F5-4572-924C-EB1342B4E525}" type="datetime1">
              <a:rPr lang="nb-NO" smtClean="0"/>
              <a:t>10.02.2017</a:t>
            </a:fld>
            <a:endParaRPr lang="nb-NO" dirty="0"/>
          </a:p>
        </p:txBody>
      </p:sp>
      <p:sp>
        <p:nvSpPr>
          <p:cNvPr id="10"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chemeClr val="bg1"/>
                </a:solidFill>
              </a:defRPr>
            </a:lvl1pPr>
          </a:lstStyle>
          <a:p>
            <a:r>
              <a:rPr lang="nb-NO"/>
              <a:t>Nasjonal faglig retningslinje for mat og måltider i skolen</a:t>
            </a:r>
            <a:endParaRPr lang="nb-NO" dirty="0"/>
          </a:p>
        </p:txBody>
      </p:sp>
      <p:sp>
        <p:nvSpPr>
          <p:cNvPr id="16"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7" name="Bil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6526800"/>
            <a:ext cx="1430783" cy="194400"/>
          </a:xfrm>
          <a:prstGeom prst="rect">
            <a:avLst/>
          </a:prstGeom>
        </p:spPr>
      </p:pic>
      <p:sp>
        <p:nvSpPr>
          <p:cNvPr id="11" name="Plassholder for innhold 2"/>
          <p:cNvSpPr>
            <a:spLocks noGrp="1"/>
          </p:cNvSpPr>
          <p:nvPr>
            <p:ph idx="1"/>
          </p:nvPr>
        </p:nvSpPr>
        <p:spPr>
          <a:xfrm>
            <a:off x="493549" y="2419925"/>
            <a:ext cx="3960000" cy="38052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2"/>
          <p:cNvSpPr>
            <a:spLocks noGrp="1"/>
          </p:cNvSpPr>
          <p:nvPr>
            <p:ph idx="11"/>
          </p:nvPr>
        </p:nvSpPr>
        <p:spPr>
          <a:xfrm>
            <a:off x="4724400" y="2419925"/>
            <a:ext cx="3960000" cy="38052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ext Placeholder 3"/>
          <p:cNvSpPr>
            <a:spLocks noGrp="1"/>
          </p:cNvSpPr>
          <p:nvPr>
            <p:ph type="body" sz="quarter" idx="12"/>
          </p:nvPr>
        </p:nvSpPr>
        <p:spPr>
          <a:xfrm>
            <a:off x="493549" y="1699201"/>
            <a:ext cx="3960000" cy="720725"/>
          </a:xfrm>
        </p:spPr>
        <p:txBody>
          <a:bodyPr anchor="b"/>
          <a:lstStyle>
            <a:lvl1pPr marL="0" indent="0">
              <a:buNone/>
              <a:defRPr b="1"/>
            </a:lvl1pPr>
          </a:lstStyle>
          <a:p>
            <a:pPr lvl="0"/>
            <a:r>
              <a:rPr lang="nb-NO"/>
              <a:t>Klikk for å redigere tekststiler i malen</a:t>
            </a:r>
          </a:p>
        </p:txBody>
      </p:sp>
      <p:sp>
        <p:nvSpPr>
          <p:cNvPr id="18" name="Text Placeholder 3"/>
          <p:cNvSpPr>
            <a:spLocks noGrp="1"/>
          </p:cNvSpPr>
          <p:nvPr>
            <p:ph type="body" sz="quarter" idx="13"/>
          </p:nvPr>
        </p:nvSpPr>
        <p:spPr>
          <a:xfrm>
            <a:off x="4723200" y="1699201"/>
            <a:ext cx="3960000" cy="720725"/>
          </a:xfrm>
        </p:spPr>
        <p:txBody>
          <a:bodyPr anchor="b"/>
          <a:lstStyle>
            <a:lvl1pPr marL="0" indent="0">
              <a:buNone/>
              <a:defRPr b="1"/>
            </a:lvl1pPr>
          </a:lstStyle>
          <a:p>
            <a:pPr lvl="0"/>
            <a:r>
              <a:rPr lang="nb-NO"/>
              <a:t>Klikk for å redigere tekststiler i malen</a:t>
            </a:r>
          </a:p>
        </p:txBody>
      </p:sp>
    </p:spTree>
    <p:extLst>
      <p:ext uri="{BB962C8B-B14F-4D97-AF65-F5344CB8AC3E}">
        <p14:creationId xmlns:p14="http://schemas.microsoft.com/office/powerpoint/2010/main" val="326886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rgbClr val="0093A7"/>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344550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chemeClr val="accent2"/>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93131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chemeClr val="accent6"/>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84720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rgbClr val="76428D"/>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350450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18739"/>
          <a:stretch/>
        </p:blipFill>
        <p:spPr>
          <a:xfrm>
            <a:off x="0" y="4680857"/>
            <a:ext cx="9144000" cy="2177143"/>
          </a:xfrm>
          <a:prstGeom prst="rect">
            <a:avLst/>
          </a:prstGeom>
          <a:solidFill>
            <a:schemeClr val="accent4"/>
          </a:solidFill>
        </p:spPr>
      </p:pic>
      <p:sp>
        <p:nvSpPr>
          <p:cNvPr id="2" name="Tittel 1"/>
          <p:cNvSpPr>
            <a:spLocks noGrp="1"/>
          </p:cNvSpPr>
          <p:nvPr>
            <p:ph type="ctrTitle"/>
          </p:nvPr>
        </p:nvSpPr>
        <p:spPr>
          <a:xfrm>
            <a:off x="685800" y="4936217"/>
            <a:ext cx="7772400" cy="617734"/>
          </a:xfrm>
        </p:spPr>
        <p:txBody>
          <a:bodyPr>
            <a:spAutoFit/>
          </a:bodyPr>
          <a:lstStyle>
            <a:lvl1pPr algn="l">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551949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4278085"/>
            <a:ext cx="2243143" cy="304775"/>
          </a:xfrm>
          <a:prstGeom prst="rect">
            <a:avLst/>
          </a:prstGeom>
        </p:spPr>
      </p:pic>
      <p:sp>
        <p:nvSpPr>
          <p:cNvPr id="13" name="Plassholder for bilde 2"/>
          <p:cNvSpPr>
            <a:spLocks noGrp="1"/>
          </p:cNvSpPr>
          <p:nvPr>
            <p:ph type="pic" idx="10"/>
          </p:nvPr>
        </p:nvSpPr>
        <p:spPr>
          <a:xfrm>
            <a:off x="0" y="2637"/>
            <a:ext cx="9144000" cy="417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
        <p:nvSpPr>
          <p:cNvPr id="7" name="Plassholder for tekst 4"/>
          <p:cNvSpPr>
            <a:spLocks noGrp="1"/>
          </p:cNvSpPr>
          <p:nvPr>
            <p:ph type="body" sz="quarter" idx="11" hasCustomPrompt="1"/>
          </p:nvPr>
        </p:nvSpPr>
        <p:spPr>
          <a:xfrm>
            <a:off x="685722" y="6360115"/>
            <a:ext cx="7772479" cy="309958"/>
          </a:xfrm>
        </p:spPr>
        <p:txBody>
          <a:bodyPr wrap="square" anchor="b" anchorCtr="0">
            <a:spAutoFit/>
          </a:bodyPr>
          <a:lstStyle>
            <a:lvl1pPr marL="0" indent="0">
              <a:buNone/>
              <a:defRPr sz="1400">
                <a:solidFill>
                  <a:schemeClr val="bg1"/>
                </a:solidFill>
              </a:defRPr>
            </a:lvl1pPr>
          </a:lstStyle>
          <a:p>
            <a:pPr lvl="0"/>
            <a:r>
              <a:rPr lang="nb-NO"/>
              <a:t>Sted, dato</a:t>
            </a:r>
            <a:endParaRPr lang="nb-NO" dirty="0"/>
          </a:p>
        </p:txBody>
      </p:sp>
    </p:spTree>
    <p:extLst>
      <p:ext uri="{BB962C8B-B14F-4D97-AF65-F5344CB8AC3E}">
        <p14:creationId xmlns:p14="http://schemas.microsoft.com/office/powerpoint/2010/main" val="142388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 y="0"/>
            <a:ext cx="9143245" cy="6278362"/>
          </a:xfrm>
          <a:prstGeom prst="rect">
            <a:avLst/>
          </a:prstGeom>
          <a:solidFill>
            <a:schemeClr val="accent1"/>
          </a:solidFill>
        </p:spPr>
      </p:pic>
      <p:sp>
        <p:nvSpPr>
          <p:cNvPr id="2" name="Tittel 1"/>
          <p:cNvSpPr>
            <a:spLocks noGrp="1"/>
          </p:cNvSpPr>
          <p:nvPr>
            <p:ph type="ctrTitle"/>
          </p:nvPr>
        </p:nvSpPr>
        <p:spPr>
          <a:xfrm>
            <a:off x="685800" y="2063058"/>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654445"/>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237" y="6525350"/>
            <a:ext cx="1440000" cy="195659"/>
          </a:xfrm>
          <a:prstGeom prst="rect">
            <a:avLst/>
          </a:prstGeom>
        </p:spPr>
      </p:pic>
      <p:sp>
        <p:nvSpPr>
          <p:cNvPr id="10"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2506A97C-2018-429F-8F36-EEC045B1E150}" type="datetime1">
              <a:rPr lang="nb-NO" smtClean="0"/>
              <a:t>10.02.2017</a:t>
            </a:fld>
            <a:endParaRPr lang="nb-NO" dirty="0"/>
          </a:p>
        </p:txBody>
      </p:sp>
      <p:sp>
        <p:nvSpPr>
          <p:cNvPr id="14"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5"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5683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 y="0"/>
            <a:ext cx="9143245" cy="6278362"/>
          </a:xfrm>
          <a:prstGeom prst="rect">
            <a:avLst/>
          </a:prstGeom>
          <a:solidFill>
            <a:schemeClr val="accent2"/>
          </a:solidFill>
        </p:spPr>
      </p:pic>
      <p:sp>
        <p:nvSpPr>
          <p:cNvPr id="2" name="Tittel 1"/>
          <p:cNvSpPr>
            <a:spLocks noGrp="1"/>
          </p:cNvSpPr>
          <p:nvPr>
            <p:ph type="ctrTitle"/>
          </p:nvPr>
        </p:nvSpPr>
        <p:spPr>
          <a:xfrm>
            <a:off x="685800" y="2063058"/>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654445"/>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237" y="6525350"/>
            <a:ext cx="1440000" cy="195659"/>
          </a:xfrm>
          <a:prstGeom prst="rect">
            <a:avLst/>
          </a:prstGeom>
        </p:spPr>
      </p:pic>
      <p:sp>
        <p:nvSpPr>
          <p:cNvPr id="6"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4C8928F6-F0B2-459A-8CEE-110292C17ECD}" type="datetime1">
              <a:rPr lang="nb-NO" smtClean="0"/>
              <a:t>10.02.2017</a:t>
            </a:fld>
            <a:endParaRPr lang="nb-NO" dirty="0"/>
          </a:p>
        </p:txBody>
      </p:sp>
      <p:sp>
        <p:nvSpPr>
          <p:cNvPr id="8"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9"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5438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 y="0"/>
            <a:ext cx="9143244" cy="6278362"/>
          </a:xfrm>
          <a:prstGeom prst="rect">
            <a:avLst/>
          </a:prstGeom>
          <a:solidFill>
            <a:srgbClr val="0093A7"/>
          </a:solidFill>
        </p:spPr>
      </p:pic>
      <p:sp>
        <p:nvSpPr>
          <p:cNvPr id="2" name="Tittel 1"/>
          <p:cNvSpPr>
            <a:spLocks noGrp="1"/>
          </p:cNvSpPr>
          <p:nvPr>
            <p:ph type="ctrTitle"/>
          </p:nvPr>
        </p:nvSpPr>
        <p:spPr>
          <a:xfrm>
            <a:off x="685800" y="2063058"/>
            <a:ext cx="7772400" cy="617734"/>
          </a:xfrm>
        </p:spPr>
        <p:txBody>
          <a:bodyPr>
            <a:spAutoFit/>
          </a:bodyPr>
          <a:lstStyle>
            <a:lvl1pPr algn="l">
              <a:defRPr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685800" y="2654445"/>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237" y="6525350"/>
            <a:ext cx="1440000" cy="195659"/>
          </a:xfrm>
          <a:prstGeom prst="rect">
            <a:avLst/>
          </a:prstGeom>
        </p:spPr>
      </p:pic>
      <p:sp>
        <p:nvSpPr>
          <p:cNvPr id="9" name="Plassholder for dato 3"/>
          <p:cNvSpPr>
            <a:spLocks noGrp="1"/>
          </p:cNvSpPr>
          <p:nvPr>
            <p:ph type="dt" sz="half" idx="10"/>
          </p:nvPr>
        </p:nvSpPr>
        <p:spPr>
          <a:xfrm>
            <a:off x="6732240" y="6657341"/>
            <a:ext cx="1080120" cy="144016"/>
          </a:xfrm>
          <a:prstGeom prst="rect">
            <a:avLst/>
          </a:prstGeom>
        </p:spPr>
        <p:txBody>
          <a:bodyPr anchor="ctr" anchorCtr="0"/>
          <a:lstStyle>
            <a:lvl1pPr>
              <a:defRPr sz="800">
                <a:solidFill>
                  <a:srgbClr val="003244"/>
                </a:solidFill>
              </a:defRPr>
            </a:lvl1pPr>
          </a:lstStyle>
          <a:p>
            <a:fld id="{E284FB29-1E84-4E30-A8E3-E1BA4EA1FC7D}" type="datetime1">
              <a:rPr lang="nb-NO" smtClean="0"/>
              <a:t>10.02.2017</a:t>
            </a:fld>
            <a:endParaRPr lang="nb-NO" dirty="0"/>
          </a:p>
        </p:txBody>
      </p:sp>
      <p:sp>
        <p:nvSpPr>
          <p:cNvPr id="10"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11"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9789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8000" y="873887"/>
            <a:ext cx="8208000" cy="617734"/>
          </a:xfrm>
          <a:prstGeom prst="rect">
            <a:avLst/>
          </a:prstGeom>
        </p:spPr>
        <p:txBody>
          <a:bodyPr vert="horz" lIns="90000" tIns="46800" rIns="90000" bIns="46800" rtlCol="0" anchor="b" anchorCtr="0">
            <a:spAutoFit/>
          </a:bodyPr>
          <a:lstStyle/>
          <a:p>
            <a:r>
              <a:rPr lang="nb-NO" dirty="0"/>
              <a:t>Klikk for å redigere tittelstil</a:t>
            </a:r>
          </a:p>
        </p:txBody>
      </p:sp>
      <p:sp>
        <p:nvSpPr>
          <p:cNvPr id="3" name="Plassholder for tekst 2"/>
          <p:cNvSpPr>
            <a:spLocks noGrp="1"/>
          </p:cNvSpPr>
          <p:nvPr>
            <p:ph type="body" idx="1"/>
          </p:nvPr>
        </p:nvSpPr>
        <p:spPr>
          <a:xfrm>
            <a:off x="468000" y="1699200"/>
            <a:ext cx="8208000" cy="4525963"/>
          </a:xfrm>
          <a:prstGeom prst="rect">
            <a:avLst/>
          </a:prstGeom>
        </p:spPr>
        <p:txBody>
          <a:bodyPr vert="horz" lIns="90000" tIns="46800" rIns="90000" bIns="4680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3"/>
          <p:cNvSpPr>
            <a:spLocks noGrp="1"/>
          </p:cNvSpPr>
          <p:nvPr>
            <p:ph type="dt" sz="half" idx="2"/>
          </p:nvPr>
        </p:nvSpPr>
        <p:spPr>
          <a:xfrm>
            <a:off x="6732240" y="6657341"/>
            <a:ext cx="1080120" cy="144016"/>
          </a:xfrm>
          <a:prstGeom prst="rect">
            <a:avLst/>
          </a:prstGeom>
        </p:spPr>
        <p:txBody>
          <a:bodyPr anchor="ctr" anchorCtr="0"/>
          <a:lstStyle>
            <a:lvl1pPr>
              <a:defRPr sz="800">
                <a:solidFill>
                  <a:srgbClr val="003244"/>
                </a:solidFill>
              </a:defRPr>
            </a:lvl1pPr>
          </a:lstStyle>
          <a:p>
            <a:fld id="{3438F803-2FEA-4F2E-9949-AC31E6ACB7D5}" type="datetime1">
              <a:rPr lang="nb-NO" smtClean="0"/>
              <a:t>10.02.2017</a:t>
            </a:fld>
            <a:endParaRPr lang="nb-NO" dirty="0"/>
          </a:p>
        </p:txBody>
      </p:sp>
      <p:sp>
        <p:nvSpPr>
          <p:cNvPr id="8" name="Plassholder for bunntekst 4"/>
          <p:cNvSpPr>
            <a:spLocks noGrp="1"/>
          </p:cNvSpPr>
          <p:nvPr>
            <p:ph type="ftr" sz="quarter" idx="3"/>
          </p:nvPr>
        </p:nvSpPr>
        <p:spPr>
          <a:xfrm>
            <a:off x="6732240" y="6369311"/>
            <a:ext cx="2160240" cy="216023"/>
          </a:xfrm>
          <a:prstGeom prst="rect">
            <a:avLst/>
          </a:prstGeom>
        </p:spPr>
        <p:txBody>
          <a:bodyPr anchor="ctr" anchorCtr="0"/>
          <a:lstStyle>
            <a:lvl1pPr algn="l">
              <a:defRPr sz="1000" b="1">
                <a:solidFill>
                  <a:srgbClr val="039BAF"/>
                </a:solidFill>
              </a:defRPr>
            </a:lvl1pPr>
          </a:lstStyle>
          <a:p>
            <a:r>
              <a:rPr lang="nb-NO"/>
              <a:t>Nasjonal faglig retningslinje for mat og måltider i skolen</a:t>
            </a:r>
            <a:endParaRPr lang="nb-NO" dirty="0"/>
          </a:p>
        </p:txBody>
      </p:sp>
      <p:sp>
        <p:nvSpPr>
          <p:cNvPr id="9" name="Plassholder for lysbildenummer 5"/>
          <p:cNvSpPr>
            <a:spLocks noGrp="1"/>
          </p:cNvSpPr>
          <p:nvPr>
            <p:ph type="sldNum" sz="quarter" idx="4"/>
          </p:nvPr>
        </p:nvSpPr>
        <p:spPr>
          <a:xfrm>
            <a:off x="7884368" y="6657336"/>
            <a:ext cx="648072" cy="144016"/>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6237" y="6525350"/>
            <a:ext cx="1440000" cy="195659"/>
          </a:xfrm>
          <a:prstGeom prst="rect">
            <a:avLst/>
          </a:prstGeom>
        </p:spPr>
      </p:pic>
      <p:cxnSp>
        <p:nvCxnSpPr>
          <p:cNvPr id="13" name="Rett linje 12"/>
          <p:cNvCxnSpPr/>
          <p:nvPr/>
        </p:nvCxnSpPr>
        <p:spPr>
          <a:xfrm>
            <a:off x="0" y="632383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397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50" r:id="rId11"/>
    <p:sldLayoutId id="2147483652" r:id="rId12"/>
    <p:sldLayoutId id="2147483670" r:id="rId13"/>
    <p:sldLayoutId id="2147483668" r:id="rId14"/>
    <p:sldLayoutId id="2147483653" r:id="rId15"/>
    <p:sldLayoutId id="2147483654" r:id="rId16"/>
    <p:sldLayoutId id="2147483671" r:id="rId17"/>
    <p:sldLayoutId id="2147483669" r:id="rId18"/>
  </p:sldLayoutIdLst>
  <p:hf hdr="0" ftr="0"/>
  <p:txStyles>
    <p:titleStyle>
      <a:lvl1pPr algn="l" defTabSz="914400" rtl="0" eaLnBrk="1" latinLnBrk="0" hangingPunct="1">
        <a:spcBef>
          <a:spcPct val="0"/>
        </a:spcBef>
        <a:buNone/>
        <a:defRPr sz="3400" kern="1200">
          <a:solidFill>
            <a:srgbClr val="00324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955623"/>
            <a:ext cx="8640960" cy="525401"/>
          </a:xfrm>
        </p:spPr>
        <p:txBody>
          <a:bodyPr/>
          <a:lstStyle/>
          <a:p>
            <a:pPr algn="ctr"/>
            <a:r>
              <a:rPr lang="nb-NO" sz="2800" b="1" dirty="0" smtClean="0"/>
              <a:t>HVORDAN PRESENTERE OG SELGE DE GODE TILBUDENE?</a:t>
            </a:r>
            <a:endParaRPr lang="nb-NO" sz="2800" b="1" dirty="0"/>
          </a:p>
        </p:txBody>
      </p:sp>
      <p:sp>
        <p:nvSpPr>
          <p:cNvPr id="3" name="Subtitle 2"/>
          <p:cNvSpPr>
            <a:spLocks noGrp="1"/>
          </p:cNvSpPr>
          <p:nvPr>
            <p:ph type="subTitle" idx="1"/>
          </p:nvPr>
        </p:nvSpPr>
        <p:spPr>
          <a:xfrm>
            <a:off x="611560" y="5748803"/>
            <a:ext cx="7772400" cy="479235"/>
          </a:xfrm>
        </p:spPr>
        <p:txBody>
          <a:bodyPr/>
          <a:lstStyle/>
          <a:p>
            <a:pPr algn="ctr"/>
            <a:r>
              <a:rPr lang="nb-NO" sz="2500" b="1" dirty="0"/>
              <a:t>Markedsføring av sunn mat og drikke</a:t>
            </a:r>
          </a:p>
        </p:txBody>
      </p:sp>
      <p:pic>
        <p:nvPicPr>
          <p:cNvPr id="7" name="Plassholder for innhold 15"/>
          <p:cNvPicPr>
            <a:picLocks noGrp="1" noChangeAspect="1"/>
          </p:cNvPicPr>
          <p:nvPr>
            <p:ph type="pic" idx="10"/>
          </p:nvPr>
        </p:nvPicPr>
        <p:blipFill>
          <a:blip r:embed="rId3">
            <a:extLst>
              <a:ext uri="{28A0092B-C50C-407E-A947-70E740481C1C}">
                <a14:useLocalDpi xmlns:a14="http://schemas.microsoft.com/office/drawing/2010/main" val="0"/>
              </a:ext>
            </a:extLst>
          </a:blip>
          <a:srcRect t="19526" b="19526"/>
          <a:stretch>
            <a:fillRect/>
          </a:stretch>
        </p:blipFill>
        <p:spPr/>
      </p:pic>
    </p:spTree>
    <p:extLst>
      <p:ext uri="{BB962C8B-B14F-4D97-AF65-F5344CB8AC3E}">
        <p14:creationId xmlns:p14="http://schemas.microsoft.com/office/powerpoint/2010/main" val="2882284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6140" y="260648"/>
            <a:ext cx="8222389" cy="593112"/>
          </a:xfrm>
        </p:spPr>
        <p:txBody>
          <a:bodyPr/>
          <a:lstStyle/>
          <a:p>
            <a:pPr>
              <a:lnSpc>
                <a:spcPct val="90000"/>
              </a:lnSpc>
            </a:pPr>
            <a:r>
              <a:rPr lang="nb-NO" altLang="nb-NO" sz="3600" b="1" dirty="0">
                <a:solidFill>
                  <a:schemeClr val="accent1"/>
                </a:solidFill>
              </a:rPr>
              <a:t>P</a:t>
            </a:r>
            <a:r>
              <a:rPr lang="nb-NO" altLang="nb-NO" sz="2400" b="1" dirty="0">
                <a:solidFill>
                  <a:schemeClr val="accent1"/>
                </a:solidFill>
              </a:rPr>
              <a:t>romoter! Fremsnakk sunne tilbud</a:t>
            </a:r>
            <a:endParaRPr lang="nb-NO" altLang="nb-NO" sz="2400" dirty="0">
              <a:solidFill>
                <a:schemeClr val="accent1"/>
              </a:solidFill>
            </a:endParaRPr>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10</a:t>
            </a:fld>
            <a:endParaRPr lang="nb-NO" dirty="0"/>
          </a:p>
        </p:txBody>
      </p:sp>
      <p:sp>
        <p:nvSpPr>
          <p:cNvPr id="7" name="Rectangle 1027"/>
          <p:cNvSpPr>
            <a:spLocks noGrp="1" noChangeArrowheads="1"/>
          </p:cNvSpPr>
          <p:nvPr>
            <p:ph idx="1"/>
          </p:nvPr>
        </p:nvSpPr>
        <p:spPr>
          <a:xfrm>
            <a:off x="244736" y="980727"/>
            <a:ext cx="8366203" cy="5229195"/>
          </a:xfrm>
        </p:spPr>
        <p:txBody>
          <a:bodyPr>
            <a:normAutofit/>
          </a:bodyPr>
          <a:lstStyle/>
          <a:p>
            <a:pPr marL="0" indent="0" eaLnBrk="1" hangingPunct="1">
              <a:lnSpc>
                <a:spcPct val="90000"/>
              </a:lnSpc>
              <a:buNone/>
            </a:pPr>
            <a:endParaRPr lang="nb-NO" altLang="nb-NO" sz="2000" b="0" dirty="0"/>
          </a:p>
          <a:p>
            <a:pPr eaLnBrk="1" hangingPunct="1">
              <a:lnSpc>
                <a:spcPct val="90000"/>
              </a:lnSpc>
            </a:pPr>
            <a:r>
              <a:rPr lang="nb-NO" altLang="nb-NO" sz="2000" b="0" dirty="0"/>
              <a:t>Ha meny utenfor spiserom/kantine/matbod</a:t>
            </a:r>
            <a:br>
              <a:rPr lang="nb-NO" altLang="nb-NO" sz="2000" b="0" dirty="0"/>
            </a:br>
            <a:endParaRPr lang="nb-NO" altLang="nb-NO" sz="2000" b="0" dirty="0"/>
          </a:p>
          <a:p>
            <a:pPr>
              <a:lnSpc>
                <a:spcPct val="90000"/>
              </a:lnSpc>
            </a:pPr>
            <a:r>
              <a:rPr lang="nb-NO" altLang="nb-NO" sz="2000" dirty="0"/>
              <a:t>Fremheve sunn mat/retter på menyen, eller egen kampanjekampanjeplakat: «Ukens </a:t>
            </a:r>
            <a:r>
              <a:rPr lang="nb-NO" altLang="nb-NO" sz="2000" i="1" dirty="0"/>
              <a:t>påfyll</a:t>
            </a:r>
            <a:r>
              <a:rPr lang="nb-NO" altLang="nb-NO" sz="2000" dirty="0"/>
              <a:t>:»</a:t>
            </a:r>
            <a:br>
              <a:rPr lang="nb-NO" altLang="nb-NO" sz="2000" dirty="0"/>
            </a:br>
            <a:endParaRPr lang="nb-NO" altLang="nb-NO" sz="2000" dirty="0"/>
          </a:p>
          <a:p>
            <a:pPr eaLnBrk="1" hangingPunct="1">
              <a:lnSpc>
                <a:spcPct val="90000"/>
              </a:lnSpc>
            </a:pPr>
            <a:r>
              <a:rPr lang="nb-NO" altLang="nb-NO" sz="2000" b="0" dirty="0"/>
              <a:t>Bruke </a:t>
            </a:r>
            <a:r>
              <a:rPr lang="nb-NO" altLang="nb-NO" sz="2000" b="0" dirty="0" smtClean="0"/>
              <a:t>intranett, internavis</a:t>
            </a:r>
            <a:r>
              <a:rPr lang="nb-NO" altLang="nb-NO" sz="2000" dirty="0"/>
              <a:t>,</a:t>
            </a:r>
            <a:r>
              <a:rPr lang="nb-NO" altLang="nb-NO" sz="2000" b="0" dirty="0" smtClean="0"/>
              <a:t> intern-TV</a:t>
            </a:r>
            <a:r>
              <a:rPr lang="nb-NO" altLang="nb-NO" sz="2000" dirty="0"/>
              <a:t>,</a:t>
            </a:r>
            <a:r>
              <a:rPr lang="nb-NO" altLang="nb-NO" sz="2000" b="0" dirty="0" smtClean="0"/>
              <a:t> e-post.. </a:t>
            </a:r>
            <a:r>
              <a:rPr lang="nb-NO" altLang="nb-NO" sz="2000" dirty="0"/>
              <a:t>Annet?</a:t>
            </a:r>
            <a:br>
              <a:rPr lang="nb-NO" altLang="nb-NO" sz="2000" dirty="0"/>
            </a:br>
            <a:endParaRPr lang="nb-NO" altLang="nb-NO" sz="2000" dirty="0"/>
          </a:p>
          <a:p>
            <a:pPr>
              <a:lnSpc>
                <a:spcPct val="90000"/>
              </a:lnSpc>
            </a:pPr>
            <a:r>
              <a:rPr lang="nb-NO" altLang="nb-NO" sz="2000" dirty="0"/>
              <a:t>”Nye” retter til gunstig pris, gi ut smaksprøver</a:t>
            </a:r>
            <a:br>
              <a:rPr lang="nb-NO" altLang="nb-NO" sz="2000" dirty="0"/>
            </a:br>
            <a:endParaRPr lang="nb-NO" altLang="nb-NO" sz="2000" dirty="0"/>
          </a:p>
          <a:p>
            <a:pPr eaLnBrk="1" hangingPunct="1">
              <a:lnSpc>
                <a:spcPct val="90000"/>
              </a:lnSpc>
            </a:pPr>
            <a:r>
              <a:rPr lang="nb-NO" altLang="nb-NO" sz="2000" dirty="0"/>
              <a:t>Oppgave i ulike fag: Hvordan markedsføre sunn mat/</a:t>
            </a:r>
            <a:br>
              <a:rPr lang="nb-NO" altLang="nb-NO" sz="2000" dirty="0"/>
            </a:br>
            <a:r>
              <a:rPr lang="nb-NO" altLang="nb-NO" sz="2000" dirty="0"/>
              <a:t>lage «kampanje»</a:t>
            </a:r>
            <a:br>
              <a:rPr lang="nb-NO" altLang="nb-NO" sz="2000" dirty="0"/>
            </a:br>
            <a:endParaRPr lang="nb-NO" altLang="nb-NO" sz="2000" dirty="0"/>
          </a:p>
          <a:p>
            <a:pPr>
              <a:lnSpc>
                <a:spcPct val="90000"/>
              </a:lnSpc>
            </a:pPr>
            <a:r>
              <a:rPr lang="nb-NO" sz="2000" dirty="0"/>
              <a:t>Elever delta i kantinedrift/-utvalg  </a:t>
            </a:r>
            <a:br>
              <a:rPr lang="nb-NO" sz="2000" dirty="0"/>
            </a:br>
            <a:endParaRPr lang="nb-NO" sz="2000" dirty="0"/>
          </a:p>
          <a:p>
            <a:pPr>
              <a:lnSpc>
                <a:spcPct val="90000"/>
              </a:lnSpc>
            </a:pPr>
            <a:r>
              <a:rPr lang="nb-NO" sz="2000" dirty="0"/>
              <a:t>Oppskriftskonkurranse for hele skolen</a:t>
            </a:r>
            <a:endParaRPr lang="nb-NO" altLang="nb-NO" sz="1800" dirty="0"/>
          </a:p>
          <a:p>
            <a:pPr eaLnBrk="1" hangingPunct="1">
              <a:lnSpc>
                <a:spcPct val="90000"/>
              </a:lnSpc>
            </a:pPr>
            <a:endParaRPr lang="en-GB" altLang="nb-NO" sz="1800" b="0" dirty="0"/>
          </a:p>
        </p:txBody>
      </p:sp>
      <p:sp>
        <p:nvSpPr>
          <p:cNvPr id="9" name="Rektangel 8"/>
          <p:cNvSpPr/>
          <p:nvPr/>
        </p:nvSpPr>
        <p:spPr>
          <a:xfrm>
            <a:off x="6804645" y="6339445"/>
            <a:ext cx="2302708" cy="246221"/>
          </a:xfrm>
          <a:prstGeom prst="rect">
            <a:avLst/>
          </a:prstGeom>
        </p:spPr>
        <p:txBody>
          <a:bodyPr wrap="square">
            <a:spAutoFit/>
          </a:bodyPr>
          <a:lstStyle/>
          <a:p>
            <a:pPr lvl="0"/>
            <a:r>
              <a:rPr lang="nb-NO" sz="1000" b="1" dirty="0">
                <a:solidFill>
                  <a:prstClr val="white"/>
                </a:solidFill>
              </a:rPr>
              <a:t>Sunt mat-/drikketilbud i arbeidslivet</a:t>
            </a:r>
          </a:p>
        </p:txBody>
      </p:sp>
      <p:pic>
        <p:nvPicPr>
          <p:cNvPr id="10" name="Picture 3" descr="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690" y="0"/>
            <a:ext cx="1871355" cy="226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lassholder for innho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9024" y="3106151"/>
            <a:ext cx="1853738" cy="2780607"/>
          </a:xfrm>
          <a:prstGeom prst="rect">
            <a:avLst/>
          </a:prstGeom>
        </p:spPr>
      </p:pic>
      <p:sp>
        <p:nvSpPr>
          <p:cNvPr id="12" name="TekstSylinder 11"/>
          <p:cNvSpPr txBox="1"/>
          <p:nvPr/>
        </p:nvSpPr>
        <p:spPr>
          <a:xfrm>
            <a:off x="6782122" y="5886758"/>
            <a:ext cx="2413817" cy="323165"/>
          </a:xfrm>
          <a:prstGeom prst="rect">
            <a:avLst/>
          </a:prstGeom>
          <a:noFill/>
        </p:spPr>
        <p:txBody>
          <a:bodyPr wrap="square" rtlCol="0">
            <a:spAutoFit/>
          </a:bodyPr>
          <a:lstStyle/>
          <a:p>
            <a:r>
              <a:rPr lang="nb-NO" sz="1500" b="1" dirty="0"/>
              <a:t>Smaksprøver – vær så god!</a:t>
            </a:r>
          </a:p>
        </p:txBody>
      </p:sp>
      <p:sp>
        <p:nvSpPr>
          <p:cNvPr id="13" name="TekstSylinder 12"/>
          <p:cNvSpPr txBox="1"/>
          <p:nvPr/>
        </p:nvSpPr>
        <p:spPr>
          <a:xfrm>
            <a:off x="6835580" y="2251284"/>
            <a:ext cx="2236174" cy="323165"/>
          </a:xfrm>
          <a:prstGeom prst="rect">
            <a:avLst/>
          </a:prstGeom>
          <a:noFill/>
        </p:spPr>
        <p:txBody>
          <a:bodyPr wrap="square" rtlCol="0">
            <a:spAutoFit/>
          </a:bodyPr>
          <a:lstStyle/>
          <a:p>
            <a:r>
              <a:rPr lang="nb-NO" sz="1500" b="1" dirty="0"/>
              <a:t>    Dagens «godsak»!</a:t>
            </a:r>
          </a:p>
        </p:txBody>
      </p:sp>
    </p:spTree>
    <p:extLst>
      <p:ext uri="{BB962C8B-B14F-4D97-AF65-F5344CB8AC3E}">
        <p14:creationId xmlns:p14="http://schemas.microsoft.com/office/powerpoint/2010/main" val="4289236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5052" y="692696"/>
            <a:ext cx="8208000" cy="463846"/>
          </a:xfrm>
        </p:spPr>
        <p:txBody>
          <a:bodyPr/>
          <a:lstStyle/>
          <a:p>
            <a:pPr algn="ctr"/>
            <a:r>
              <a:rPr lang="nb-NO" sz="2400" b="1" dirty="0">
                <a:solidFill>
                  <a:schemeClr val="accent1"/>
                </a:solidFill>
              </a:rPr>
              <a:t>Den viktigste </a:t>
            </a:r>
            <a:r>
              <a:rPr lang="nb-NO" sz="2400" b="1" dirty="0" err="1">
                <a:solidFill>
                  <a:schemeClr val="accent1"/>
                </a:solidFill>
              </a:rPr>
              <a:t>P’en</a:t>
            </a:r>
            <a:r>
              <a:rPr lang="nb-NO" sz="2400" b="1" dirty="0">
                <a:solidFill>
                  <a:schemeClr val="accent1"/>
                </a:solidFill>
              </a:rPr>
              <a:t>: Personalet</a:t>
            </a:r>
          </a:p>
        </p:txBody>
      </p:sp>
      <p:sp>
        <p:nvSpPr>
          <p:cNvPr id="4" name="Plassholder for dato 3"/>
          <p:cNvSpPr>
            <a:spLocks noGrp="1"/>
          </p:cNvSpPr>
          <p:nvPr>
            <p:ph type="dt" sz="half" idx="2"/>
          </p:nvPr>
        </p:nvSpPr>
        <p:spPr/>
        <p:txBody>
          <a:bodyPr/>
          <a:lstStyle/>
          <a:p>
            <a:fld id="{19E8B940-B090-4AF7-B4AA-FA717D3BD8A6}" type="datetime1">
              <a:rPr lang="nb-NO" smtClean="0"/>
              <a:t>10.02.2017</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11</a:t>
            </a:fld>
            <a:endParaRPr lang="nb-NO" dirty="0"/>
          </a:p>
        </p:txBody>
      </p:sp>
      <p:pic>
        <p:nvPicPr>
          <p:cNvPr id="6146" name="Picture 2" descr="Bilderesultat for kantinedam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75" t="6775" r="20100"/>
          <a:stretch/>
        </p:blipFill>
        <p:spPr bwMode="auto">
          <a:xfrm>
            <a:off x="4439915" y="1339507"/>
            <a:ext cx="4704085" cy="48856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lderesultat for kantined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39507"/>
            <a:ext cx="428625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52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Siste bolk</a:t>
            </a:r>
          </a:p>
        </p:txBody>
      </p:sp>
      <p:sp>
        <p:nvSpPr>
          <p:cNvPr id="3" name="Plassholder for innhold 2"/>
          <p:cNvSpPr>
            <a:spLocks noGrp="1"/>
          </p:cNvSpPr>
          <p:nvPr>
            <p:ph idx="1"/>
          </p:nvPr>
        </p:nvSpPr>
        <p:spPr/>
        <p:txBody>
          <a:bodyPr/>
          <a:lstStyle/>
          <a:p>
            <a:pPr marL="457200" indent="-457200">
              <a:buFont typeface="+mj-lt"/>
              <a:buAutoNum type="arabicPeriod"/>
            </a:pPr>
            <a:r>
              <a:rPr lang="nb-NO" dirty="0" smtClean="0"/>
              <a:t>Sett dere sammen to og to (eller fra samme skole):</a:t>
            </a:r>
          </a:p>
          <a:p>
            <a:pPr marL="0" indent="0">
              <a:buNone/>
            </a:pPr>
            <a:endParaRPr lang="nb-NO" dirty="0" smtClean="0"/>
          </a:p>
          <a:p>
            <a:pPr marL="0" indent="0">
              <a:buNone/>
            </a:pPr>
            <a:r>
              <a:rPr lang="nb-NO" dirty="0" smtClean="0"/>
              <a:t>Hvilke </a:t>
            </a:r>
            <a:r>
              <a:rPr lang="nb-NO" dirty="0"/>
              <a:t>endringer kan jeg gjøre i min </a:t>
            </a:r>
            <a:r>
              <a:rPr lang="nb-NO" dirty="0" smtClean="0"/>
              <a:t>kantine?</a:t>
            </a:r>
          </a:p>
          <a:p>
            <a:pPr marL="0" indent="0">
              <a:buNone/>
            </a:pPr>
            <a:endParaRPr lang="nb-NO" dirty="0"/>
          </a:p>
          <a:p>
            <a:pPr marL="0" indent="0">
              <a:buNone/>
            </a:pPr>
            <a:r>
              <a:rPr lang="nb-NO" i="1" dirty="0" smtClean="0"/>
              <a:t>Skriv ned minst én konkret endring jeg skal gjøre tilbake i min kantine/matbod </a:t>
            </a:r>
            <a:endParaRPr lang="nb-NO" i="1" dirty="0"/>
          </a:p>
        </p:txBody>
      </p:sp>
      <p:sp>
        <p:nvSpPr>
          <p:cNvPr id="4" name="Plassholder for innhold 3"/>
          <p:cNvSpPr>
            <a:spLocks noGrp="1"/>
          </p:cNvSpPr>
          <p:nvPr>
            <p:ph idx="11"/>
          </p:nvPr>
        </p:nvSpPr>
        <p:spPr/>
        <p:txBody>
          <a:bodyPr/>
          <a:lstStyle/>
          <a:p>
            <a:pPr marL="0" indent="0">
              <a:buNone/>
            </a:pPr>
            <a:r>
              <a:rPr lang="nb-NO" dirty="0"/>
              <a:t>2. </a:t>
            </a:r>
            <a:r>
              <a:rPr lang="nb-NO" dirty="0" smtClean="0"/>
              <a:t>	Evaluering</a:t>
            </a:r>
            <a:r>
              <a:rPr lang="nb-NO" dirty="0"/>
              <a:t>: hvordan har </a:t>
            </a:r>
            <a:r>
              <a:rPr lang="nb-NO" dirty="0" smtClean="0"/>
              <a:t>	kurset </a:t>
            </a:r>
            <a:r>
              <a:rPr lang="nb-NO" dirty="0"/>
              <a:t>vært (eget </a:t>
            </a:r>
            <a:r>
              <a:rPr lang="nb-NO" dirty="0" smtClean="0"/>
              <a:t>	skjema</a:t>
            </a:r>
            <a:r>
              <a:rPr lang="nb-NO" dirty="0"/>
              <a:t>)?</a:t>
            </a:r>
          </a:p>
        </p:txBody>
      </p:sp>
      <p:sp>
        <p:nvSpPr>
          <p:cNvPr id="5" name="Plassholder for dato 4"/>
          <p:cNvSpPr>
            <a:spLocks noGrp="1"/>
          </p:cNvSpPr>
          <p:nvPr>
            <p:ph type="dt" sz="half" idx="2"/>
          </p:nvPr>
        </p:nvSpPr>
        <p:spPr/>
        <p:txBody>
          <a:bodyPr/>
          <a:lstStyle/>
          <a:p>
            <a:fld id="{A4C279AB-F3F2-491D-A5CC-245F0C4FD816}" type="datetime1">
              <a:rPr lang="nb-NO" smtClean="0"/>
              <a:t>10.02.2017</a:t>
            </a:fld>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12</a:t>
            </a:fld>
            <a:endParaRPr lang="nb-NO" dirty="0"/>
          </a:p>
        </p:txBody>
      </p:sp>
    </p:spTree>
    <p:extLst>
      <p:ext uri="{BB962C8B-B14F-4D97-AF65-F5344CB8AC3E}">
        <p14:creationId xmlns:p14="http://schemas.microsoft.com/office/powerpoint/2010/main" val="4035634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8926" y="749685"/>
            <a:ext cx="8208000" cy="494624"/>
          </a:xfrm>
        </p:spPr>
        <p:txBody>
          <a:bodyPr/>
          <a:lstStyle/>
          <a:p>
            <a:pPr algn="ctr"/>
            <a:r>
              <a:rPr lang="nb-NO" sz="2600" b="1" dirty="0">
                <a:solidFill>
                  <a:schemeClr val="accent1"/>
                </a:solidFill>
              </a:rPr>
              <a:t>Hvor starter vi?</a:t>
            </a:r>
          </a:p>
        </p:txBody>
      </p:sp>
      <p:sp>
        <p:nvSpPr>
          <p:cNvPr id="3" name="Plassholder for innhold 2"/>
          <p:cNvSpPr>
            <a:spLocks noGrp="1"/>
          </p:cNvSpPr>
          <p:nvPr>
            <p:ph idx="1"/>
          </p:nvPr>
        </p:nvSpPr>
        <p:spPr>
          <a:xfrm>
            <a:off x="468000" y="1699201"/>
            <a:ext cx="8208000" cy="505664"/>
          </a:xfrm>
        </p:spPr>
        <p:txBody>
          <a:bodyPr/>
          <a:lstStyle/>
          <a:p>
            <a:r>
              <a:rPr lang="nb-NO" dirty="0"/>
              <a:t>Stå på utsiden og se inn. Hva ser du først?</a:t>
            </a:r>
          </a:p>
        </p:txBody>
      </p:sp>
      <p:sp>
        <p:nvSpPr>
          <p:cNvPr id="4" name="Plassholder for dato 3"/>
          <p:cNvSpPr>
            <a:spLocks noGrp="1"/>
          </p:cNvSpPr>
          <p:nvPr>
            <p:ph type="dt" sz="half" idx="2"/>
          </p:nvPr>
        </p:nvSpPr>
        <p:spPr/>
        <p:txBody>
          <a:bodyPr/>
          <a:lstStyle/>
          <a:p>
            <a:fld id="{19E8B940-B090-4AF7-B4AA-FA717D3BD8A6}" type="datetime1">
              <a:rPr lang="nb-NO" smtClean="0"/>
              <a:t>10.02.2017</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2</a:t>
            </a:fld>
            <a:endParaRPr lang="nb-NO" dirty="0"/>
          </a:p>
        </p:txBody>
      </p:sp>
      <p:pic>
        <p:nvPicPr>
          <p:cNvPr id="7" name="Bilde 6"/>
          <p:cNvPicPr>
            <a:picLocks noChangeAspect="1"/>
          </p:cNvPicPr>
          <p:nvPr/>
        </p:nvPicPr>
        <p:blipFill rotWithShape="1">
          <a:blip r:embed="rId3" cstate="print">
            <a:extLst>
              <a:ext uri="{28A0092B-C50C-407E-A947-70E740481C1C}">
                <a14:useLocalDpi xmlns:a14="http://schemas.microsoft.com/office/drawing/2010/main" val="0"/>
              </a:ext>
            </a:extLst>
          </a:blip>
          <a:srcRect l="22942"/>
          <a:stretch/>
        </p:blipFill>
        <p:spPr>
          <a:xfrm>
            <a:off x="1115616" y="2953823"/>
            <a:ext cx="3260759" cy="2684899"/>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2988" y="2906555"/>
            <a:ext cx="2710576" cy="2732167"/>
          </a:xfrm>
          <a:prstGeom prst="rect">
            <a:avLst/>
          </a:prstGeom>
        </p:spPr>
      </p:pic>
    </p:spTree>
    <p:extLst>
      <p:ext uri="{BB962C8B-B14F-4D97-AF65-F5344CB8AC3E}">
        <p14:creationId xmlns:p14="http://schemas.microsoft.com/office/powerpoint/2010/main" val="12078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0"/>
            <a:ext cx="8892480" cy="1294843"/>
          </a:xfrm>
        </p:spPr>
        <p:txBody>
          <a:bodyPr/>
          <a:lstStyle/>
          <a:p>
            <a:r>
              <a:rPr lang="nb-NO" sz="2600" b="1" dirty="0">
                <a:solidFill>
                  <a:schemeClr val="accent1"/>
                </a:solidFill>
              </a:rPr>
              <a:t>Aktiv markedsføring kan øke omsetning av sunne alternativ</a:t>
            </a:r>
            <a:br>
              <a:rPr lang="nb-NO" sz="2600" b="1" dirty="0">
                <a:solidFill>
                  <a:schemeClr val="accent1"/>
                </a:solidFill>
              </a:rPr>
            </a:br>
            <a:endParaRPr lang="nb-NO" sz="2600" b="1" dirty="0">
              <a:solidFill>
                <a:schemeClr val="accent1"/>
              </a:solidFill>
            </a:endParaRPr>
          </a:p>
        </p:txBody>
      </p:sp>
      <p:sp>
        <p:nvSpPr>
          <p:cNvPr id="4" name="Plassholder for dato 3"/>
          <p:cNvSpPr>
            <a:spLocks noGrp="1"/>
          </p:cNvSpPr>
          <p:nvPr>
            <p:ph type="dt" sz="half" idx="2"/>
          </p:nvPr>
        </p:nvSpPr>
        <p:spPr/>
        <p:txBody>
          <a:bodyPr/>
          <a:lstStyle/>
          <a:p>
            <a:fld id="{19E8B940-B090-4AF7-B4AA-FA717D3BD8A6}" type="datetime1">
              <a:rPr lang="nb-NO" smtClean="0"/>
              <a:t>10.02.2017</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3</a:t>
            </a:fld>
            <a:endParaRPr lang="nb-NO" dirty="0"/>
          </a:p>
        </p:txBody>
      </p:sp>
      <p:pic>
        <p:nvPicPr>
          <p:cNvPr id="3074" name="Picture 2" descr="Bilderesultat for 4 pene markedsfø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052736"/>
            <a:ext cx="8572500" cy="5000625"/>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p:cNvSpPr txBox="1"/>
          <p:nvPr/>
        </p:nvSpPr>
        <p:spPr>
          <a:xfrm>
            <a:off x="3955624" y="3284984"/>
            <a:ext cx="1197828" cy="400110"/>
          </a:xfrm>
          <a:prstGeom prst="rect">
            <a:avLst/>
          </a:prstGeom>
          <a:noFill/>
        </p:spPr>
        <p:txBody>
          <a:bodyPr wrap="square" rtlCol="0">
            <a:spAutoFit/>
          </a:bodyPr>
          <a:lstStyle/>
          <a:p>
            <a:r>
              <a:rPr lang="nb-NO" sz="2000" b="1" dirty="0" smtClean="0"/>
              <a:t>Personell</a:t>
            </a:r>
            <a:endParaRPr lang="nb-NO" sz="2000" b="1" dirty="0"/>
          </a:p>
        </p:txBody>
      </p:sp>
    </p:spTree>
    <p:extLst>
      <p:ext uri="{BB962C8B-B14F-4D97-AF65-F5344CB8AC3E}">
        <p14:creationId xmlns:p14="http://schemas.microsoft.com/office/powerpoint/2010/main" val="193708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569079" y="259500"/>
            <a:ext cx="8208000" cy="894733"/>
          </a:xfrm>
        </p:spPr>
        <p:txBody>
          <a:bodyPr/>
          <a:lstStyle/>
          <a:p>
            <a:r>
              <a:rPr lang="nb-NO" sz="2600" b="1" dirty="0">
                <a:solidFill>
                  <a:schemeClr val="accent1"/>
                </a:solidFill>
              </a:rPr>
              <a:t>Produkt/porsjoner</a:t>
            </a:r>
            <a:br>
              <a:rPr lang="nb-NO" sz="2600" b="1" dirty="0">
                <a:solidFill>
                  <a:schemeClr val="accent1"/>
                </a:solidFill>
              </a:rPr>
            </a:br>
            <a:endParaRPr lang="nb-NO" sz="2600" b="1" dirty="0">
              <a:solidFill>
                <a:schemeClr val="accent1"/>
              </a:solidFill>
            </a:endParaRPr>
          </a:p>
        </p:txBody>
      </p:sp>
      <p:sp>
        <p:nvSpPr>
          <p:cNvPr id="8" name="Plassholder for innhold 7"/>
          <p:cNvSpPr>
            <a:spLocks noGrp="1"/>
          </p:cNvSpPr>
          <p:nvPr>
            <p:ph idx="1"/>
          </p:nvPr>
        </p:nvSpPr>
        <p:spPr>
          <a:xfrm>
            <a:off x="251520" y="908720"/>
            <a:ext cx="5425309" cy="5378534"/>
          </a:xfrm>
        </p:spPr>
        <p:txBody>
          <a:bodyPr>
            <a:noAutofit/>
          </a:bodyPr>
          <a:lstStyle/>
          <a:p>
            <a:pPr marL="0" indent="0">
              <a:buNone/>
            </a:pPr>
            <a:r>
              <a:rPr lang="nb-NO" sz="1800" b="1" dirty="0">
                <a:solidFill>
                  <a:schemeClr val="tx1"/>
                </a:solidFill>
              </a:rPr>
              <a:t>Vis frem og selg sunne alternativ </a:t>
            </a:r>
          </a:p>
          <a:p>
            <a:r>
              <a:rPr lang="nb-NO" sz="1800" dirty="0"/>
              <a:t>Følg anbefalinger for mattilbudet , </a:t>
            </a:r>
            <a:r>
              <a:rPr lang="nb-NO" sz="1800" dirty="0" smtClean="0"/>
              <a:t>lag </a:t>
            </a:r>
            <a:r>
              <a:rPr lang="nb-NO" sz="1800" dirty="0"/>
              <a:t>egen «vri» </a:t>
            </a:r>
            <a:endParaRPr lang="nb-NO" sz="1800" dirty="0" smtClean="0"/>
          </a:p>
          <a:p>
            <a:pPr marL="0" indent="0">
              <a:buNone/>
            </a:pPr>
            <a:endParaRPr lang="nb-NO" sz="1800" dirty="0"/>
          </a:p>
          <a:p>
            <a:r>
              <a:rPr lang="nb-NO" sz="1800" dirty="0"/>
              <a:t>Navn: «gul linsesuppe» eller «middelhavssuppe»?</a:t>
            </a:r>
          </a:p>
          <a:p>
            <a:pPr marL="0" indent="0">
              <a:buNone/>
            </a:pPr>
            <a:endParaRPr lang="nb-NO" sz="1800" dirty="0"/>
          </a:p>
          <a:p>
            <a:r>
              <a:rPr lang="nb-NO" sz="1800" dirty="0"/>
              <a:t>Tilby noe nytt og spennende når du fjerner noe </a:t>
            </a:r>
            <a:r>
              <a:rPr lang="nb-NO" sz="1800" dirty="0" smtClean="0"/>
              <a:t>(fjern usunne tilbud gradvis</a:t>
            </a:r>
            <a:r>
              <a:rPr lang="nb-NO" sz="1800" dirty="0"/>
              <a:t>) </a:t>
            </a:r>
            <a:br>
              <a:rPr lang="nb-NO" sz="1800" dirty="0"/>
            </a:br>
            <a:endParaRPr lang="nb-NO" sz="1800" dirty="0"/>
          </a:p>
          <a:p>
            <a:pPr lvl="0"/>
            <a:r>
              <a:rPr lang="nb-NO" sz="1800" dirty="0"/>
              <a:t>Hva frister kundene? God kvalitet, </a:t>
            </a:r>
            <a:r>
              <a:rPr lang="nb-NO" sz="1800" dirty="0" err="1"/>
              <a:t>fresht</a:t>
            </a:r>
            <a:r>
              <a:rPr lang="nb-NO" sz="1800" dirty="0"/>
              <a:t> og fristende. Rent og hygienisk </a:t>
            </a:r>
            <a:br>
              <a:rPr lang="nb-NO" sz="1800" dirty="0"/>
            </a:br>
            <a:endParaRPr lang="nb-NO" sz="1600" dirty="0"/>
          </a:p>
          <a:p>
            <a:pPr lvl="0"/>
            <a:r>
              <a:rPr lang="nb-NO" sz="1800" i="1" dirty="0"/>
              <a:t>La kundene velge selv</a:t>
            </a:r>
            <a:r>
              <a:rPr lang="nb-NO" sz="1800" u="sng" dirty="0"/>
              <a:t/>
            </a:r>
            <a:br>
              <a:rPr lang="nb-NO" sz="1800" u="sng" dirty="0"/>
            </a:br>
            <a:r>
              <a:rPr lang="nb-NO" sz="1700" dirty="0"/>
              <a:t>- Små og store porsjoner</a:t>
            </a:r>
            <a:br>
              <a:rPr lang="nb-NO" sz="1700" dirty="0"/>
            </a:br>
            <a:r>
              <a:rPr lang="nb-NO" sz="1700" dirty="0"/>
              <a:t>- Type og mengde dressing, salt/krydder, annet tilbehør</a:t>
            </a:r>
          </a:p>
          <a:p>
            <a:pPr lvl="0"/>
            <a:endParaRPr lang="nb-NO" sz="1800" dirty="0"/>
          </a:p>
          <a:p>
            <a:pPr lvl="0"/>
            <a:r>
              <a:rPr lang="nb-NO" sz="1800" dirty="0"/>
              <a:t>Kantinens identitet – et produkt i seg </a:t>
            </a:r>
            <a:r>
              <a:rPr lang="nb-NO" sz="1800" dirty="0" smtClean="0"/>
              <a:t>selv. Har kantinen et navn og konsept?</a:t>
            </a:r>
            <a:endParaRPr lang="nb-NO" sz="1800"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4</a:t>
            </a:fld>
            <a:endParaRPr lang="nb-NO" dirty="0"/>
          </a:p>
        </p:txBody>
      </p:sp>
      <p:pic>
        <p:nvPicPr>
          <p:cNvPr id="10" name="Bil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5012" y="4009716"/>
            <a:ext cx="2914961" cy="1942759"/>
          </a:xfrm>
          <a:prstGeom prst="rect">
            <a:avLst/>
          </a:prstGeom>
        </p:spPr>
      </p:pic>
      <p:sp>
        <p:nvSpPr>
          <p:cNvPr id="11" name="TekstSylinder 10"/>
          <p:cNvSpPr txBox="1"/>
          <p:nvPr/>
        </p:nvSpPr>
        <p:spPr>
          <a:xfrm>
            <a:off x="5201695" y="5917922"/>
            <a:ext cx="3921596" cy="369332"/>
          </a:xfrm>
          <a:prstGeom prst="rect">
            <a:avLst/>
          </a:prstGeom>
          <a:noFill/>
        </p:spPr>
        <p:txBody>
          <a:bodyPr wrap="square" rtlCol="0">
            <a:spAutoFit/>
          </a:bodyPr>
          <a:lstStyle/>
          <a:p>
            <a:pPr algn="ctr"/>
            <a:r>
              <a:rPr lang="nb-NO" b="1" dirty="0"/>
              <a:t>    Supper – trendy, godt og lettvint!</a:t>
            </a:r>
          </a:p>
        </p:txBody>
      </p:sp>
      <p:pic>
        <p:nvPicPr>
          <p:cNvPr id="17" name="Bild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6829" y="476672"/>
            <a:ext cx="3453018" cy="2425048"/>
          </a:xfrm>
          <a:prstGeom prst="rect">
            <a:avLst/>
          </a:prstGeom>
        </p:spPr>
      </p:pic>
      <p:sp>
        <p:nvSpPr>
          <p:cNvPr id="2" name="TekstSylinder 1"/>
          <p:cNvSpPr txBox="1"/>
          <p:nvPr/>
        </p:nvSpPr>
        <p:spPr>
          <a:xfrm>
            <a:off x="5676830" y="2901720"/>
            <a:ext cx="3446462" cy="1107996"/>
          </a:xfrm>
          <a:prstGeom prst="rect">
            <a:avLst/>
          </a:prstGeom>
          <a:noFill/>
        </p:spPr>
        <p:txBody>
          <a:bodyPr wrap="square" rtlCol="0">
            <a:spAutoFit/>
          </a:bodyPr>
          <a:lstStyle/>
          <a:p>
            <a:pPr lvl="0"/>
            <a:r>
              <a:rPr lang="nb-NO" sz="1600" dirty="0">
                <a:solidFill>
                  <a:schemeClr val="tx2"/>
                </a:solidFill>
                <a:cs typeface="Times New Roman" panose="02020603050405020304" pitchFamily="18" charset="0"/>
              </a:rPr>
              <a:t>Tips: Få det til å se mye ut, </a:t>
            </a:r>
            <a:r>
              <a:rPr lang="nb-NO" sz="1600" dirty="0" smtClean="0">
                <a:solidFill>
                  <a:schemeClr val="tx2"/>
                </a:solidFill>
                <a:cs typeface="Times New Roman" panose="02020603050405020304" pitchFamily="18" charset="0"/>
              </a:rPr>
              <a:t>bruk </a:t>
            </a:r>
            <a:r>
              <a:rPr lang="nb-NO" sz="1600" dirty="0">
                <a:solidFill>
                  <a:schemeClr val="tx2"/>
                </a:solidFill>
                <a:cs typeface="Times New Roman" panose="02020603050405020304" pitchFamily="18" charset="0"/>
              </a:rPr>
              <a:t>salat for å få </a:t>
            </a:r>
            <a:r>
              <a:rPr lang="nb-NO" sz="1600" dirty="0" smtClean="0">
                <a:solidFill>
                  <a:schemeClr val="tx2"/>
                </a:solidFill>
                <a:cs typeface="Times New Roman" panose="02020603050405020304" pitchFamily="18" charset="0"/>
              </a:rPr>
              <a:t>høyde. Det er også </a:t>
            </a:r>
            <a:r>
              <a:rPr lang="nb-NO" sz="1600" dirty="0">
                <a:solidFill>
                  <a:schemeClr val="tx2"/>
                </a:solidFill>
                <a:cs typeface="Times New Roman" panose="02020603050405020304" pitchFamily="18" charset="0"/>
              </a:rPr>
              <a:t>rimeligere enn </a:t>
            </a:r>
            <a:r>
              <a:rPr lang="nb-NO" sz="1600" dirty="0" smtClean="0">
                <a:solidFill>
                  <a:schemeClr val="tx2"/>
                </a:solidFill>
                <a:cs typeface="Times New Roman" panose="02020603050405020304" pitchFamily="18" charset="0"/>
              </a:rPr>
              <a:t>annet pålegg.</a:t>
            </a:r>
            <a:endParaRPr lang="nb-NO" sz="1600" dirty="0">
              <a:solidFill>
                <a:schemeClr val="tx2"/>
              </a:solidFill>
              <a:cs typeface="Times New Roman" panose="02020603050405020304" pitchFamily="18" charset="0"/>
            </a:endParaRPr>
          </a:p>
          <a:p>
            <a:endParaRPr lang="nb-NO" dirty="0"/>
          </a:p>
        </p:txBody>
      </p:sp>
    </p:spTree>
    <p:extLst>
      <p:ext uri="{BB962C8B-B14F-4D97-AF65-F5344CB8AC3E}">
        <p14:creationId xmlns:p14="http://schemas.microsoft.com/office/powerpoint/2010/main" val="2464378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42104" y="382808"/>
            <a:ext cx="8208000" cy="494624"/>
          </a:xfrm>
        </p:spPr>
        <p:txBody>
          <a:bodyPr/>
          <a:lstStyle/>
          <a:p>
            <a:r>
              <a:rPr lang="nb-NO" altLang="nb-NO" sz="2600" b="1" dirty="0">
                <a:solidFill>
                  <a:schemeClr val="accent1"/>
                </a:solidFill>
              </a:rPr>
              <a:t>Variasjon, men forutsigbarhet </a:t>
            </a:r>
            <a:endParaRPr lang="nb-NO" dirty="0"/>
          </a:p>
        </p:txBody>
      </p:sp>
      <p:sp>
        <p:nvSpPr>
          <p:cNvPr id="3" name="Plassholder for innhold 2"/>
          <p:cNvSpPr>
            <a:spLocks noGrp="1"/>
          </p:cNvSpPr>
          <p:nvPr>
            <p:ph idx="1"/>
          </p:nvPr>
        </p:nvSpPr>
        <p:spPr>
          <a:xfrm>
            <a:off x="468001" y="1484784"/>
            <a:ext cx="3959984" cy="4740379"/>
          </a:xfrm>
        </p:spPr>
        <p:txBody>
          <a:bodyPr/>
          <a:lstStyle/>
          <a:p>
            <a:pPr>
              <a:lnSpc>
                <a:spcPct val="90000"/>
              </a:lnSpc>
            </a:pPr>
            <a:r>
              <a:rPr lang="nb-NO" sz="2000" dirty="0"/>
              <a:t>Ukesmeny</a:t>
            </a:r>
          </a:p>
          <a:p>
            <a:pPr marL="0" indent="0">
              <a:lnSpc>
                <a:spcPct val="90000"/>
              </a:lnSpc>
              <a:buNone/>
            </a:pPr>
            <a:endParaRPr lang="nb-NO" sz="2000" dirty="0"/>
          </a:p>
          <a:p>
            <a:pPr>
              <a:lnSpc>
                <a:spcPct val="90000"/>
              </a:lnSpc>
            </a:pPr>
            <a:r>
              <a:rPr lang="nb-NO" sz="2000" dirty="0"/>
              <a:t>Varier menyen gjennom uken/måneden </a:t>
            </a:r>
            <a:br>
              <a:rPr lang="nb-NO" sz="2000" dirty="0"/>
            </a:br>
            <a:r>
              <a:rPr lang="nb-NO" sz="2000" dirty="0"/>
              <a:t>– da virker utvalget større</a:t>
            </a:r>
          </a:p>
          <a:p>
            <a:pPr marL="0" indent="0">
              <a:lnSpc>
                <a:spcPct val="90000"/>
              </a:lnSpc>
              <a:buNone/>
            </a:pPr>
            <a:endParaRPr lang="nb-NO" sz="2000" dirty="0"/>
          </a:p>
          <a:p>
            <a:pPr>
              <a:lnSpc>
                <a:spcPct val="90000"/>
              </a:lnSpc>
            </a:pPr>
            <a:r>
              <a:rPr lang="nb-NO" altLang="nb-NO" sz="2000" dirty="0"/>
              <a:t>Temadager/sesong- og høytidsmat.</a:t>
            </a:r>
          </a:p>
          <a:p>
            <a:pPr marL="0" indent="0">
              <a:lnSpc>
                <a:spcPct val="90000"/>
              </a:lnSpc>
              <a:buNone/>
            </a:pPr>
            <a:r>
              <a:rPr lang="nb-NO" altLang="nb-NO" sz="2000" dirty="0"/>
              <a:t> </a:t>
            </a:r>
          </a:p>
          <a:p>
            <a:pPr>
              <a:lnSpc>
                <a:spcPct val="90000"/>
              </a:lnSpc>
            </a:pPr>
            <a:r>
              <a:rPr lang="nb-NO" sz="2000" dirty="0"/>
              <a:t>Ruller tilbudet og utnytt årstider/høytider/matkultur</a:t>
            </a:r>
          </a:p>
          <a:p>
            <a:pPr marL="400050" lvl="1" indent="0">
              <a:lnSpc>
                <a:spcPct val="90000"/>
              </a:lnSpc>
              <a:buNone/>
            </a:pPr>
            <a:r>
              <a:rPr lang="nb-NO" altLang="nb-NO" sz="1500" dirty="0"/>
              <a:t>Eks: Koble undervisning om ulike land til matretter som tilbys i kantina</a:t>
            </a:r>
          </a:p>
          <a:p>
            <a:pPr>
              <a:lnSpc>
                <a:spcPct val="90000"/>
              </a:lnSpc>
            </a:pPr>
            <a:endParaRPr lang="nb-NO" sz="2000" dirty="0"/>
          </a:p>
          <a:p>
            <a:endParaRPr lang="nb-NO" dirty="0"/>
          </a:p>
        </p:txBody>
      </p:sp>
      <p:sp>
        <p:nvSpPr>
          <p:cNvPr id="4" name="Plassholder for dato 3"/>
          <p:cNvSpPr>
            <a:spLocks noGrp="1"/>
          </p:cNvSpPr>
          <p:nvPr>
            <p:ph type="dt" sz="half" idx="2"/>
          </p:nvPr>
        </p:nvSpPr>
        <p:spPr/>
        <p:txBody>
          <a:bodyPr/>
          <a:lstStyle/>
          <a:p>
            <a:fld id="{19E8B940-B090-4AF7-B4AA-FA717D3BD8A6}" type="datetime1">
              <a:rPr lang="nb-NO" smtClean="0"/>
              <a:t>10.02.2017</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5</a:t>
            </a:fld>
            <a:endParaRPr lang="nb-NO"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12"/>
          <a:stretch/>
        </p:blipFill>
        <p:spPr bwMode="auto">
          <a:xfrm>
            <a:off x="4614878" y="764704"/>
            <a:ext cx="4529122" cy="554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Sylinder 6"/>
          <p:cNvSpPr txBox="1"/>
          <p:nvPr/>
        </p:nvSpPr>
        <p:spPr>
          <a:xfrm>
            <a:off x="5882013" y="487705"/>
            <a:ext cx="3288208" cy="276999"/>
          </a:xfrm>
          <a:prstGeom prst="rect">
            <a:avLst/>
          </a:prstGeom>
          <a:noFill/>
        </p:spPr>
        <p:txBody>
          <a:bodyPr wrap="none" rtlCol="0">
            <a:spAutoFit/>
          </a:bodyPr>
          <a:lstStyle/>
          <a:p>
            <a:r>
              <a:rPr lang="nb-NO" sz="1200" dirty="0" smtClean="0"/>
              <a:t>Eksempel på </a:t>
            </a:r>
            <a:r>
              <a:rPr lang="nb-NO" sz="1200" dirty="0" err="1" smtClean="0"/>
              <a:t>ukemeny</a:t>
            </a:r>
            <a:r>
              <a:rPr lang="nb-NO" sz="1200" dirty="0" smtClean="0"/>
              <a:t> fra Gosen skole i Stavanger</a:t>
            </a:r>
            <a:endParaRPr lang="nb-NO" sz="1200" dirty="0"/>
          </a:p>
        </p:txBody>
      </p:sp>
    </p:spTree>
    <p:extLst>
      <p:ext uri="{BB962C8B-B14F-4D97-AF65-F5344CB8AC3E}">
        <p14:creationId xmlns:p14="http://schemas.microsoft.com/office/powerpoint/2010/main" val="1437200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sp>
        <p:nvSpPr>
          <p:cNvPr id="4" name="Plassholder for dato 3"/>
          <p:cNvSpPr>
            <a:spLocks noGrp="1"/>
          </p:cNvSpPr>
          <p:nvPr>
            <p:ph type="dt" sz="half" idx="2"/>
          </p:nvPr>
        </p:nvSpPr>
        <p:spPr/>
        <p:txBody>
          <a:bodyPr/>
          <a:lstStyle/>
          <a:p>
            <a:fld id="{19E8B940-B090-4AF7-B4AA-FA717D3BD8A6}" type="datetime1">
              <a:rPr lang="nb-NO" smtClean="0"/>
              <a:t>10.02.2017</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6</a:t>
            </a:fld>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42" y="260648"/>
            <a:ext cx="8858250" cy="596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Sylinder 6"/>
          <p:cNvSpPr txBox="1"/>
          <p:nvPr/>
        </p:nvSpPr>
        <p:spPr>
          <a:xfrm>
            <a:off x="251520" y="50301"/>
            <a:ext cx="3816424" cy="646331"/>
          </a:xfrm>
          <a:prstGeom prst="rect">
            <a:avLst/>
          </a:prstGeom>
          <a:noFill/>
        </p:spPr>
        <p:txBody>
          <a:bodyPr wrap="square" rtlCol="0">
            <a:spAutoFit/>
          </a:bodyPr>
          <a:lstStyle/>
          <a:p>
            <a:r>
              <a:rPr lang="nb-NO" sz="3600" b="1" dirty="0">
                <a:solidFill>
                  <a:schemeClr val="bg1"/>
                </a:solidFill>
              </a:rPr>
              <a:t>TEMADAGER……</a:t>
            </a:r>
          </a:p>
        </p:txBody>
      </p:sp>
    </p:spTree>
    <p:extLst>
      <p:ext uri="{BB962C8B-B14F-4D97-AF65-F5344CB8AC3E}">
        <p14:creationId xmlns:p14="http://schemas.microsoft.com/office/powerpoint/2010/main" val="183934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435441"/>
            <a:ext cx="8208000" cy="494624"/>
          </a:xfrm>
        </p:spPr>
        <p:txBody>
          <a:bodyPr/>
          <a:lstStyle/>
          <a:p>
            <a:r>
              <a:rPr lang="nb-NO" sz="2600" b="1" dirty="0">
                <a:solidFill>
                  <a:schemeClr val="accent1"/>
                </a:solidFill>
              </a:rPr>
              <a:t>God sammensetning, farger &amp; presentasjon = </a:t>
            </a:r>
            <a:r>
              <a:rPr lang="nb-NO" sz="2600" b="1" dirty="0" err="1">
                <a:solidFill>
                  <a:schemeClr val="accent1"/>
                </a:solidFill>
              </a:rPr>
              <a:t>mersalg</a:t>
            </a:r>
            <a:r>
              <a:rPr lang="nb-NO" sz="2600" b="1" dirty="0">
                <a:solidFill>
                  <a:schemeClr val="accent1"/>
                </a:solidFill>
              </a:rPr>
              <a:t>!</a:t>
            </a:r>
          </a:p>
        </p:txBody>
      </p:sp>
      <p:pic>
        <p:nvPicPr>
          <p:cNvPr id="6"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2145" y="1412776"/>
            <a:ext cx="3007263" cy="2059769"/>
          </a:xfrm>
        </p:spPr>
      </p:pic>
      <p:sp>
        <p:nvSpPr>
          <p:cNvPr id="4" name="Plassholder for dato 3"/>
          <p:cNvSpPr>
            <a:spLocks noGrp="1"/>
          </p:cNvSpPr>
          <p:nvPr>
            <p:ph type="dt" sz="half" idx="2"/>
          </p:nvPr>
        </p:nvSpPr>
        <p:spPr/>
        <p:txBody>
          <a:bodyPr/>
          <a:lstStyle/>
          <a:p>
            <a:fld id="{19E8B940-B090-4AF7-B4AA-FA717D3BD8A6}" type="datetime1">
              <a:rPr lang="nb-NO" smtClean="0"/>
              <a:t>10.02.2017</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7</a:t>
            </a:fld>
            <a:endParaRPr lang="nb-NO" dirty="0"/>
          </a:p>
        </p:txBody>
      </p:sp>
      <p:sp>
        <p:nvSpPr>
          <p:cNvPr id="7" name="TekstSylinder 6"/>
          <p:cNvSpPr txBox="1"/>
          <p:nvPr/>
        </p:nvSpPr>
        <p:spPr>
          <a:xfrm>
            <a:off x="1161588" y="3462916"/>
            <a:ext cx="2855294" cy="338554"/>
          </a:xfrm>
          <a:prstGeom prst="rect">
            <a:avLst/>
          </a:prstGeom>
          <a:noFill/>
        </p:spPr>
        <p:txBody>
          <a:bodyPr wrap="square" rtlCol="0">
            <a:spAutoFit/>
          </a:bodyPr>
          <a:lstStyle/>
          <a:p>
            <a:r>
              <a:rPr lang="nb-NO" sz="1600" b="1" dirty="0"/>
              <a:t>Salat med kylling og kikerter</a:t>
            </a:r>
          </a:p>
        </p:txBody>
      </p:sp>
      <p:sp>
        <p:nvSpPr>
          <p:cNvPr id="9" name="TekstSylinder 8"/>
          <p:cNvSpPr txBox="1"/>
          <p:nvPr/>
        </p:nvSpPr>
        <p:spPr>
          <a:xfrm>
            <a:off x="6163636" y="3476522"/>
            <a:ext cx="1267206" cy="338554"/>
          </a:xfrm>
          <a:prstGeom prst="rect">
            <a:avLst/>
          </a:prstGeom>
          <a:noFill/>
        </p:spPr>
        <p:txBody>
          <a:bodyPr wrap="none" rtlCol="0">
            <a:spAutoFit/>
          </a:bodyPr>
          <a:lstStyle/>
          <a:p>
            <a:r>
              <a:rPr lang="nb-NO" sz="1600" b="1" dirty="0"/>
              <a:t>Grønne spyd</a:t>
            </a:r>
          </a:p>
        </p:txBody>
      </p:sp>
      <p:pic>
        <p:nvPicPr>
          <p:cNvPr id="10" name="Bil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4227165"/>
            <a:ext cx="3140482" cy="2088232"/>
          </a:xfrm>
          <a:prstGeom prst="rect">
            <a:avLst/>
          </a:prstGeom>
        </p:spPr>
      </p:pic>
      <p:sp>
        <p:nvSpPr>
          <p:cNvPr id="11" name="TekstSylinder 10"/>
          <p:cNvSpPr txBox="1"/>
          <p:nvPr/>
        </p:nvSpPr>
        <p:spPr>
          <a:xfrm>
            <a:off x="1691681" y="6237312"/>
            <a:ext cx="1728192" cy="338554"/>
          </a:xfrm>
          <a:prstGeom prst="rect">
            <a:avLst/>
          </a:prstGeom>
          <a:noFill/>
        </p:spPr>
        <p:txBody>
          <a:bodyPr wrap="square" rtlCol="0">
            <a:spAutoFit/>
          </a:bodyPr>
          <a:lstStyle/>
          <a:p>
            <a:r>
              <a:rPr lang="nb-NO" sz="1600" b="1" dirty="0"/>
              <a:t>Laksetaco</a:t>
            </a:r>
          </a:p>
        </p:txBody>
      </p:sp>
      <p:pic>
        <p:nvPicPr>
          <p:cNvPr id="12" name="Bild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4031" y="4080677"/>
            <a:ext cx="3127536" cy="2175677"/>
          </a:xfrm>
          <a:prstGeom prst="rect">
            <a:avLst/>
          </a:prstGeom>
        </p:spPr>
      </p:pic>
      <p:sp>
        <p:nvSpPr>
          <p:cNvPr id="13" name="TekstSylinder 12"/>
          <p:cNvSpPr txBox="1"/>
          <p:nvPr/>
        </p:nvSpPr>
        <p:spPr>
          <a:xfrm>
            <a:off x="6516216" y="6237312"/>
            <a:ext cx="1169872" cy="338554"/>
          </a:xfrm>
          <a:prstGeom prst="rect">
            <a:avLst/>
          </a:prstGeom>
          <a:noFill/>
        </p:spPr>
        <p:txBody>
          <a:bodyPr wrap="none" rtlCol="0">
            <a:spAutoFit/>
          </a:bodyPr>
          <a:lstStyle/>
          <a:p>
            <a:r>
              <a:rPr lang="nb-NO" sz="1600" b="1" dirty="0"/>
              <a:t>Fiskeburger</a:t>
            </a:r>
          </a:p>
        </p:txBody>
      </p:sp>
      <p:pic>
        <p:nvPicPr>
          <p:cNvPr id="1026" name="Picture 2" descr="http://www.frukt.no/contentassets/f6cc68da87ac4867a97eb93fe38bd184/gronne-spyd.jpg?width=1350&amp;height=566&amp;mode=crop&amp;scale=both"/>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587" r="15921"/>
          <a:stretch/>
        </p:blipFill>
        <p:spPr bwMode="auto">
          <a:xfrm>
            <a:off x="4943475" y="1412776"/>
            <a:ext cx="3418092" cy="200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33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319889"/>
            <a:ext cx="8208000" cy="1171732"/>
          </a:xfrm>
        </p:spPr>
        <p:txBody>
          <a:bodyPr/>
          <a:lstStyle/>
          <a:p>
            <a:r>
              <a:rPr lang="nb-NO" altLang="nb-NO" sz="3600" dirty="0"/>
              <a:t/>
            </a:r>
            <a:br>
              <a:rPr lang="nb-NO" altLang="nb-NO" sz="3600" dirty="0"/>
            </a:br>
            <a:endParaRPr lang="nb-NO" dirty="0"/>
          </a:p>
        </p:txBody>
      </p:sp>
      <p:sp>
        <p:nvSpPr>
          <p:cNvPr id="3" name="Plassholder for innhold 2"/>
          <p:cNvSpPr>
            <a:spLocks noGrp="1"/>
          </p:cNvSpPr>
          <p:nvPr>
            <p:ph idx="1"/>
          </p:nvPr>
        </p:nvSpPr>
        <p:spPr>
          <a:xfrm>
            <a:off x="413182" y="990600"/>
            <a:ext cx="5668283" cy="4948139"/>
          </a:xfrm>
        </p:spPr>
        <p:txBody>
          <a:bodyPr>
            <a:normAutofit/>
          </a:bodyPr>
          <a:lstStyle/>
          <a:p>
            <a:pPr>
              <a:lnSpc>
                <a:spcPct val="90000"/>
              </a:lnSpc>
            </a:pPr>
            <a:r>
              <a:rPr lang="nb-NO" altLang="nb-NO" sz="2000" dirty="0" smtClean="0"/>
              <a:t>Aktiv pristilpassing = «</a:t>
            </a:r>
            <a:r>
              <a:rPr lang="nb-NO" altLang="nb-NO" sz="2000" dirty="0" err="1" smtClean="0"/>
              <a:t>nudging</a:t>
            </a:r>
            <a:r>
              <a:rPr lang="nb-NO" altLang="nb-NO" sz="2000" dirty="0" smtClean="0"/>
              <a:t>» </a:t>
            </a:r>
            <a:r>
              <a:rPr lang="nb-NO" altLang="nb-NO" sz="2000" dirty="0" smtClean="0">
                <a:sym typeface="Wingdings" panose="05000000000000000000" pitchFamily="2" charset="2"/>
              </a:rPr>
              <a:t> dulte kunden i sunnere retning</a:t>
            </a:r>
            <a:endParaRPr lang="nb-NO" altLang="nb-NO" sz="2000" dirty="0" smtClean="0"/>
          </a:p>
          <a:p>
            <a:pPr>
              <a:lnSpc>
                <a:spcPct val="90000"/>
              </a:lnSpc>
            </a:pPr>
            <a:r>
              <a:rPr lang="nb-NO" altLang="nb-NO" sz="2000" dirty="0" smtClean="0"/>
              <a:t>Det </a:t>
            </a:r>
            <a:r>
              <a:rPr lang="nb-NO" altLang="nb-NO" sz="2000" dirty="0"/>
              <a:t>er smart om sunn mat/drikke er rimeligst</a:t>
            </a:r>
          </a:p>
          <a:p>
            <a:pPr>
              <a:lnSpc>
                <a:spcPct val="90000"/>
              </a:lnSpc>
            </a:pPr>
            <a:r>
              <a:rPr lang="nb-NO" sz="2000" dirty="0"/>
              <a:t>Det enkleste tilbudet kan være rimelig + sunt</a:t>
            </a:r>
          </a:p>
          <a:p>
            <a:pPr>
              <a:lnSpc>
                <a:spcPct val="90000"/>
              </a:lnSpc>
            </a:pPr>
            <a:r>
              <a:rPr lang="nb-NO" sz="2000" dirty="0"/>
              <a:t>Annet: bruk av listepris, kampanjepris, rabatter og betalingsvilkår</a:t>
            </a:r>
          </a:p>
          <a:p>
            <a:pPr marL="0" indent="0">
              <a:lnSpc>
                <a:spcPct val="90000"/>
              </a:lnSpc>
              <a:buNone/>
            </a:pPr>
            <a:endParaRPr lang="nb-NO" sz="2000" dirty="0"/>
          </a:p>
          <a:p>
            <a:pPr marL="0" indent="0">
              <a:lnSpc>
                <a:spcPct val="90000"/>
              </a:lnSpc>
              <a:buNone/>
            </a:pPr>
            <a:endParaRPr lang="nb-NO" sz="2000" dirty="0"/>
          </a:p>
          <a:p>
            <a:pPr marL="0" indent="0">
              <a:buNone/>
            </a:pPr>
            <a:endParaRPr lang="nb-NO" sz="2000" dirty="0"/>
          </a:p>
        </p:txBody>
      </p:sp>
      <p:sp>
        <p:nvSpPr>
          <p:cNvPr id="4" name="Plassholder for dato 3"/>
          <p:cNvSpPr>
            <a:spLocks noGrp="1"/>
          </p:cNvSpPr>
          <p:nvPr>
            <p:ph type="dt" sz="half" idx="2"/>
          </p:nvPr>
        </p:nvSpPr>
        <p:spPr/>
        <p:txBody>
          <a:bodyPr/>
          <a:lstStyle/>
          <a:p>
            <a:fld id="{19E8B940-B090-4AF7-B4AA-FA717D3BD8A6}" type="datetime1">
              <a:rPr lang="nb-NO" smtClean="0"/>
              <a:t>10.02.2017</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8</a:t>
            </a:fld>
            <a:endParaRPr lang="nb-NO" dirty="0"/>
          </a:p>
        </p:txBody>
      </p:sp>
      <p:sp>
        <p:nvSpPr>
          <p:cNvPr id="6" name="Rektangel 5"/>
          <p:cNvSpPr/>
          <p:nvPr/>
        </p:nvSpPr>
        <p:spPr>
          <a:xfrm>
            <a:off x="468000" y="467380"/>
            <a:ext cx="6264240" cy="523220"/>
          </a:xfrm>
          <a:prstGeom prst="rect">
            <a:avLst/>
          </a:prstGeom>
        </p:spPr>
        <p:txBody>
          <a:bodyPr wrap="square">
            <a:spAutoFit/>
          </a:bodyPr>
          <a:lstStyle/>
          <a:p>
            <a:r>
              <a:rPr lang="nb-NO" sz="2800" b="1" dirty="0">
                <a:solidFill>
                  <a:schemeClr val="accent1"/>
                </a:solidFill>
              </a:rPr>
              <a:t>Pris</a:t>
            </a: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464" y="728990"/>
            <a:ext cx="3059832" cy="2039888"/>
          </a:xfrm>
          <a:prstGeom prst="rect">
            <a:avLst/>
          </a:prstGeom>
        </p:spPr>
      </p:pic>
      <p:sp>
        <p:nvSpPr>
          <p:cNvPr id="10" name="TekstSylinder 9"/>
          <p:cNvSpPr txBox="1"/>
          <p:nvPr/>
        </p:nvSpPr>
        <p:spPr>
          <a:xfrm>
            <a:off x="6081465" y="2820963"/>
            <a:ext cx="2920576" cy="338554"/>
          </a:xfrm>
          <a:prstGeom prst="rect">
            <a:avLst/>
          </a:prstGeom>
          <a:noFill/>
        </p:spPr>
        <p:txBody>
          <a:bodyPr wrap="square" rtlCol="0">
            <a:spAutoFit/>
          </a:bodyPr>
          <a:lstStyle/>
          <a:p>
            <a:r>
              <a:rPr lang="nb-NO" sz="1600" b="1" dirty="0"/>
              <a:t>Grønnsaksspyd – fast lavpris?</a:t>
            </a:r>
          </a:p>
        </p:txBody>
      </p:sp>
      <p:pic>
        <p:nvPicPr>
          <p:cNvPr id="11" name="Plassholder for innho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053" y="3789040"/>
            <a:ext cx="2204325" cy="1944215"/>
          </a:xfrm>
          <a:prstGeom prst="rect">
            <a:avLst/>
          </a:prstGeom>
        </p:spPr>
      </p:pic>
      <p:sp>
        <p:nvSpPr>
          <p:cNvPr id="12" name="TekstSylinder 11"/>
          <p:cNvSpPr txBox="1"/>
          <p:nvPr/>
        </p:nvSpPr>
        <p:spPr>
          <a:xfrm>
            <a:off x="5574967" y="3315345"/>
            <a:ext cx="3575854" cy="646331"/>
          </a:xfrm>
          <a:prstGeom prst="rect">
            <a:avLst/>
          </a:prstGeom>
          <a:noFill/>
        </p:spPr>
        <p:txBody>
          <a:bodyPr wrap="square" rtlCol="0">
            <a:spAutoFit/>
          </a:bodyPr>
          <a:lstStyle/>
          <a:p>
            <a:pPr algn="ctr"/>
            <a:r>
              <a:rPr lang="nb-NO" b="1" dirty="0"/>
              <a:t>    «Dobbel brødmat» + frukt = double </a:t>
            </a:r>
            <a:r>
              <a:rPr lang="nb-NO" b="1" dirty="0" err="1"/>
              <a:t>deal</a:t>
            </a:r>
            <a:endParaRPr lang="nb-NO" b="1" dirty="0"/>
          </a:p>
        </p:txBody>
      </p:sp>
      <p:pic>
        <p:nvPicPr>
          <p:cNvPr id="13" name="Picture 2" descr="GjerdrumDagrun_1280"/>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61889" y="2931180"/>
            <a:ext cx="3694087" cy="2773028"/>
          </a:xfrm>
          <a:prstGeom prst="rect">
            <a:avLst/>
          </a:prstGeom>
          <a:noFill/>
          <a:extLst>
            <a:ext uri="{909E8E84-426E-40DD-AFC4-6F175D3DCCD1}">
              <a14:hiddenFill xmlns:a14="http://schemas.microsoft.com/office/drawing/2010/main">
                <a:solidFill>
                  <a:srgbClr val="FFFFFF"/>
                </a:solidFill>
              </a14:hiddenFill>
            </a:ext>
          </a:extLst>
        </p:spPr>
      </p:pic>
      <p:sp>
        <p:nvSpPr>
          <p:cNvPr id="14" name="TekstSylinder 13"/>
          <p:cNvSpPr txBox="1"/>
          <p:nvPr/>
        </p:nvSpPr>
        <p:spPr>
          <a:xfrm>
            <a:off x="640210" y="5649145"/>
            <a:ext cx="3747594" cy="338554"/>
          </a:xfrm>
          <a:prstGeom prst="rect">
            <a:avLst/>
          </a:prstGeom>
          <a:noFill/>
        </p:spPr>
        <p:txBody>
          <a:bodyPr wrap="square" rtlCol="0">
            <a:spAutoFit/>
          </a:bodyPr>
          <a:lstStyle/>
          <a:p>
            <a:r>
              <a:rPr lang="nb-NO" sz="1600" b="1" dirty="0"/>
              <a:t>Sulte på Gjerdrum ungdomsskole</a:t>
            </a:r>
          </a:p>
        </p:txBody>
      </p:sp>
    </p:spTree>
    <p:extLst>
      <p:ext uri="{BB962C8B-B14F-4D97-AF65-F5344CB8AC3E}">
        <p14:creationId xmlns:p14="http://schemas.microsoft.com/office/powerpoint/2010/main" val="1008841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9" y="332656"/>
            <a:ext cx="8432864" cy="525401"/>
          </a:xfrm>
        </p:spPr>
        <p:txBody>
          <a:bodyPr/>
          <a:lstStyle/>
          <a:p>
            <a:r>
              <a:rPr lang="nb-NO" sz="2800" b="1" dirty="0">
                <a:solidFill>
                  <a:schemeClr val="accent1"/>
                </a:solidFill>
              </a:rPr>
              <a:t>Plassering</a:t>
            </a:r>
          </a:p>
        </p:txBody>
      </p:sp>
      <p:sp>
        <p:nvSpPr>
          <p:cNvPr id="4" name="Plassholder for dato 3"/>
          <p:cNvSpPr>
            <a:spLocks noGrp="1"/>
          </p:cNvSpPr>
          <p:nvPr>
            <p:ph type="dt" sz="half" idx="2"/>
          </p:nvPr>
        </p:nvSpPr>
        <p:spPr/>
        <p:txBody>
          <a:bodyPr/>
          <a:lstStyle/>
          <a:p>
            <a:fld id="{19E8B940-B090-4AF7-B4AA-FA717D3BD8A6}" type="datetime1">
              <a:rPr lang="nb-NO" smtClean="0"/>
              <a:t>10.02.2017</a:t>
            </a:fld>
            <a:endParaRPr lang="nb-NO" dirty="0"/>
          </a:p>
        </p:txBody>
      </p:sp>
      <p:sp>
        <p:nvSpPr>
          <p:cNvPr id="5" name="Plassholder for lysbildenummer 4"/>
          <p:cNvSpPr>
            <a:spLocks noGrp="1"/>
          </p:cNvSpPr>
          <p:nvPr>
            <p:ph type="sldNum" sz="quarter" idx="4"/>
          </p:nvPr>
        </p:nvSpPr>
        <p:spPr/>
        <p:txBody>
          <a:bodyPr/>
          <a:lstStyle/>
          <a:p>
            <a:fld id="{CDA22134-EA94-4B2E-9154-EB8F13265450}" type="slidenum">
              <a:rPr lang="nb-NO" smtClean="0"/>
              <a:pPr/>
              <a:t>9</a:t>
            </a:fld>
            <a:endParaRPr lang="nb-NO" dirty="0"/>
          </a:p>
        </p:txBody>
      </p:sp>
      <p:sp>
        <p:nvSpPr>
          <p:cNvPr id="3" name="Rektangel 2"/>
          <p:cNvSpPr/>
          <p:nvPr/>
        </p:nvSpPr>
        <p:spPr>
          <a:xfrm>
            <a:off x="323529" y="442699"/>
            <a:ext cx="5112567" cy="2616101"/>
          </a:xfrm>
          <a:prstGeom prst="rect">
            <a:avLst/>
          </a:prstGeom>
        </p:spPr>
        <p:txBody>
          <a:bodyPr wrap="square">
            <a:spAutoFit/>
          </a:bodyPr>
          <a:lstStyle/>
          <a:p>
            <a:endParaRPr lang="nb-NO" dirty="0"/>
          </a:p>
          <a:p>
            <a:endParaRPr lang="nb-NO" dirty="0"/>
          </a:p>
          <a:p>
            <a:r>
              <a:rPr lang="nb-NO" sz="2000" b="1" dirty="0"/>
              <a:t>Sunne alternativ lettest tilgjengelig</a:t>
            </a:r>
            <a:endParaRPr lang="nb-NO" b="1" dirty="0">
              <a:solidFill>
                <a:schemeClr val="accent1"/>
              </a:solidFill>
            </a:endParaRPr>
          </a:p>
          <a:p>
            <a:pPr marL="285750" indent="-285750">
              <a:buFont typeface="Arial" panose="020B0604020202020204" pitchFamily="34" charset="0"/>
              <a:buChar char="•"/>
            </a:pPr>
            <a:r>
              <a:rPr lang="nb-NO" dirty="0"/>
              <a:t>i øye-/gripehøyde</a:t>
            </a:r>
          </a:p>
          <a:p>
            <a:pPr marL="285750" indent="-285750">
              <a:buFont typeface="Arial" panose="020B0604020202020204" pitchFamily="34" charset="0"/>
              <a:buChar char="•"/>
            </a:pPr>
            <a:r>
              <a:rPr lang="nb-NO" dirty="0"/>
              <a:t>fremst i disker/skap </a:t>
            </a:r>
          </a:p>
          <a:p>
            <a:pPr marL="285750" indent="-285750">
              <a:buFont typeface="Arial" panose="020B0604020202020204" pitchFamily="34" charset="0"/>
              <a:buChar char="•"/>
            </a:pPr>
            <a:r>
              <a:rPr lang="nb-NO" dirty="0"/>
              <a:t>ved kassa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Tydelig markering av produkt, pris og innhold</a:t>
            </a:r>
          </a:p>
          <a:p>
            <a:pPr marL="285750" indent="-285750">
              <a:buFont typeface="Arial" panose="020B0604020202020204" pitchFamily="34" charset="0"/>
              <a:buChar char="•"/>
            </a:pPr>
            <a:endParaRPr lang="nb-NO" dirty="0"/>
          </a:p>
        </p:txBody>
      </p:sp>
      <p:pic>
        <p:nvPicPr>
          <p:cNvPr id="2050" name="Picture 2" descr="Bilderesultat for skolekanti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2112" y="2781802"/>
            <a:ext cx="4855826" cy="3338380"/>
          </a:xfrm>
          <a:prstGeom prst="rect">
            <a:avLst/>
          </a:prstGeom>
          <a:noFill/>
          <a:extLst>
            <a:ext uri="{909E8E84-426E-40DD-AFC4-6F175D3DCCD1}">
              <a14:hiddenFill xmlns:a14="http://schemas.microsoft.com/office/drawing/2010/main">
                <a:solidFill>
                  <a:srgbClr val="FFFFFF"/>
                </a:solidFill>
              </a14:hiddenFill>
            </a:ext>
          </a:extLst>
        </p:spPr>
      </p:pic>
      <p:pic>
        <p:nvPicPr>
          <p:cNvPr id="17" name="Plassholder for innhold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9906" y="442699"/>
            <a:ext cx="3453018" cy="2777692"/>
          </a:xfrm>
          <a:prstGeom prst="rect">
            <a:avLst/>
          </a:prstGeom>
        </p:spPr>
      </p:pic>
      <p:sp>
        <p:nvSpPr>
          <p:cNvPr id="10" name="TekstSylinder 9"/>
          <p:cNvSpPr txBox="1"/>
          <p:nvPr/>
        </p:nvSpPr>
        <p:spPr>
          <a:xfrm>
            <a:off x="5508104" y="4221088"/>
            <a:ext cx="3168352" cy="923330"/>
          </a:xfrm>
          <a:prstGeom prst="rect">
            <a:avLst/>
          </a:prstGeom>
          <a:noFill/>
        </p:spPr>
        <p:txBody>
          <a:bodyPr wrap="square" rtlCol="0">
            <a:spAutoFit/>
          </a:bodyPr>
          <a:lstStyle/>
          <a:p>
            <a:r>
              <a:rPr lang="nb-NO" dirty="0"/>
              <a:t>Se hvordan dagligvarehandelen «pusher» </a:t>
            </a:r>
            <a:r>
              <a:rPr lang="nb-NO" dirty="0" smtClean="0"/>
              <a:t>bestemte varer</a:t>
            </a:r>
            <a:endParaRPr lang="nb-NO" dirty="0"/>
          </a:p>
          <a:p>
            <a:endParaRPr lang="nb-NO" dirty="0"/>
          </a:p>
        </p:txBody>
      </p:sp>
      <p:sp>
        <p:nvSpPr>
          <p:cNvPr id="6" name="TekstSylinder 5"/>
          <p:cNvSpPr txBox="1"/>
          <p:nvPr/>
        </p:nvSpPr>
        <p:spPr>
          <a:xfrm>
            <a:off x="5548363" y="5661248"/>
            <a:ext cx="3087833" cy="323165"/>
          </a:xfrm>
          <a:prstGeom prst="rect">
            <a:avLst/>
          </a:prstGeom>
          <a:noFill/>
        </p:spPr>
        <p:txBody>
          <a:bodyPr wrap="none" rtlCol="0">
            <a:spAutoFit/>
          </a:bodyPr>
          <a:lstStyle/>
          <a:p>
            <a:r>
              <a:rPr lang="nb-NO" sz="1500" dirty="0" smtClean="0"/>
              <a:t>Hva kunne vært gjort i denne disken?</a:t>
            </a:r>
            <a:endParaRPr lang="nb-NO" sz="1500" dirty="0"/>
          </a:p>
        </p:txBody>
      </p:sp>
    </p:spTree>
    <p:extLst>
      <p:ext uri="{BB962C8B-B14F-4D97-AF65-F5344CB8AC3E}">
        <p14:creationId xmlns:p14="http://schemas.microsoft.com/office/powerpoint/2010/main" val="2593122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4_3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1FE3683731FC4698A7CE6B8DF426FB" ma:contentTypeVersion="1" ma:contentTypeDescription="Opprett et nytt dokument." ma:contentTypeScope="" ma:versionID="1aa839f3bdcca6d6c4cf788e53094610">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460727B-5F8B-4562-AC8B-81DEA10B4727}"/>
</file>

<file path=customXml/itemProps2.xml><?xml version="1.0" encoding="utf-8"?>
<ds:datastoreItem xmlns:ds="http://schemas.openxmlformats.org/officeDocument/2006/customXml" ds:itemID="{33C71F89-0D0B-443E-BF5B-D83228DEFF1E}"/>
</file>

<file path=customXml/itemProps3.xml><?xml version="1.0" encoding="utf-8"?>
<ds:datastoreItem xmlns:ds="http://schemas.openxmlformats.org/officeDocument/2006/customXml" ds:itemID="{8EC533C5-D019-4CFC-9A8F-433AB3595573}"/>
</file>

<file path=docProps/app.xml><?xml version="1.0" encoding="utf-8"?>
<Properties xmlns="http://schemas.openxmlformats.org/officeDocument/2006/extended-properties" xmlns:vt="http://schemas.openxmlformats.org/officeDocument/2006/docPropsVTypes">
  <Template>PPT_4_3_NO</Template>
  <TotalTime>13643</TotalTime>
  <Words>828</Words>
  <Application>Microsoft Office PowerPoint</Application>
  <PresentationFormat>Skjermfremvisning (4:3)</PresentationFormat>
  <Paragraphs>155</Paragraphs>
  <Slides>12</Slides>
  <Notes>12</Notes>
  <HiddenSlides>0</HiddenSlides>
  <MMClips>0</MMClips>
  <ScaleCrop>false</ScaleCrop>
  <HeadingPairs>
    <vt:vector size="4" baseType="variant">
      <vt:variant>
        <vt:lpstr>Tema</vt:lpstr>
      </vt:variant>
      <vt:variant>
        <vt:i4>1</vt:i4>
      </vt:variant>
      <vt:variant>
        <vt:lpstr>Lysbildetitler</vt:lpstr>
      </vt:variant>
      <vt:variant>
        <vt:i4>12</vt:i4>
      </vt:variant>
    </vt:vector>
  </HeadingPairs>
  <TitlesOfParts>
    <vt:vector size="13" baseType="lpstr">
      <vt:lpstr>PPT_4_3_NO</vt:lpstr>
      <vt:lpstr>HVORDAN PRESENTERE OG SELGE DE GODE TILBUDENE?</vt:lpstr>
      <vt:lpstr>Hvor starter vi?</vt:lpstr>
      <vt:lpstr>Aktiv markedsføring kan øke omsetning av sunne alternativ </vt:lpstr>
      <vt:lpstr>Produkt/porsjoner </vt:lpstr>
      <vt:lpstr>Variasjon, men forutsigbarhet </vt:lpstr>
      <vt:lpstr>PowerPoint-presentasjon</vt:lpstr>
      <vt:lpstr>God sammensetning, farger &amp; presentasjon = mersalg!</vt:lpstr>
      <vt:lpstr> </vt:lpstr>
      <vt:lpstr>Plassering</vt:lpstr>
      <vt:lpstr>Promoter! Fremsnakk sunne tilbud</vt:lpstr>
      <vt:lpstr>Den viktigste P’en: Personalet</vt:lpstr>
      <vt:lpstr>Siste bolk</vt:lpstr>
    </vt:vector>
  </TitlesOfParts>
  <Company>Helsedirektoratet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Små grep, stor forskjell – kostråds- og</dc:title>
  <dc:creator>Anne Kathrine Owren Aarum</dc:creator>
  <cp:lastModifiedBy>Hanne Kristin Larsen</cp:lastModifiedBy>
  <cp:revision>1098</cp:revision>
  <cp:lastPrinted>2016-08-15T06:47:55Z</cp:lastPrinted>
  <dcterms:created xsi:type="dcterms:W3CDTF">2013-05-10T12:01:04Z</dcterms:created>
  <dcterms:modified xsi:type="dcterms:W3CDTF">2017-02-10T09:53:53Z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0x0101005E1FE3683731FC4698A7CE6B8DF426FB</vt:lpwstr>
  </property>
</Properties>
</file>