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86" r:id="rId2"/>
    <p:sldId id="419" r:id="rId3"/>
    <p:sldId id="409" r:id="rId4"/>
    <p:sldId id="422" r:id="rId5"/>
    <p:sldId id="404" r:id="rId6"/>
    <p:sldId id="421" r:id="rId7"/>
    <p:sldId id="420" r:id="rId8"/>
    <p:sldId id="413" r:id="rId9"/>
    <p:sldId id="414" r:id="rId10"/>
    <p:sldId id="423" r:id="rId11"/>
  </p:sldIdLst>
  <p:sldSz cx="9144000" cy="5715000" type="screen16x1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D815B89-8347-47E1-AA6D-E363C95D5DE1}">
          <p14:sldIdLst>
            <p14:sldId id="386"/>
            <p14:sldId id="419"/>
            <p14:sldId id="409"/>
            <p14:sldId id="422"/>
            <p14:sldId id="404"/>
            <p14:sldId id="421"/>
            <p14:sldId id="420"/>
          </p14:sldIdLst>
        </p14:section>
        <p14:section name="Inndeling uten navn" id="{8CE1D0D3-B194-4DD2-B946-E8902C2CE504}">
          <p14:sldIdLst>
            <p14:sldId id="413"/>
            <p14:sldId id="414"/>
            <p14:sldId id="423"/>
          </p14:sldIdLst>
        </p14:section>
      </p14:sectionLst>
    </p:ex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 Kristin Larsen" initials="HKL"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93A7"/>
    <a:srgbClr val="76428D"/>
    <a:srgbClr val="003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864" autoAdjust="0"/>
    <p:restoredTop sz="88645" autoAdjust="0"/>
  </p:normalViewPr>
  <p:slideViewPr>
    <p:cSldViewPr snapToObjects="1">
      <p:cViewPr varScale="1">
        <p:scale>
          <a:sx n="102" d="100"/>
          <a:sy n="102" d="100"/>
        </p:scale>
        <p:origin x="-102" y="-53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18"/>
    </p:cViewPr>
  </p:sorterViewPr>
  <p:notesViewPr>
    <p:cSldViewPr snapToGrid="0" snapToObjects="1">
      <p:cViewPr>
        <p:scale>
          <a:sx n="100" d="100"/>
          <a:sy n="100" d="100"/>
        </p:scale>
        <p:origin x="-1590" y="21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E3123026-8514-F940-98C7-1D823791271C}" type="datetimeFigureOut">
              <a:rPr lang="en-US" smtClean="0"/>
              <a:t>1/26/2017</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E4BB9A9-66A2-B14B-A60E-7724DE3892AB}" type="slidenum">
              <a:rPr lang="en-US" smtClean="0"/>
              <a:t>‹#›</a:t>
            </a:fld>
            <a:endParaRPr lang="en-US"/>
          </a:p>
        </p:txBody>
      </p:sp>
    </p:spTree>
    <p:extLst>
      <p:ext uri="{BB962C8B-B14F-4D97-AF65-F5344CB8AC3E}">
        <p14:creationId xmlns:p14="http://schemas.microsoft.com/office/powerpoint/2010/main" val="127366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3BF4E9B-EC91-4D6A-95C2-760E78FEA15A}" type="datetimeFigureOut">
              <a:rPr lang="en-GB" smtClean="0"/>
              <a:t>26/01/2017</a:t>
            </a:fld>
            <a:endParaRPr lang="en-GB"/>
          </a:p>
        </p:txBody>
      </p:sp>
      <p:sp>
        <p:nvSpPr>
          <p:cNvPr id="4" name="Plassholder for lysbilde 3"/>
          <p:cNvSpPr>
            <a:spLocks noGrp="1" noRot="1" noChangeAspect="1"/>
          </p:cNvSpPr>
          <p:nvPr>
            <p:ph type="sldImg" idx="2"/>
          </p:nvPr>
        </p:nvSpPr>
        <p:spPr>
          <a:xfrm>
            <a:off x="407988" y="739775"/>
            <a:ext cx="5919787"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106C09-2B7A-40C7-B480-A62D5F51D17D}" type="slidenum">
              <a:rPr lang="en-GB" smtClean="0"/>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attilsynet.n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attilsynet.no/"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helsenorge.no/" TargetMode="External"/><Relationship Id="rId4" Type="http://schemas.openxmlformats.org/officeDocument/2006/relationships/hyperlink" Target="http://www.helsedirektoratet.no/" TargetMode="Externa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kolefrukt.no/pa-skolen/lokalt-innkjop.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4" name="Plassholder for lysbildenummer 3"/>
          <p:cNvSpPr>
            <a:spLocks noGrp="1"/>
          </p:cNvSpPr>
          <p:nvPr>
            <p:ph type="sldNum" sz="quarter" idx="10"/>
          </p:nvPr>
        </p:nvSpPr>
        <p:spPr/>
        <p:txBody>
          <a:bodyPr/>
          <a:lstStyle/>
          <a:p>
            <a:fld id="{BF106C09-2B7A-40C7-B480-A62D5F51D17D}" type="slidenum">
              <a:rPr lang="en-GB" smtClean="0"/>
              <a:pPr/>
              <a:t>1</a:t>
            </a:fld>
            <a:endParaRPr lang="en-GB"/>
          </a:p>
        </p:txBody>
      </p:sp>
      <p:sp>
        <p:nvSpPr>
          <p:cNvPr id="5" name="Plassholder for notater 4"/>
          <p:cNvSpPr>
            <a:spLocks noGrp="1"/>
          </p:cNvSpPr>
          <p:nvPr>
            <p:ph type="body" sz="quarter" idx="11"/>
          </p:nvPr>
        </p:nvSpPr>
        <p:spPr/>
        <p:txBody>
          <a:bodyPr/>
          <a:lstStyle/>
          <a:p>
            <a:r>
              <a:rPr lang="nb-NO" dirty="0" smtClean="0"/>
              <a:t>Denne bolken omhandler kort noen av problemstillingene som må avklares og gjøres ved oppstart og drift av et mat- og drikketilbud, enten det er som matbod eller kantine. </a:t>
            </a:r>
            <a:endParaRPr lang="nb-NO" dirty="0"/>
          </a:p>
        </p:txBody>
      </p:sp>
    </p:spTree>
    <p:extLst>
      <p:ext uri="{BB962C8B-B14F-4D97-AF65-F5344CB8AC3E}">
        <p14:creationId xmlns:p14="http://schemas.microsoft.com/office/powerpoint/2010/main" val="15655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495300" y="4686499"/>
            <a:ext cx="5566887" cy="4439841"/>
          </a:xfrm>
        </p:spPr>
        <p:txBody>
          <a:bodyPr/>
          <a:lstStyle/>
          <a:p>
            <a:r>
              <a:rPr lang="nb-NO" dirty="0" smtClean="0"/>
              <a:t>Dette er oppsummering av erfaringer fra skoler som har fått til gode tilbud av mat og drikke – i ulike former – og som fungerer bra over tid</a:t>
            </a:r>
            <a:r>
              <a:rPr lang="nb-NO" dirty="0" smtClean="0"/>
              <a:t>. Gradvise endringer og det å tilby «erstatning» for et produkt som fjernes fra menye</a:t>
            </a:r>
            <a:r>
              <a:rPr lang="nb-NO" dirty="0" smtClean="0"/>
              <a:t>n, har vist seg å </a:t>
            </a:r>
            <a:r>
              <a:rPr lang="nb-NO" smtClean="0"/>
              <a:t>være smart.</a:t>
            </a:r>
            <a:endParaRPr lang="nb-NO" dirty="0" smtClean="0"/>
          </a:p>
          <a:p>
            <a:endParaRPr lang="nb-NO" dirty="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10</a:t>
            </a:fld>
            <a:endParaRPr lang="en-GB"/>
          </a:p>
        </p:txBody>
      </p:sp>
    </p:spTree>
    <p:extLst>
      <p:ext uri="{BB962C8B-B14F-4D97-AF65-F5344CB8AC3E}">
        <p14:creationId xmlns:p14="http://schemas.microsoft.com/office/powerpoint/2010/main" val="140009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4" name="Plassholder for lysbildenummer 3"/>
          <p:cNvSpPr>
            <a:spLocks noGrp="1"/>
          </p:cNvSpPr>
          <p:nvPr>
            <p:ph type="sldNum" sz="quarter" idx="10"/>
          </p:nvPr>
        </p:nvSpPr>
        <p:spPr/>
        <p:txBody>
          <a:bodyPr/>
          <a:lstStyle/>
          <a:p>
            <a:fld id="{BF106C09-2B7A-40C7-B480-A62D5F51D17D}" type="slidenum">
              <a:rPr lang="en-GB" smtClean="0"/>
              <a:t>2</a:t>
            </a:fld>
            <a:endParaRPr lang="en-GB"/>
          </a:p>
        </p:txBody>
      </p:sp>
      <p:sp>
        <p:nvSpPr>
          <p:cNvPr id="5" name="Plassholder for innhold 6"/>
          <p:cNvSpPr>
            <a:spLocks noGrp="1"/>
          </p:cNvSpPr>
          <p:nvPr>
            <p:ph type="body" idx="1"/>
          </p:nvPr>
        </p:nvSpPr>
        <p:spPr>
          <a:xfrm>
            <a:off x="638175" y="4686499"/>
            <a:ext cx="5509737" cy="4439841"/>
          </a:xfrm>
        </p:spPr>
        <p:txBody>
          <a:bodyPr>
            <a:normAutofit/>
          </a:bodyPr>
          <a:lstStyle/>
          <a:p>
            <a:pPr marL="0" indent="0">
              <a:buNone/>
            </a:pPr>
            <a:r>
              <a:rPr lang="nb-NO" sz="1100" dirty="0" smtClean="0"/>
              <a:t>«Huskelisten» kan være nyttig i planlegging/oppstart og drift av kantine/ matbod. </a:t>
            </a:r>
          </a:p>
          <a:p>
            <a:pPr marL="0" indent="0">
              <a:buNone/>
            </a:pPr>
            <a:r>
              <a:rPr lang="nb-NO" sz="1100" dirty="0" smtClean="0"/>
              <a:t>Den kan virke overveldende, men det er mange funksjoner som må avklares.</a:t>
            </a:r>
          </a:p>
          <a:p>
            <a:pPr marL="0" indent="0">
              <a:buNone/>
            </a:pPr>
            <a:endParaRPr lang="nb-NO" sz="1100" dirty="0"/>
          </a:p>
          <a:p>
            <a:pPr marL="0" indent="0">
              <a:buNone/>
            </a:pPr>
            <a:r>
              <a:rPr lang="nb-NO" sz="1100" dirty="0" smtClean="0"/>
              <a:t>Det er viktig å trekke alle berørte på skolen med i planlegging av kantine/matbod, som rektor, administrasjon, lærere, elev-representanter, vaktmester  (el andre som har med praktiske forhold å gjøre som renhold, søppeltømming mv).  Noen trekker også  inn helsesøster.</a:t>
            </a:r>
            <a:endParaRPr lang="nb-NO" sz="1100" dirty="0"/>
          </a:p>
          <a:p>
            <a:pPr marL="0" indent="0">
              <a:buNone/>
            </a:pPr>
            <a:endParaRPr lang="nb-NO" sz="1100" dirty="0">
              <a:solidFill>
                <a:schemeClr val="tx1"/>
              </a:solidFill>
            </a:endParaRPr>
          </a:p>
          <a:p>
            <a:pPr>
              <a:defRPr/>
            </a:pPr>
            <a:r>
              <a:rPr lang="nb-NO" sz="1100" b="1" dirty="0" smtClean="0">
                <a:solidFill>
                  <a:srgbClr val="0093A7"/>
                </a:solidFill>
              </a:rPr>
              <a:t>Om betalingsløsninger</a:t>
            </a:r>
            <a:endParaRPr lang="nb-NO" sz="1100" b="1" dirty="0">
              <a:solidFill>
                <a:srgbClr val="0093A7"/>
              </a:solidFill>
            </a:endParaRPr>
          </a:p>
          <a:p>
            <a:pPr marL="171450" indent="-171450">
              <a:buFont typeface="Arial" panose="020B0604020202020204" pitchFamily="34" charset="0"/>
              <a:buChar char="•"/>
              <a:defRPr/>
            </a:pPr>
            <a:r>
              <a:rPr lang="nb-NO" sz="1100" dirty="0" smtClean="0"/>
              <a:t>Kontant </a:t>
            </a:r>
          </a:p>
          <a:p>
            <a:pPr marL="171450" indent="-171450">
              <a:buFont typeface="Arial" panose="020B0604020202020204" pitchFamily="34" charset="0"/>
              <a:buChar char="•"/>
              <a:defRPr/>
            </a:pPr>
            <a:r>
              <a:rPr lang="nb-NO" sz="1100" dirty="0" smtClean="0"/>
              <a:t>Klippekort</a:t>
            </a:r>
            <a:endParaRPr lang="nb-NO" sz="1100" dirty="0"/>
          </a:p>
          <a:p>
            <a:pPr marL="171450" indent="-171450">
              <a:buFont typeface="Arial" panose="020B0604020202020204" pitchFamily="34" charset="0"/>
              <a:buChar char="•"/>
              <a:defRPr/>
            </a:pPr>
            <a:r>
              <a:rPr lang="nb-NO" sz="1100" dirty="0"/>
              <a:t>Kantinekortet (elektronisk)</a:t>
            </a:r>
          </a:p>
          <a:p>
            <a:pPr marL="171450" indent="-171450">
              <a:buFont typeface="Arial" panose="020B0604020202020204" pitchFamily="34" charset="0"/>
              <a:buChar char="•"/>
              <a:defRPr/>
            </a:pPr>
            <a:r>
              <a:rPr lang="nb-NO" sz="1100" dirty="0"/>
              <a:t>Mobilbetaling i kantinen </a:t>
            </a:r>
            <a:r>
              <a:rPr lang="nb-NO" sz="1100" dirty="0" smtClean="0"/>
              <a:t>(</a:t>
            </a:r>
            <a:r>
              <a:rPr lang="nb-NO" sz="1100" dirty="0" err="1" smtClean="0"/>
              <a:t>mCASH</a:t>
            </a:r>
            <a:r>
              <a:rPr lang="nb-NO" sz="1100" dirty="0" smtClean="0"/>
              <a:t>, </a:t>
            </a:r>
            <a:r>
              <a:rPr lang="nb-NO" sz="1100" dirty="0" err="1" smtClean="0"/>
              <a:t>Wipps</a:t>
            </a:r>
            <a:r>
              <a:rPr lang="nb-NO" sz="1100" dirty="0" smtClean="0"/>
              <a:t> </a:t>
            </a:r>
            <a:r>
              <a:rPr lang="nb-NO" sz="1100" dirty="0" err="1" smtClean="0"/>
              <a:t>m.fl</a:t>
            </a:r>
            <a:r>
              <a:rPr lang="nb-NO" sz="1100" dirty="0" smtClean="0"/>
              <a:t>)</a:t>
            </a:r>
            <a:endParaRPr lang="nb-NO" sz="1100" dirty="0"/>
          </a:p>
          <a:p>
            <a:pPr marL="171450" indent="-171450">
              <a:buFont typeface="Arial" panose="020B0604020202020204" pitchFamily="34" charset="0"/>
              <a:buChar char="•"/>
              <a:defRPr/>
            </a:pPr>
            <a:r>
              <a:rPr lang="nb-NO" sz="1100" dirty="0"/>
              <a:t>Abonnement – for ½ el 1/1 år</a:t>
            </a:r>
          </a:p>
          <a:p>
            <a:pPr>
              <a:defRPr/>
            </a:pPr>
            <a:endParaRPr lang="nb-NO" sz="1100" dirty="0"/>
          </a:p>
          <a:p>
            <a:pPr>
              <a:defRPr/>
            </a:pPr>
            <a:r>
              <a:rPr lang="nb-NO" sz="1100" dirty="0" smtClean="0"/>
              <a:t>Det  kommer stadig nye </a:t>
            </a:r>
            <a:r>
              <a:rPr lang="nb-NO" sz="1100" dirty="0" smtClean="0"/>
              <a:t>elektroniske  </a:t>
            </a:r>
            <a:r>
              <a:rPr lang="nb-NO" sz="1100" dirty="0" smtClean="0"/>
              <a:t>betalingsløsninger, følg med. </a:t>
            </a:r>
            <a:endParaRPr lang="nb-NO" dirty="0"/>
          </a:p>
          <a:p>
            <a:pPr marL="0" indent="0">
              <a:buNone/>
            </a:pPr>
            <a:endParaRPr lang="nb-NO" b="1" dirty="0">
              <a:solidFill>
                <a:schemeClr val="tx1"/>
              </a:solidFill>
            </a:endParaRPr>
          </a:p>
          <a:p>
            <a:pPr marL="0" indent="0">
              <a:buNone/>
            </a:pPr>
            <a:endParaRPr lang="nb-NO" dirty="0">
              <a:solidFill>
                <a:schemeClr val="tx1"/>
              </a:solidFill>
            </a:endParaRPr>
          </a:p>
          <a:p>
            <a:pPr marL="0" indent="0">
              <a:buNone/>
            </a:pPr>
            <a:endParaRPr lang="nb-NO" dirty="0">
              <a:solidFill>
                <a:schemeClr val="tx1"/>
              </a:solidFill>
            </a:endParaRPr>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47543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407988" y="4440238"/>
            <a:ext cx="6069688" cy="4908262"/>
          </a:xfrm>
        </p:spPr>
        <p:txBody>
          <a:bodyPr/>
          <a:lstStyle/>
          <a:p>
            <a:r>
              <a:rPr lang="nb-NO" sz="1100" b="1" dirty="0">
                <a:cs typeface="Arial" panose="020B0604020202020204" pitchFamily="34" charset="0"/>
              </a:rPr>
              <a:t>Regelverk for produksjon, salg og merking av mat forvaltes av Mattilsynet </a:t>
            </a:r>
            <a:r>
              <a:rPr lang="nb-NO" sz="1100" dirty="0">
                <a:cs typeface="Arial" panose="020B0604020202020204" pitchFamily="34" charset="0"/>
              </a:rPr>
              <a:t>(www.mattilsynet.no)</a:t>
            </a:r>
          </a:p>
          <a:p>
            <a:pPr marL="171450" indent="-171450">
              <a:buFont typeface="Arial" panose="020B0604020202020204" pitchFamily="34" charset="0"/>
              <a:buChar char="•"/>
            </a:pPr>
            <a:r>
              <a:rPr lang="nb-NO" sz="1100" dirty="0">
                <a:cs typeface="Arial" panose="020B0604020202020204" pitchFamily="34" charset="0"/>
              </a:rPr>
              <a:t>Alle som produserer/selger matvarer skal registreres hos Mattilsynet.</a:t>
            </a:r>
          </a:p>
          <a:p>
            <a:pPr marL="171450" indent="-171450">
              <a:buFont typeface="Arial" panose="020B0604020202020204" pitchFamily="34" charset="0"/>
              <a:buChar char="•"/>
            </a:pPr>
            <a:r>
              <a:rPr lang="nb-NO" sz="1100" dirty="0">
                <a:cs typeface="Arial" panose="020B0604020202020204" pitchFamily="34" charset="0"/>
              </a:rPr>
              <a:t>Eier/driftsansvarlig har ansvar for at det produseres og serveres helsemessig trygg mat. </a:t>
            </a:r>
          </a:p>
          <a:p>
            <a:pPr marL="171450" indent="-171450">
              <a:buFont typeface="Arial" panose="020B0604020202020204" pitchFamily="34" charset="0"/>
              <a:buChar char="•"/>
            </a:pPr>
            <a:r>
              <a:rPr lang="nb-NO" sz="1100" dirty="0">
                <a:cs typeface="Arial" panose="020B0604020202020204" pitchFamily="34" charset="0"/>
              </a:rPr>
              <a:t>Ansatte må ha god basiskunnskap om regelverket, som krav om temperatur, rengjøring av lokaler og utstyr, rutiner for oppbevaring, merking, håndtering og omsetning av mat, personlig hygiene og allergivennlig mat. </a:t>
            </a:r>
          </a:p>
          <a:p>
            <a:pPr marL="171450" indent="-171450">
              <a:buFont typeface="Arial" panose="020B0604020202020204" pitchFamily="34" charset="0"/>
              <a:buChar char="•"/>
            </a:pPr>
            <a:r>
              <a:rPr lang="nb-NO" sz="1100" dirty="0">
                <a:cs typeface="Arial" panose="020B0604020202020204" pitchFamily="34" charset="0"/>
              </a:rPr>
              <a:t>Alle som håndterer råvarer el deltar i matproduksjon og -servering, har ansvar for at maten er trygg.</a:t>
            </a:r>
          </a:p>
          <a:p>
            <a:r>
              <a:rPr lang="nb-NO" sz="1100" dirty="0">
                <a:cs typeface="Arial" panose="020B0604020202020204" pitchFamily="34" charset="0"/>
              </a:rPr>
              <a:t>Finnes </a:t>
            </a:r>
            <a:r>
              <a:rPr lang="nb-NO" sz="1100" dirty="0" smtClean="0">
                <a:cs typeface="Arial" panose="020B0604020202020204" pitchFamily="34" charset="0"/>
              </a:rPr>
              <a:t>informasjonshefter</a:t>
            </a:r>
            <a:r>
              <a:rPr lang="nb-NO" sz="1100" dirty="0">
                <a:cs typeface="Arial" panose="020B0604020202020204" pitchFamily="34" charset="0"/>
              </a:rPr>
              <a:t>, </a:t>
            </a:r>
            <a:r>
              <a:rPr lang="nb-NO" sz="1100" dirty="0" smtClean="0">
                <a:cs typeface="Arial" panose="020B0604020202020204" pitchFamily="34" charset="0"/>
              </a:rPr>
              <a:t>hjelpemidler på </a:t>
            </a:r>
            <a:r>
              <a:rPr lang="nb-NO" sz="1100" dirty="0" smtClean="0">
                <a:cs typeface="Arial" panose="020B0604020202020204" pitchFamily="34" charset="0"/>
                <a:hlinkClick r:id="rId3"/>
              </a:rPr>
              <a:t>www.mattilsynet.no</a:t>
            </a:r>
            <a:endParaRPr lang="nb-NO" sz="1100" dirty="0" smtClean="0">
              <a:cs typeface="Arial" panose="020B0604020202020204" pitchFamily="34" charset="0"/>
            </a:endParaRPr>
          </a:p>
          <a:p>
            <a:endParaRPr lang="nb-NO" sz="1100" dirty="0" smtClean="0"/>
          </a:p>
          <a:p>
            <a:r>
              <a:rPr lang="nb-NO" sz="1100" dirty="0" smtClean="0"/>
              <a:t>I</a:t>
            </a:r>
            <a:r>
              <a:rPr lang="nb-NO" sz="1100" b="1" dirty="0" smtClean="0"/>
              <a:t>nternkontroll</a:t>
            </a:r>
            <a:r>
              <a:rPr lang="nb-NO" sz="1100" dirty="0" smtClean="0"/>
              <a:t> </a:t>
            </a:r>
            <a:r>
              <a:rPr lang="nb-NO" sz="1100" dirty="0"/>
              <a:t>(IK)</a:t>
            </a:r>
            <a:br>
              <a:rPr lang="nb-NO" sz="1100" dirty="0"/>
            </a:br>
            <a:r>
              <a:rPr lang="nb-NO" sz="1100" dirty="0"/>
              <a:t>Skal etterleves slik at maten er trygg; følge med på de kritiske punktene i matproduksjonen og  holde god kjøkkenhygiene. Enklere for alle. </a:t>
            </a:r>
            <a:r>
              <a:rPr lang="nb-NO" sz="1100" dirty="0" smtClean="0"/>
              <a:t> Det skal egentlig  være eget </a:t>
            </a:r>
            <a:r>
              <a:rPr lang="nb-NO" sz="1100" dirty="0"/>
              <a:t>toalett til personalet.</a:t>
            </a:r>
          </a:p>
          <a:p>
            <a:r>
              <a:rPr lang="nb-NO" sz="1100" dirty="0">
                <a:cs typeface="Arial" panose="020B0604020202020204" pitchFamily="34" charset="0"/>
              </a:rPr>
              <a:t>Viktig i IK er å følge faste oppskrifter som angir råvarer, ingredienser, mengder og produksjonsmåte.</a:t>
            </a:r>
          </a:p>
          <a:p>
            <a:r>
              <a:rPr lang="nb-NO" sz="1100" dirty="0" smtClean="0"/>
              <a:t>Krav </a:t>
            </a:r>
            <a:r>
              <a:rPr lang="nb-NO" sz="1100" dirty="0"/>
              <a:t>om å styre fare gjelder  alle virksomheter og alle ledd </a:t>
            </a:r>
            <a:r>
              <a:rPr lang="nb-NO" sz="1100" dirty="0">
                <a:cs typeface="Arial" panose="020B0604020202020204" pitchFamily="34" charset="0"/>
              </a:rPr>
              <a:t>fra menyplanlegging/ innkjøp til ferdig rett. </a:t>
            </a:r>
          </a:p>
          <a:p>
            <a:endParaRPr lang="nb-NO" sz="1100" dirty="0">
              <a:cs typeface="Arial" panose="020B0604020202020204" pitchFamily="34" charset="0"/>
            </a:endParaRPr>
          </a:p>
          <a:p>
            <a:r>
              <a:rPr lang="nb-NO" sz="1000" b="1" i="1" dirty="0"/>
              <a:t>Temperaturkrav</a:t>
            </a:r>
            <a:br>
              <a:rPr lang="nb-NO" sz="1000" b="1" i="1" dirty="0"/>
            </a:br>
            <a:r>
              <a:rPr lang="nb-NO" sz="1000" b="0" i="0" dirty="0"/>
              <a:t>Kjøleskap:</a:t>
            </a:r>
            <a:r>
              <a:rPr lang="nb-NO" sz="1000" b="0" i="0" baseline="0" dirty="0"/>
              <a:t> + 1- 4 grader</a:t>
            </a:r>
          </a:p>
          <a:p>
            <a:r>
              <a:rPr lang="nb-NO" sz="1000" b="0" i="0" baseline="0" dirty="0"/>
              <a:t>Fryser:	&lt;-18 grader</a:t>
            </a:r>
          </a:p>
          <a:p>
            <a:r>
              <a:rPr lang="nb-NO" sz="1000" b="0" i="0" baseline="0" dirty="0"/>
              <a:t>Varm mat: 	- minst varmes opp til + 75 grader</a:t>
            </a:r>
          </a:p>
          <a:p>
            <a:r>
              <a:rPr lang="nb-NO" sz="1000" b="0" i="0" baseline="0" dirty="0"/>
              <a:t>	- minst holde + 60 grader v/servering</a:t>
            </a:r>
            <a:br>
              <a:rPr lang="nb-NO" sz="1000" b="0" i="0" baseline="0" dirty="0"/>
            </a:br>
            <a:r>
              <a:rPr lang="nb-NO" sz="1000" b="0" i="0" baseline="0" dirty="0"/>
              <a:t>	- Varmholding: maks 2t</a:t>
            </a:r>
          </a:p>
          <a:p>
            <a:r>
              <a:rPr lang="nb-NO" sz="1000" b="0" i="0" baseline="0" dirty="0"/>
              <a:t>	- Kritisk grense: + 85 grader</a:t>
            </a:r>
            <a:br>
              <a:rPr lang="nb-NO" sz="1000" b="0" i="0" baseline="0" dirty="0"/>
            </a:br>
            <a:r>
              <a:rPr lang="nb-NO" sz="1000" b="0" i="0" baseline="0" dirty="0" smtClean="0"/>
              <a:t>Lett </a:t>
            </a:r>
            <a:r>
              <a:rPr lang="nb-NO" sz="1000" b="0" i="0" baseline="0" dirty="0"/>
              <a:t>bedervelig mat: maks 2 t fremme</a:t>
            </a:r>
            <a:endParaRPr lang="nb-NO" sz="800" i="1" dirty="0"/>
          </a:p>
          <a:p>
            <a:pPr marL="171450" indent="-171450">
              <a:buFont typeface="Arial" panose="020B0604020202020204" pitchFamily="34" charset="0"/>
              <a:buChar char="•"/>
            </a:pPr>
            <a:endParaRPr lang="nb-NO" sz="800" i="1" dirty="0"/>
          </a:p>
          <a:p>
            <a:endParaRPr lang="nb-NO" sz="1100" i="1" dirty="0"/>
          </a:p>
          <a:p>
            <a:pPr marL="171450" indent="-171450">
              <a:buFont typeface="Arial" panose="020B0604020202020204" pitchFamily="34" charset="0"/>
              <a:buChar char="•"/>
            </a:pPr>
            <a:endParaRPr lang="nb-NO" sz="1100" dirty="0">
              <a:cs typeface="Arial" panose="020B0604020202020204" pitchFamily="34" charset="0"/>
            </a:endParaRPr>
          </a:p>
          <a:p>
            <a:endParaRPr lang="nb-NO" sz="1100"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3</a:t>
            </a:fld>
            <a:endParaRPr lang="en-GB"/>
          </a:p>
        </p:txBody>
      </p:sp>
    </p:spTree>
    <p:extLst>
      <p:ext uri="{BB962C8B-B14F-4D97-AF65-F5344CB8AC3E}">
        <p14:creationId xmlns:p14="http://schemas.microsoft.com/office/powerpoint/2010/main" val="141907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Arial" panose="020B0604020202020204" pitchFamily="34" charset="0"/>
              </a:rPr>
              <a:t>Matinformasjonsforordningen medfører blant annet krav til merking av allergener, også i uemballert mat. Les mer om de ulike kravene for produksjon og frambud av mat og drikke og vær oppdatert på www.mattilsynet.no og </a:t>
            </a:r>
            <a:r>
              <a:rPr lang="nb-NO" dirty="0" err="1">
                <a:cs typeface="Arial" panose="020B0604020202020204" pitchFamily="34" charset="0"/>
              </a:rPr>
              <a:t>www</a:t>
            </a:r>
            <a:r>
              <a:rPr lang="nb-NO" dirty="0">
                <a:cs typeface="Arial" panose="020B0604020202020204" pitchFamily="34" charset="0"/>
              </a:rPr>
              <a:t>. matportalen.no.</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4</a:t>
            </a:fld>
            <a:endParaRPr lang="en-GB"/>
          </a:p>
        </p:txBody>
      </p:sp>
    </p:spTree>
    <p:extLst>
      <p:ext uri="{BB962C8B-B14F-4D97-AF65-F5344CB8AC3E}">
        <p14:creationId xmlns:p14="http://schemas.microsoft.com/office/powerpoint/2010/main" val="379463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kern="1200" dirty="0">
                <a:solidFill>
                  <a:schemeClr val="tx1"/>
                </a:solidFill>
                <a:effectLst/>
                <a:cs typeface="Arial" panose="020B0604020202020204" pitchFamily="34" charset="0"/>
              </a:rPr>
              <a:t>Allergen= </a:t>
            </a:r>
            <a:r>
              <a:rPr lang="nb-NO" sz="1100" b="0" kern="1200" dirty="0">
                <a:solidFill>
                  <a:schemeClr val="tx1"/>
                </a:solidFill>
                <a:effectLst/>
                <a:cs typeface="Arial" panose="020B0604020202020204" pitchFamily="34" charset="0"/>
              </a:rPr>
              <a:t>stoff som kan fremkalle allergi </a:t>
            </a:r>
            <a:endParaRPr lang="nb-NO" sz="1100" b="1" kern="1200" dirty="0">
              <a:solidFill>
                <a:schemeClr val="tx1"/>
              </a:solidFill>
              <a:effectLst/>
              <a:cs typeface="Arial" panose="020B0604020202020204" pitchFamily="34" charset="0"/>
            </a:endParaRPr>
          </a:p>
          <a:p>
            <a:endParaRPr lang="nb-NO" sz="1100" b="1" kern="1200" dirty="0">
              <a:solidFill>
                <a:schemeClr val="tx1"/>
              </a:solidFill>
              <a:effectLst/>
              <a:cs typeface="Arial" panose="020B0604020202020204" pitchFamily="34" charset="0"/>
            </a:endParaRPr>
          </a:p>
          <a:p>
            <a:r>
              <a:rPr lang="nb-NO" sz="1100" b="1" kern="1200" dirty="0">
                <a:solidFill>
                  <a:schemeClr val="tx1"/>
                </a:solidFill>
                <a:effectLst/>
                <a:cs typeface="Arial" panose="020B0604020202020204" pitchFamily="34" charset="0"/>
              </a:rPr>
              <a:t>Ingredienser som kan forårsake allergi eller intoleranse alltid må oppgis. </a:t>
            </a:r>
            <a:r>
              <a:rPr lang="nb-NO" sz="1100" kern="1200" dirty="0">
                <a:solidFill>
                  <a:schemeClr val="tx1"/>
                </a:solidFill>
                <a:effectLst/>
                <a:cs typeface="Arial" panose="020B0604020202020204" pitchFamily="34" charset="0"/>
              </a:rPr>
              <a:t>For all uemballert mat skal informasjon om allergener være tilgjengelig skriftlig, det vil si mat som serveres over disk, i restaurant, kantine, catering og lignende. </a:t>
            </a:r>
          </a:p>
          <a:p>
            <a:endParaRPr lang="nb-NO" sz="1100" kern="1200" dirty="0">
              <a:solidFill>
                <a:schemeClr val="tx1"/>
              </a:solidFill>
              <a:effectLst/>
              <a:cs typeface="Arial" panose="020B0604020202020204" pitchFamily="34" charset="0"/>
            </a:endParaRPr>
          </a:p>
          <a:p>
            <a:r>
              <a:rPr lang="nb-NO" sz="1100" b="1" dirty="0"/>
              <a:t>Glutenholdig korn og produkter av disse: </a:t>
            </a:r>
            <a:r>
              <a:rPr lang="nb-NO" sz="1100" dirty="0"/>
              <a:t>hvete, rug, bygg, havre, spelt, </a:t>
            </a:r>
            <a:r>
              <a:rPr lang="nb-NO" sz="1100" dirty="0" err="1"/>
              <a:t>kamut</a:t>
            </a:r>
            <a:r>
              <a:rPr lang="nb-NO" sz="1100" dirty="0"/>
              <a:t> el </a:t>
            </a:r>
            <a:r>
              <a:rPr lang="nb-NO" sz="1100" dirty="0" err="1"/>
              <a:t>hybiridiserte</a:t>
            </a:r>
            <a:r>
              <a:rPr lang="nb-NO" sz="1100" dirty="0"/>
              <a:t> stammer av </a:t>
            </a:r>
            <a:r>
              <a:rPr lang="nb-NO" sz="1100" dirty="0" smtClean="0"/>
              <a:t>disse.</a:t>
            </a:r>
            <a:endParaRPr lang="nb-NO" sz="1100" dirty="0"/>
          </a:p>
          <a:p>
            <a:endParaRPr lang="nb-NO" sz="1100" dirty="0"/>
          </a:p>
          <a:p>
            <a:r>
              <a:rPr lang="nb-NO" sz="1100" b="1" dirty="0"/>
              <a:t>Nøtter</a:t>
            </a:r>
            <a:r>
              <a:rPr lang="nb-NO" sz="1100" dirty="0"/>
              <a:t>: mandler, nøtter av: hassel, </a:t>
            </a:r>
            <a:r>
              <a:rPr lang="nb-NO" sz="1100" dirty="0" err="1"/>
              <a:t>peakn</a:t>
            </a:r>
            <a:r>
              <a:rPr lang="nb-NO" sz="1100" dirty="0"/>
              <a:t>, para, </a:t>
            </a:r>
            <a:r>
              <a:rPr lang="nb-NO" sz="1100" dirty="0" err="1"/>
              <a:t>pistasje</a:t>
            </a:r>
            <a:r>
              <a:rPr lang="nb-NO" sz="1100" dirty="0"/>
              <a:t>, </a:t>
            </a:r>
            <a:r>
              <a:rPr lang="nb-NO" sz="1100" dirty="0" err="1"/>
              <a:t>macadami</a:t>
            </a:r>
            <a:r>
              <a:rPr lang="nb-NO" sz="1100" dirty="0"/>
              <a:t>,</a:t>
            </a:r>
          </a:p>
          <a:p>
            <a:endParaRPr lang="nb-NO" sz="1100" dirty="0"/>
          </a:p>
          <a:p>
            <a:r>
              <a:rPr lang="nb-NO" sz="1100" dirty="0" smtClean="0"/>
              <a:t>Det bør </a:t>
            </a:r>
            <a:r>
              <a:rPr lang="nb-NO" sz="1100" dirty="0"/>
              <a:t>tilstrebes at alle elever kan </a:t>
            </a:r>
            <a:r>
              <a:rPr lang="nb-NO" sz="1100" dirty="0" smtClean="0"/>
              <a:t>serveres </a:t>
            </a:r>
            <a:r>
              <a:rPr lang="nb-NO" sz="1100" dirty="0"/>
              <a:t>samme mat. Gode erstatningsprodukter kan benyttes for å sikre at maten til elever med matallergi og matintoleranser har like stor ernæringsmessig verdi som maten til de andre elevene. Med enkle grep kan vanlige matretter tilpasses. Å tilby allergivennlig mat og drikke krever kunnskap og gode rutiner for et kvalitetssikret tilbud.</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t>Matinformasjonsforordningens merkekrav: se </a:t>
            </a:r>
            <a:r>
              <a:rPr lang="nb-NO" sz="1100" dirty="0">
                <a:hlinkClick r:id="rId3"/>
              </a:rPr>
              <a:t>www.mattilsynet.no</a:t>
            </a:r>
            <a:r>
              <a:rPr lang="nb-NO" sz="1100" dirty="0"/>
              <a:t> </a:t>
            </a:r>
            <a:r>
              <a:rPr lang="nb-NO" sz="1100" kern="1200" dirty="0">
                <a:solidFill>
                  <a:schemeClr val="tx1"/>
                </a:solidFill>
                <a:effectLst/>
                <a:cs typeface="Arial" panose="020B0604020202020204" pitchFamily="34" charset="0"/>
              </a:rPr>
              <a:t>Mattilsynets nettsider viser til regelverket for merking av mat.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kern="1200" dirty="0">
              <a:solidFill>
                <a:schemeClr val="tx1"/>
              </a:solidFill>
              <a:effectLs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cs typeface="Arial" panose="020B0604020202020204" pitchFamily="34" charset="0"/>
              </a:rPr>
              <a:t>Norges astma- og allergiforbund har nyttig veiledning som heftet «Hurra – en allergisk gjest!» og en liste over erstatningsprodukter, se www.naaf.no. </a:t>
            </a:r>
            <a:r>
              <a:rPr lang="nb-NO" sz="1100" kern="1200" dirty="0" smtClean="0">
                <a:solidFill>
                  <a:schemeClr val="tx1"/>
                </a:solidFill>
                <a:effectLst/>
                <a:cs typeface="Arial" panose="020B0604020202020204" pitchFamily="34" charset="0"/>
              </a:rPr>
              <a:t/>
            </a:r>
            <a:br>
              <a:rPr lang="nb-NO" sz="1100" kern="1200" dirty="0" smtClean="0">
                <a:solidFill>
                  <a:schemeClr val="tx1"/>
                </a:solidFill>
                <a:effectLst/>
                <a:cs typeface="Arial" panose="020B0604020202020204" pitchFamily="34" charset="0"/>
              </a:rPr>
            </a:br>
            <a:r>
              <a:rPr lang="nb-NO" sz="1100" kern="1200" dirty="0" smtClean="0">
                <a:solidFill>
                  <a:schemeClr val="tx1"/>
                </a:solidFill>
                <a:effectLst/>
                <a:cs typeface="Arial" panose="020B0604020202020204" pitchFamily="34" charset="0"/>
              </a:rPr>
              <a:t>Mer </a:t>
            </a:r>
            <a:r>
              <a:rPr lang="nb-NO" sz="1100" kern="1200" dirty="0">
                <a:solidFill>
                  <a:schemeClr val="tx1"/>
                </a:solidFill>
                <a:effectLst/>
                <a:cs typeface="Arial" panose="020B0604020202020204" pitchFamily="34" charset="0"/>
              </a:rPr>
              <a:t>om matallergi/overfølsomhet </a:t>
            </a:r>
            <a:r>
              <a:rPr lang="nb-NO" sz="1100" u="sng" kern="1200" dirty="0">
                <a:solidFill>
                  <a:schemeClr val="tx1"/>
                </a:solidFill>
                <a:effectLst/>
                <a:cs typeface="Arial" panose="020B0604020202020204" pitchFamily="34" charset="0"/>
                <a:hlinkClick r:id="rId4"/>
              </a:rPr>
              <a:t>www.helsedirektoratet.no</a:t>
            </a:r>
            <a:r>
              <a:rPr lang="nb-NO" sz="1100" kern="1200" dirty="0">
                <a:solidFill>
                  <a:schemeClr val="tx1"/>
                </a:solidFill>
                <a:effectLst/>
                <a:cs typeface="Arial" panose="020B0604020202020204" pitchFamily="34" charset="0"/>
              </a:rPr>
              <a:t>, </a:t>
            </a:r>
            <a:r>
              <a:rPr lang="nb-NO" sz="1100" u="sng" kern="1200" dirty="0">
                <a:solidFill>
                  <a:schemeClr val="tx1"/>
                </a:solidFill>
                <a:effectLst/>
                <a:cs typeface="Arial" panose="020B0604020202020204" pitchFamily="34" charset="0"/>
                <a:hlinkClick r:id="rId5"/>
              </a:rPr>
              <a:t>www.helsenorge.no</a:t>
            </a:r>
            <a:r>
              <a:rPr lang="nb-NO" sz="1100" kern="1200" dirty="0">
                <a:solidFill>
                  <a:schemeClr val="tx1"/>
                </a:solidFill>
                <a:effectLst/>
                <a:cs typeface="Arial" panose="020B0604020202020204" pitchFamily="34" charset="0"/>
              </a:rPr>
              <a:t> og </a:t>
            </a:r>
            <a:r>
              <a:rPr lang="nb-NO" sz="1100" u="sng" kern="1200" dirty="0">
                <a:solidFill>
                  <a:schemeClr val="tx1"/>
                </a:solidFill>
                <a:effectLst/>
                <a:cs typeface="Arial" panose="020B0604020202020204" pitchFamily="34" charset="0"/>
                <a:hlinkClick r:id="rId3"/>
              </a:rPr>
              <a:t>www.mattilsynet.no</a:t>
            </a:r>
            <a:r>
              <a:rPr lang="nb-NO" sz="1100" kern="1200" dirty="0">
                <a:solidFill>
                  <a:schemeClr val="tx1"/>
                </a:solidFill>
                <a:effectLst/>
                <a:cs typeface="Arial" panose="020B0604020202020204" pitchFamily="34" charset="0"/>
              </a:rPr>
              <a:t>. </a:t>
            </a:r>
          </a:p>
          <a:p>
            <a:r>
              <a:rPr lang="nb-NO" sz="1100" kern="1200" dirty="0">
                <a:solidFill>
                  <a:schemeClr val="tx1"/>
                </a:solidFill>
                <a:effectLst/>
                <a:cs typeface="Arial" panose="020B0604020202020204" pitchFamily="34" charset="0"/>
              </a:rPr>
              <a:t> </a:t>
            </a:r>
          </a:p>
          <a:p>
            <a:endParaRPr lang="nb-NO" sz="1100" kern="1200" dirty="0">
              <a:solidFill>
                <a:schemeClr val="tx1"/>
              </a:solidFill>
              <a:effectLst/>
              <a:latin typeface="Arial" panose="020B0604020202020204" pitchFamily="34" charset="0"/>
              <a:ea typeface="+mn-ea"/>
              <a:cs typeface="Arial" panose="020B0604020202020204" pitchFamily="34" charset="0"/>
            </a:endParaRPr>
          </a:p>
          <a:p>
            <a:endParaRPr lang="nb-NO" sz="1100"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5</a:t>
            </a:fld>
            <a:endParaRPr lang="en-GB"/>
          </a:p>
        </p:txBody>
      </p:sp>
    </p:spTree>
    <p:extLst>
      <p:ext uri="{BB962C8B-B14F-4D97-AF65-F5344CB8AC3E}">
        <p14:creationId xmlns:p14="http://schemas.microsoft.com/office/powerpoint/2010/main" val="248262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t>Her er det vist</a:t>
            </a:r>
            <a:r>
              <a:rPr lang="nb-NO" sz="1100" baseline="0" dirty="0"/>
              <a:t> en</a:t>
            </a:r>
            <a:r>
              <a:rPr lang="nb-NO" sz="1100" dirty="0"/>
              <a:t> </a:t>
            </a:r>
            <a:r>
              <a:rPr lang="nb-NO" sz="1100" baseline="0" dirty="0"/>
              <a:t>veldig enkel kalkyle</a:t>
            </a:r>
            <a:r>
              <a:rPr lang="nb-NO" sz="1100" dirty="0"/>
              <a:t> </a:t>
            </a:r>
            <a:r>
              <a:rPr lang="nb-NO" sz="1100" baseline="0" dirty="0"/>
              <a:t>med felleskostnader  lagt inn</a:t>
            </a:r>
            <a:r>
              <a:rPr lang="nb-NO" sz="1100" baseline="0" dirty="0" smtClean="0"/>
              <a:t>. </a:t>
            </a:r>
            <a:r>
              <a:rPr lang="nb-NO" sz="1100" dirty="0" smtClean="0"/>
              <a:t>Dette kan for eksempel være en andel av husleie, strømutgifter, renhold mv. </a:t>
            </a:r>
            <a:r>
              <a:rPr lang="nb-NO" sz="1100" baseline="0" dirty="0" smtClean="0"/>
              <a:t>Andre </a:t>
            </a:r>
            <a:r>
              <a:rPr lang="nb-NO" sz="1100" baseline="0" dirty="0"/>
              <a:t>steder trengs ikke dette, men kanskje </a:t>
            </a:r>
            <a:r>
              <a:rPr lang="nb-NO" sz="1100" baseline="0" dirty="0" smtClean="0"/>
              <a:t>salget i kantina skal bidrar til</a:t>
            </a:r>
            <a:r>
              <a:rPr lang="nb-NO" sz="1100" dirty="0" smtClean="0"/>
              <a:t>  å dekke </a:t>
            </a:r>
            <a:r>
              <a:rPr lang="nb-NO" sz="1100" baseline="0" dirty="0" smtClean="0"/>
              <a:t>noe </a:t>
            </a:r>
            <a:r>
              <a:rPr lang="nb-NO" sz="1100" baseline="0" dirty="0"/>
              <a:t>av arbeidskostnadene. </a:t>
            </a:r>
            <a:r>
              <a:rPr lang="nb-NO" sz="1100" dirty="0" smtClean="0"/>
              <a:t>Kostnadene for de ulike matvarene som inngår i kalkylen er basert på standard porsjonsstørrelser.</a:t>
            </a:r>
            <a:endParaRPr lang="nb-NO" sz="11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t>De fleste kantiner skal ikke tjene på salget. Det gjør det enklere å selge fristende, sunn og rimelig mat til elevene.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smtClean="0"/>
              <a:t>Mange velger å prise de matvarene/rettene som er sunnest litt rimeligere enn øvrig tilbud. Dette er noe vi anbefaler for å fremme sunne valg.</a:t>
            </a:r>
            <a:endParaRPr lang="nb-NO"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t>Bruker dere kalkyler? </a:t>
            </a:r>
            <a:r>
              <a:rPr lang="nb-NO" sz="1100" dirty="0" err="1"/>
              <a:t>Evt</a:t>
            </a:r>
            <a:r>
              <a:rPr lang="nb-NO" sz="1100" dirty="0"/>
              <a:t> hvordan fastsettes priser? </a:t>
            </a:r>
            <a:r>
              <a:rPr lang="nb-NO" sz="1100" dirty="0" smtClean="0"/>
              <a:t>Er prisnivå</a:t>
            </a:r>
            <a:r>
              <a:rPr lang="nb-NO" sz="1100" baseline="0" dirty="0" smtClean="0"/>
              <a:t> </a:t>
            </a:r>
            <a:r>
              <a:rPr lang="nb-NO" sz="1100" baseline="0" dirty="0"/>
              <a:t>testet på elever?</a:t>
            </a:r>
            <a:endParaRPr lang="nb-NO"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6</a:t>
            </a:fld>
            <a:endParaRPr lang="en-GB"/>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178" y="44450"/>
            <a:ext cx="936822" cy="1405233"/>
          </a:xfrm>
          <a:prstGeom prst="rect">
            <a:avLst/>
          </a:prstGeom>
        </p:spPr>
      </p:pic>
    </p:spTree>
    <p:extLst>
      <p:ext uri="{BB962C8B-B14F-4D97-AF65-F5344CB8AC3E}">
        <p14:creationId xmlns:p14="http://schemas.microsoft.com/office/powerpoint/2010/main" val="145854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b="1" kern="1200" dirty="0">
                <a:solidFill>
                  <a:schemeClr val="tx1"/>
                </a:solidFill>
                <a:effectLst/>
                <a:latin typeface="+mn-lt"/>
                <a:ea typeface="+mn-ea"/>
                <a:cs typeface="Arial" panose="020B0604020202020204" pitchFamily="34" charset="0"/>
              </a:rPr>
              <a:t>Mer «grønt» </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Arial" panose="020B0604020202020204" pitchFamily="34" charset="0"/>
              </a:rPr>
              <a:t>Ved å la grønnsaker utgjøre en større del av retter til fordel for dyrere råvarer, minsker kostnadene og retten blir bedre ernæringsmessig. I originaloppskriften til </a:t>
            </a:r>
            <a:r>
              <a:rPr lang="nb-NO" sz="1100" kern="1200" dirty="0" err="1">
                <a:solidFill>
                  <a:schemeClr val="tx1"/>
                </a:solidFill>
                <a:effectLst/>
                <a:latin typeface="+mn-lt"/>
                <a:ea typeface="+mn-ea"/>
                <a:cs typeface="Arial" panose="020B0604020202020204" pitchFamily="34" charset="0"/>
              </a:rPr>
              <a:t>Spaghetti</a:t>
            </a:r>
            <a:r>
              <a:rPr lang="nb-NO" sz="1100" kern="1200" dirty="0">
                <a:solidFill>
                  <a:schemeClr val="tx1"/>
                </a:solidFill>
                <a:effectLst/>
                <a:latin typeface="+mn-lt"/>
                <a:ea typeface="+mn-ea"/>
                <a:cs typeface="Arial" panose="020B0604020202020204" pitchFamily="34" charset="0"/>
              </a:rPr>
              <a:t> </a:t>
            </a:r>
            <a:r>
              <a:rPr lang="nb-NO" sz="1100" kern="1200" dirty="0" err="1">
                <a:solidFill>
                  <a:schemeClr val="tx1"/>
                </a:solidFill>
                <a:effectLst/>
                <a:latin typeface="+mn-lt"/>
                <a:ea typeface="+mn-ea"/>
                <a:cs typeface="Arial" panose="020B0604020202020204" pitchFamily="34" charset="0"/>
              </a:rPr>
              <a:t>Bolognese</a:t>
            </a:r>
            <a:r>
              <a:rPr lang="nb-NO" sz="1100" kern="1200" dirty="0">
                <a:solidFill>
                  <a:schemeClr val="tx1"/>
                </a:solidFill>
                <a:effectLst/>
                <a:latin typeface="+mn-lt"/>
                <a:ea typeface="+mn-ea"/>
                <a:cs typeface="Arial" panose="020B0604020202020204" pitchFamily="34" charset="0"/>
              </a:rPr>
              <a:t> er det like mye gulrøtter som kjøtt(deig) – rimelig, godt og sunt! Det er lønnsomt å komponere og servere retter slik, både for helse og økonomi. Utnytt sesong, </a:t>
            </a:r>
            <a:r>
              <a:rPr lang="nb-NO" sz="1100" kern="1200" dirty="0" smtClean="0">
                <a:solidFill>
                  <a:schemeClr val="tx1"/>
                </a:solidFill>
                <a:effectLst/>
                <a:latin typeface="+mn-lt"/>
                <a:ea typeface="+mn-ea"/>
                <a:cs typeface="Arial" panose="020B0604020202020204" pitchFamily="34" charset="0"/>
              </a:rPr>
              <a:t>tilbud fra leverandører </a:t>
            </a:r>
            <a:r>
              <a:rPr lang="nb-NO" sz="1100" kern="1200" dirty="0" err="1" smtClean="0">
                <a:solidFill>
                  <a:schemeClr val="tx1"/>
                </a:solidFill>
                <a:effectLst/>
                <a:latin typeface="+mn-lt"/>
                <a:ea typeface="+mn-ea"/>
                <a:cs typeface="Arial" panose="020B0604020202020204" pitchFamily="34" charset="0"/>
              </a:rPr>
              <a:t>evt</a:t>
            </a:r>
            <a:r>
              <a:rPr lang="nb-NO" sz="1100" kern="1200" dirty="0" smtClean="0">
                <a:solidFill>
                  <a:schemeClr val="tx1"/>
                </a:solidFill>
                <a:effectLst/>
                <a:latin typeface="+mn-lt"/>
                <a:ea typeface="+mn-ea"/>
                <a:cs typeface="Arial" panose="020B0604020202020204" pitchFamily="34" charset="0"/>
              </a:rPr>
              <a:t> </a:t>
            </a:r>
            <a:r>
              <a:rPr lang="nb-NO" sz="1100" kern="1200" dirty="0">
                <a:solidFill>
                  <a:schemeClr val="tx1"/>
                </a:solidFill>
                <a:effectLst/>
                <a:latin typeface="+mn-lt"/>
                <a:ea typeface="+mn-ea"/>
                <a:cs typeface="Arial" panose="020B0604020202020204" pitchFamily="34" charset="0"/>
              </a:rPr>
              <a:t>felles innkjøpsavtaler.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kern="1200" dirty="0">
              <a:solidFill>
                <a:schemeClr val="tx1"/>
              </a:solidFill>
              <a:effectLst/>
              <a:latin typeface="+mn-lt"/>
              <a:ea typeface="+mn-ea"/>
              <a:cs typeface="Arial" panose="020B0604020202020204" pitchFamily="34" charset="0"/>
            </a:endParaRPr>
          </a:p>
          <a:p>
            <a:pPr eaLnBrk="1" hangingPunct="1"/>
            <a:r>
              <a:rPr lang="nb-NO" altLang="nb-NO" sz="1100" b="0" dirty="0">
                <a:latin typeface="+mn-lt"/>
                <a:cs typeface="Arial" panose="020B0604020202020204" pitchFamily="34" charset="0"/>
              </a:rPr>
              <a:t>Grønt/frukt koster stort sett </a:t>
            </a:r>
            <a:r>
              <a:rPr lang="nb-NO" altLang="nb-NO" sz="1100" b="0" dirty="0" smtClean="0">
                <a:latin typeface="+mn-lt"/>
                <a:cs typeface="Arial" panose="020B0604020202020204" pitchFamily="34" charset="0"/>
              </a:rPr>
              <a:t>mindre </a:t>
            </a:r>
            <a:r>
              <a:rPr lang="nb-NO" altLang="nb-NO" sz="1100" b="0" baseline="0" dirty="0" smtClean="0">
                <a:latin typeface="+mn-lt"/>
                <a:cs typeface="Arial" panose="020B0604020202020204" pitchFamily="34" charset="0"/>
              </a:rPr>
              <a:t> </a:t>
            </a:r>
            <a:r>
              <a:rPr lang="nb-NO" altLang="nb-NO" sz="1100" b="0" dirty="0">
                <a:latin typeface="+mn-lt"/>
                <a:cs typeface="Arial" panose="020B0604020202020204" pitchFamily="34" charset="0"/>
              </a:rPr>
              <a:t>pr kg </a:t>
            </a:r>
            <a:r>
              <a:rPr lang="nb-NO" altLang="nb-NO" sz="1100" b="0" dirty="0" smtClean="0">
                <a:latin typeface="+mn-lt"/>
                <a:cs typeface="Arial" panose="020B0604020202020204" pitchFamily="34" charset="0"/>
              </a:rPr>
              <a:t>vare enn </a:t>
            </a:r>
            <a:r>
              <a:rPr lang="nb-NO" altLang="nb-NO" sz="1100" b="0" dirty="0">
                <a:latin typeface="+mn-lt"/>
                <a:cs typeface="Arial" panose="020B0604020202020204" pitchFamily="34" charset="0"/>
              </a:rPr>
              <a:t>andre matvarer. Hva får kunden</a:t>
            </a:r>
            <a:r>
              <a:rPr lang="nb-NO" altLang="nb-NO" sz="1100" b="0" baseline="0" dirty="0">
                <a:latin typeface="+mn-lt"/>
                <a:cs typeface="Arial" panose="020B0604020202020204" pitchFamily="34" charset="0"/>
              </a:rPr>
              <a:t> for pengene – også i form av næringsstoffer?</a:t>
            </a:r>
            <a:endParaRPr lang="nb-NO" altLang="nb-NO" sz="1100" b="0" dirty="0">
              <a:latin typeface="+mn-lt"/>
              <a:cs typeface="Arial" panose="020B0604020202020204" pitchFamily="34" charset="0"/>
            </a:endParaRPr>
          </a:p>
          <a:p>
            <a:endParaRPr lang="nb-NO" sz="1100" dirty="0">
              <a:latin typeface="+mn-lt"/>
            </a:endParaRPr>
          </a:p>
          <a:p>
            <a:r>
              <a:rPr lang="nb-NO" sz="1100" b="0" i="0" u="none" strike="noStrike" kern="1200" baseline="0" dirty="0">
                <a:solidFill>
                  <a:schemeClr val="tx1"/>
                </a:solidFill>
                <a:latin typeface="+mn-lt"/>
                <a:ea typeface="+mn-ea"/>
                <a:cs typeface="Arial" panose="020B0604020202020204" pitchFamily="34" charset="0"/>
              </a:rPr>
              <a:t>Forsøk med redusert tallerkenstørrelse har gitt mindre svinn og råvareforbruk da det ser ut til at kundene forsyner seg mer passe i forhold til hva de orker og mindre mat ligger igjen på tallerkenen.</a:t>
            </a:r>
          </a:p>
          <a:p>
            <a:endParaRPr lang="nb-NO" sz="1100" dirty="0">
              <a:latin typeface="+mn-lt"/>
            </a:endParaRPr>
          </a:p>
          <a:p>
            <a:r>
              <a:rPr lang="nb-NO" sz="1100" dirty="0">
                <a:latin typeface="+mn-lt"/>
              </a:rPr>
              <a:t>I smurt mat mv. </a:t>
            </a:r>
            <a:r>
              <a:rPr lang="nb-NO" sz="1100" dirty="0" smtClean="0">
                <a:latin typeface="+mn-lt"/>
              </a:rPr>
              <a:t>; mer </a:t>
            </a:r>
            <a:r>
              <a:rPr lang="nb-NO" sz="1100" dirty="0">
                <a:latin typeface="+mn-lt"/>
              </a:rPr>
              <a:t>«grønt» inn og dyrere råvarer kan reduseres.</a:t>
            </a:r>
            <a:r>
              <a:rPr lang="nb-NO" sz="1100" baseline="0" dirty="0">
                <a:latin typeface="+mn-lt"/>
              </a:rPr>
              <a:t> Ungdom: må se mye ut!</a:t>
            </a:r>
          </a:p>
          <a:p>
            <a:endParaRPr lang="nb-NO" sz="1100" baseline="0" dirty="0">
              <a:latin typeface="+mn-lt"/>
            </a:endParaRPr>
          </a:p>
          <a:p>
            <a:r>
              <a:rPr lang="nb-NO" sz="1100" baseline="0" dirty="0">
                <a:latin typeface="+mn-lt"/>
              </a:rPr>
              <a:t>Også lønnsomt å skjære tykke skiver el servere «dobbel» grov brødmat – metter </a:t>
            </a:r>
            <a:r>
              <a:rPr lang="nb-NO" sz="1100" baseline="0" dirty="0" smtClean="0">
                <a:latin typeface="+mn-lt"/>
              </a:rPr>
              <a:t>bra og </a:t>
            </a:r>
            <a:r>
              <a:rPr lang="nb-NO" sz="1100" baseline="0" dirty="0">
                <a:latin typeface="+mn-lt"/>
              </a:rPr>
              <a:t>koster mindre enn pålegget. </a:t>
            </a:r>
          </a:p>
          <a:p>
            <a:r>
              <a:rPr lang="nb-NO" sz="1100" baseline="0" dirty="0">
                <a:latin typeface="+mn-lt"/>
              </a:rPr>
              <a:t>Saftig, velduftende brød trenger bare litt pålegg som «krydder». </a:t>
            </a:r>
            <a:r>
              <a:rPr lang="nb-NO" sz="1100" dirty="0">
                <a:latin typeface="+mn-lt"/>
              </a:rPr>
              <a:t>Noe av dette testet vi ut i den praktiske delen av kurset før i dag.</a:t>
            </a:r>
          </a:p>
          <a:p>
            <a:endParaRPr lang="nb-NO" sz="1100"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7</a:t>
            </a:fld>
            <a:endParaRPr lang="en-GB"/>
          </a:p>
        </p:txBody>
      </p:sp>
    </p:spTree>
    <p:extLst>
      <p:ext uri="{BB962C8B-B14F-4D97-AF65-F5344CB8AC3E}">
        <p14:creationId xmlns:p14="http://schemas.microsoft.com/office/powerpoint/2010/main" val="351786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Lenke til idébanken:</a:t>
            </a:r>
            <a:r>
              <a:rPr lang="nb-NO" baseline="0" dirty="0"/>
              <a:t> </a:t>
            </a:r>
            <a:r>
              <a:rPr lang="nb-NO" dirty="0"/>
              <a:t>http://mhfa.no/skolemaaltid/</a:t>
            </a:r>
          </a:p>
          <a:p>
            <a:endParaRPr lang="nb-NO" dirty="0"/>
          </a:p>
          <a:p>
            <a:r>
              <a:rPr lang="nb-NO" dirty="0"/>
              <a:t>Bildet på lysarket er tatt fra</a:t>
            </a:r>
            <a:r>
              <a:rPr lang="nb-NO" baseline="0" dirty="0"/>
              <a:t> nasjonalt senter for mat, helse og fysisk aktivitet (MHFA) sin idébank om skolemåltidet</a:t>
            </a:r>
            <a:endParaRPr lang="nb-NO" dirty="0"/>
          </a:p>
        </p:txBody>
      </p:sp>
      <p:sp>
        <p:nvSpPr>
          <p:cNvPr id="4" name="Slide Number Placeholder 3"/>
          <p:cNvSpPr>
            <a:spLocks noGrp="1"/>
          </p:cNvSpPr>
          <p:nvPr>
            <p:ph type="sldNum" sz="quarter" idx="10"/>
          </p:nvPr>
        </p:nvSpPr>
        <p:spPr/>
        <p:txBody>
          <a:bodyPr/>
          <a:lstStyle/>
          <a:p>
            <a:fld id="{BF106C09-2B7A-40C7-B480-A62D5F51D17D}" type="slidenum">
              <a:rPr lang="en-GB" smtClean="0"/>
              <a:pPr/>
              <a:t>8</a:t>
            </a:fld>
            <a:endParaRPr lang="en-GB"/>
          </a:p>
        </p:txBody>
      </p:sp>
    </p:spTree>
    <p:extLst>
      <p:ext uri="{BB962C8B-B14F-4D97-AF65-F5344CB8AC3E}">
        <p14:creationId xmlns:p14="http://schemas.microsoft.com/office/powerpoint/2010/main" val="320726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Halsa (Halsa kommune, </a:t>
            </a:r>
            <a:r>
              <a:rPr lang="nb-NO" b="0" dirty="0"/>
              <a:t>M &amp; R?)</a:t>
            </a:r>
          </a:p>
          <a:p>
            <a:r>
              <a:rPr lang="nb-NO" sz="1100" dirty="0"/>
              <a:t>Kommunen og foresatte dekker drift av ordningen og matvarekostnadene. Skolen kun utgifter til lønn til tilsynslærere. Egenbetalingen er 17 kr/dag, faktura sendes en gang i halvåret. Abonnementsordningen omfatter brød, knekkebrød, ost, skinke, egg, syltetøy, smør, tomat, agurk og frukt. To ganger i måneden varm mat. Sykehjemmet: klargjør maten,</a:t>
            </a:r>
            <a:r>
              <a:rPr lang="nb-NO" sz="1100" baseline="0" dirty="0"/>
              <a:t> b</a:t>
            </a:r>
            <a:r>
              <a:rPr lang="nb-NO" sz="1100" dirty="0"/>
              <a:t>estiller varer og transporterer maten til skolen. På skolen får de hjelp av to ordenselever og en assistent til å dekke bord og legge opp maten.</a:t>
            </a:r>
          </a:p>
          <a:p>
            <a:r>
              <a:rPr lang="nb-NO" sz="1100" dirty="0"/>
              <a:t>Assistenten, i arbeidstrening gjennom NAV, samt noen lærere, er tilstede under hele måltidet. De aller fleste elevene spiser i kantinen, men de kan også velge å sitte i klasserommet. Ansatte fra sykehjemmet hjelper til med å rydde og frakte mat og utstyr tilbake.</a:t>
            </a:r>
          </a:p>
          <a:p>
            <a:endParaRPr lang="nb-NO" dirty="0"/>
          </a:p>
          <a:p>
            <a:endParaRPr lang="nb-NO" dirty="0"/>
          </a:p>
          <a:p>
            <a:r>
              <a:rPr lang="nb-NO" b="1" dirty="0"/>
              <a:t>Varhaug</a:t>
            </a:r>
            <a:r>
              <a:rPr lang="nb-NO" dirty="0"/>
              <a:t> (i Hå kommune, Rogaland)</a:t>
            </a:r>
            <a:br>
              <a:rPr lang="nb-NO" dirty="0"/>
            </a:br>
            <a:r>
              <a:rPr lang="nb-NO" dirty="0"/>
              <a:t>S</a:t>
            </a:r>
            <a:r>
              <a:rPr lang="nb-NO" sz="1100" dirty="0"/>
              <a:t>mørelunsj hver dag, og elevene kan abonnere på 1-3 komponenter av brødmat (8 kr/dag), frukt (2,5 kr/dag) og/eller melk (4,42 kr/dag). Skolen benytter </a:t>
            </a:r>
            <a:r>
              <a:rPr lang="nb-NO" sz="1100" dirty="0" err="1">
                <a:hlinkClick r:id="rId3"/>
              </a:rPr>
              <a:t>multiabonnement</a:t>
            </a:r>
            <a:r>
              <a:rPr lang="nb-NO" sz="1100" dirty="0">
                <a:hlinkClick r:id="rId3"/>
              </a:rPr>
              <a:t> i skolefruktordningen </a:t>
            </a:r>
            <a:r>
              <a:rPr lang="nb-NO" sz="1100" dirty="0"/>
              <a:t>og tilbyr melken i dispensere gjennom bedriftskundesystem i TINE. Skolen har omdisponert assistentressurser og ansatt en kokk i 70 % stilling som tar seg av bestilling, planlegging og oppfølging av elever.</a:t>
            </a:r>
          </a:p>
          <a:p>
            <a:endParaRPr lang="nb-NO" sz="1100" dirty="0"/>
          </a:p>
          <a:p>
            <a:r>
              <a:rPr lang="nb-NO" sz="1100" u="sng" dirty="0"/>
              <a:t>Kobling</a:t>
            </a:r>
            <a:r>
              <a:rPr lang="nb-NO" sz="1100" u="sng" baseline="0" dirty="0"/>
              <a:t> til Mat- og helsefaget</a:t>
            </a:r>
            <a:r>
              <a:rPr lang="nb-NO" sz="1100" baseline="0" dirty="0"/>
              <a:t>: </a:t>
            </a:r>
            <a:r>
              <a:rPr lang="nb-NO" sz="1100" dirty="0"/>
              <a:t>Elever på 6. og 7. trinn, fire elever om gangen, bidrar med tilberedning, oppkutting av frukt og grønnsaker, rydding og oppvask, samt bistå de yngste elvene med hjelp. Det brukes noe av timene i mat- og helsefaget til denne kjøkkenordningen som rullerer.</a:t>
            </a:r>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9</a:t>
            </a:fld>
            <a:endParaRPr lang="en-GB"/>
          </a:p>
        </p:txBody>
      </p:sp>
    </p:spTree>
    <p:extLst>
      <p:ext uri="{BB962C8B-B14F-4D97-AF65-F5344CB8AC3E}">
        <p14:creationId xmlns:p14="http://schemas.microsoft.com/office/powerpoint/2010/main" val="2318565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5" name="Slide Number Placeholder 4"/>
          <p:cNvSpPr>
            <a:spLocks noGrp="1"/>
          </p:cNvSpPr>
          <p:nvPr>
            <p:ph type="sldNum" sz="quarter" idx="12"/>
          </p:nvPr>
        </p:nvSpPr>
        <p:spPr>
          <a:xfrm>
            <a:off x="8316416" y="5316915"/>
            <a:ext cx="432048" cy="108011"/>
          </a:xfrm>
        </p:spPr>
        <p:txBody>
          <a:bodyPr/>
          <a:lstStyle/>
          <a:p>
            <a:fld id="{CDA22134-EA94-4B2E-9154-EB8F13265450}" type="slidenum">
              <a:rPr lang="nb-NO" smtClean="0"/>
              <a:pPr/>
              <a:t>‹#›</a:t>
            </a:fld>
            <a:endParaRPr lang="nb-NO" dirty="0"/>
          </a:p>
        </p:txBody>
      </p:sp>
      <p:sp>
        <p:nvSpPr>
          <p:cNvPr id="8" name="Text Placeholder 7"/>
          <p:cNvSpPr>
            <a:spLocks noGrp="1"/>
          </p:cNvSpPr>
          <p:nvPr>
            <p:ph type="body" sz="quarter" idx="13"/>
          </p:nvPr>
        </p:nvSpPr>
        <p:spPr>
          <a:xfrm>
            <a:off x="454025" y="1489348"/>
            <a:ext cx="8221663" cy="3528740"/>
          </a:xfrm>
        </p:spPr>
        <p:txBody>
          <a:body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pic>
        <p:nvPicPr>
          <p:cNvPr id="10"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303044"/>
            <a:ext cx="1076709" cy="146744"/>
          </a:xfrm>
          <a:prstGeom prst="rect">
            <a:avLst/>
          </a:prstGeom>
        </p:spPr>
      </p:pic>
    </p:spTree>
    <p:extLst>
      <p:ext uri="{BB962C8B-B14F-4D97-AF65-F5344CB8AC3E}">
        <p14:creationId xmlns:p14="http://schemas.microsoft.com/office/powerpoint/2010/main" val="229070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pic>
        <p:nvPicPr>
          <p:cNvPr id="9" name="Bild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0" name="Bild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chemeClr val="accent4"/>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6" name="Bilde 15"/>
          <p:cNvPicPr>
            <a:picLocks noChangeAspect="1"/>
          </p:cNvPicPr>
          <p:nvPr userDrawn="1"/>
        </p:nvPicPr>
        <p:blipFill rotWithShape="1">
          <a:blip r:embed="rId2">
            <a:extLst>
              <a:ext uri="{28A0092B-C50C-407E-A947-70E740481C1C}">
                <a14:useLocalDpi xmlns:a14="http://schemas.microsoft.com/office/drawing/2010/main" val="0"/>
              </a:ext>
            </a:extLst>
          </a:blip>
          <a:srcRect t="16720"/>
          <a:stretch/>
        </p:blipFill>
        <p:spPr>
          <a:xfrm>
            <a:off x="0" y="0"/>
            <a:ext cx="9143245" cy="5228631"/>
          </a:xfrm>
          <a:prstGeom prst="rect">
            <a:avLst/>
          </a:prstGeom>
          <a:solidFill>
            <a:schemeClr val="accent1"/>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22" name="Bilde 2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
        <p:nvSpPr>
          <p:cNvPr id="23"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F7F889AF-3839-4999-AC18-70A28F61D801}" type="datetime1">
              <a:rPr lang="nb-NO" smtClean="0"/>
              <a:t>26.01.2017</a:t>
            </a:fld>
            <a:endParaRPr lang="nb-NO" dirty="0"/>
          </a:p>
        </p:txBody>
      </p:sp>
      <p:sp>
        <p:nvSpPr>
          <p:cNvPr id="24"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a:t>Helsedirektoratets kostråd</a:t>
            </a:r>
            <a:endParaRPr lang="nb-NO" dirty="0"/>
          </a:p>
        </p:txBody>
      </p:sp>
      <p:sp>
        <p:nvSpPr>
          <p:cNvPr id="25"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5683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4" name="Bilde 13"/>
          <p:cNvPicPr>
            <a:picLocks noChangeAspect="1"/>
          </p:cNvPicPr>
          <p:nvPr userDrawn="1"/>
        </p:nvPicPr>
        <p:blipFill rotWithShape="1">
          <a:blip r:embed="rId2">
            <a:extLst>
              <a:ext uri="{28A0092B-C50C-407E-A947-70E740481C1C}">
                <a14:useLocalDpi xmlns:a14="http://schemas.microsoft.com/office/drawing/2010/main" val="0"/>
              </a:ext>
            </a:extLst>
          </a:blip>
          <a:srcRect t="16720"/>
          <a:stretch/>
        </p:blipFill>
        <p:spPr>
          <a:xfrm>
            <a:off x="0" y="0"/>
            <a:ext cx="9143245" cy="5228631"/>
          </a:xfrm>
          <a:prstGeom prst="rect">
            <a:avLst/>
          </a:prstGeom>
          <a:solidFill>
            <a:schemeClr val="accent2"/>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5"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DEBB7156-514D-4E23-8B7A-BF162133C6C1}" type="datetime1">
              <a:rPr lang="nb-NO" smtClean="0"/>
              <a:t>26.01.2017</a:t>
            </a:fld>
            <a:endParaRPr lang="nb-NO" dirty="0"/>
          </a:p>
        </p:txBody>
      </p:sp>
      <p:sp>
        <p:nvSpPr>
          <p:cNvPr id="16"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a:t>Helsedirektoratets kostråd</a:t>
            </a:r>
            <a:endParaRPr lang="nb-NO" dirty="0"/>
          </a:p>
        </p:txBody>
      </p:sp>
      <p:sp>
        <p:nvSpPr>
          <p:cNvPr id="17"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8" name="Bild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154381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5" name="Bilde 14"/>
          <p:cNvPicPr>
            <a:picLocks noChangeAspect="1"/>
          </p:cNvPicPr>
          <p:nvPr userDrawn="1"/>
        </p:nvPicPr>
        <p:blipFill rotWithShape="1">
          <a:blip r:embed="rId2">
            <a:extLst>
              <a:ext uri="{28A0092B-C50C-407E-A947-70E740481C1C}">
                <a14:useLocalDpi xmlns:a14="http://schemas.microsoft.com/office/drawing/2010/main" val="0"/>
              </a:ext>
            </a:extLst>
          </a:blip>
          <a:srcRect t="16667"/>
          <a:stretch/>
        </p:blipFill>
        <p:spPr>
          <a:xfrm>
            <a:off x="0" y="0"/>
            <a:ext cx="9143244" cy="5231969"/>
          </a:xfrm>
          <a:prstGeom prst="rect">
            <a:avLst/>
          </a:prstGeom>
          <a:solidFill>
            <a:srgbClr val="0093A7"/>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6"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670B3064-858E-4F7F-B68E-E6813087E0D6}" type="datetime1">
              <a:rPr lang="nb-NO" smtClean="0"/>
              <a:t>26.01.2017</a:t>
            </a:fld>
            <a:endParaRPr lang="nb-NO" dirty="0"/>
          </a:p>
        </p:txBody>
      </p:sp>
      <p:sp>
        <p:nvSpPr>
          <p:cNvPr id="17"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a:t>Helsedirektoratets kostråd</a:t>
            </a:r>
            <a:endParaRPr lang="nb-NO" dirty="0"/>
          </a:p>
        </p:txBody>
      </p:sp>
      <p:sp>
        <p:nvSpPr>
          <p:cNvPr id="18"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9" name="Bilde 1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497891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5"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7095"/>
          <a:stretch/>
        </p:blipFill>
        <p:spPr>
          <a:xfrm>
            <a:off x="0" y="0"/>
            <a:ext cx="9143245" cy="5230362"/>
          </a:xfrm>
          <a:prstGeom prst="rect">
            <a:avLst/>
          </a:prstGeom>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6"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BCBE7872-2CA4-4475-A549-4B8547972303}" type="datetime1">
              <a:rPr lang="nb-NO" smtClean="0"/>
              <a:t>26.01.2017</a:t>
            </a:fld>
            <a:endParaRPr lang="nb-NO" dirty="0"/>
          </a:p>
        </p:txBody>
      </p:sp>
      <p:sp>
        <p:nvSpPr>
          <p:cNvPr id="17"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a:t>Helsedirektoratets kostråd</a:t>
            </a:r>
            <a:endParaRPr lang="nb-NO" dirty="0"/>
          </a:p>
        </p:txBody>
      </p:sp>
      <p:sp>
        <p:nvSpPr>
          <p:cNvPr id="18"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9" name="Bilde 1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3544014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E3009F0E-2C2D-4DC3-891A-3FC2AC88862D}" type="datetime1">
              <a:rPr lang="nb-NO" smtClean="0"/>
              <a:t>26.01.2017</a:t>
            </a:fld>
            <a:endParaRPr lang="nb-NO" dirty="0"/>
          </a:p>
        </p:txBody>
      </p:sp>
      <p:sp>
        <p:nvSpPr>
          <p:cNvPr id="12"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a:t>Helsedirektoratets kostråd</a:t>
            </a:r>
          </a:p>
        </p:txBody>
      </p:sp>
      <p:sp>
        <p:nvSpPr>
          <p:cNvPr id="13"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468000" y="1416000"/>
            <a:ext cx="3960000" cy="377163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p:cNvSpPr>
            <a:spLocks noGrp="1"/>
          </p:cNvSpPr>
          <p:nvPr>
            <p:ph idx="11"/>
          </p:nvPr>
        </p:nvSpPr>
        <p:spPr>
          <a:xfrm>
            <a:off x="4724400" y="1416000"/>
            <a:ext cx="3960000" cy="377163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08B613E1-D4EC-4A57-87BD-61D36ADCCE32}" type="datetime1">
              <a:rPr lang="nb-NO" smtClean="0"/>
              <a:t>26.01.2017</a:t>
            </a:fld>
            <a:endParaRPr lang="nb-NO" dirty="0"/>
          </a:p>
        </p:txBody>
      </p:sp>
      <p:sp>
        <p:nvSpPr>
          <p:cNvPr id="9"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a:t>Helsedirektoratets kostråd</a:t>
            </a:r>
            <a:endParaRPr lang="nb-NO" dirty="0"/>
          </a:p>
        </p:txBody>
      </p:sp>
      <p:sp>
        <p:nvSpPr>
          <p:cNvPr id="10"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24539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468000" y="1416000"/>
            <a:ext cx="3960000" cy="18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4724400" y="1416000"/>
            <a:ext cx="3960000" cy="18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innhold 2"/>
          <p:cNvSpPr>
            <a:spLocks noGrp="1"/>
          </p:cNvSpPr>
          <p:nvPr>
            <p:ph idx="12"/>
          </p:nvPr>
        </p:nvSpPr>
        <p:spPr>
          <a:xfrm>
            <a:off x="468000" y="3385812"/>
            <a:ext cx="3960000" cy="18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innhold 2"/>
          <p:cNvSpPr>
            <a:spLocks noGrp="1"/>
          </p:cNvSpPr>
          <p:nvPr>
            <p:ph idx="13"/>
          </p:nvPr>
        </p:nvSpPr>
        <p:spPr>
          <a:xfrm>
            <a:off x="4724400" y="3385812"/>
            <a:ext cx="3960000" cy="18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7"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2BEC4D33-785A-48E3-A18F-585D0E890D50}" type="datetime1">
              <a:rPr lang="nb-NO" smtClean="0"/>
              <a:t>26.01.2017</a:t>
            </a:fld>
            <a:endParaRPr lang="nb-NO" dirty="0"/>
          </a:p>
        </p:txBody>
      </p:sp>
      <p:sp>
        <p:nvSpPr>
          <p:cNvPr id="18"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a:t>Helsedirektoratets kostråd</a:t>
            </a:r>
            <a:endParaRPr lang="nb-NO" dirty="0"/>
          </a:p>
        </p:txBody>
      </p:sp>
      <p:sp>
        <p:nvSpPr>
          <p:cNvPr id="19"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495779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468000" y="2215042"/>
            <a:ext cx="3960000" cy="297259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4724400" y="2215042"/>
            <a:ext cx="3960000" cy="297259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Text Placeholder 3"/>
          <p:cNvSpPr>
            <a:spLocks noGrp="1"/>
          </p:cNvSpPr>
          <p:nvPr>
            <p:ph type="body" sz="quarter" idx="12"/>
          </p:nvPr>
        </p:nvSpPr>
        <p:spPr>
          <a:xfrm>
            <a:off x="468000" y="1416000"/>
            <a:ext cx="3960000" cy="799042"/>
          </a:xfrm>
        </p:spPr>
        <p:txBody>
          <a:bodyPr anchor="b"/>
          <a:lstStyle>
            <a:lvl1pPr marL="0" indent="0">
              <a:buNone/>
              <a:defRPr b="1"/>
            </a:lvl1pPr>
          </a:lstStyle>
          <a:p>
            <a:pPr lvl="0"/>
            <a:r>
              <a:rPr lang="nb-NO"/>
              <a:t>Klikk for å redigere tekststiler i malen</a:t>
            </a:r>
          </a:p>
        </p:txBody>
      </p:sp>
      <p:sp>
        <p:nvSpPr>
          <p:cNvPr id="12" name="Text Placeholder 3"/>
          <p:cNvSpPr>
            <a:spLocks noGrp="1"/>
          </p:cNvSpPr>
          <p:nvPr>
            <p:ph type="body" sz="quarter" idx="13"/>
          </p:nvPr>
        </p:nvSpPr>
        <p:spPr>
          <a:xfrm>
            <a:off x="4724400" y="1416000"/>
            <a:ext cx="3960000" cy="799042"/>
          </a:xfrm>
        </p:spPr>
        <p:txBody>
          <a:bodyPr anchor="b"/>
          <a:lstStyle>
            <a:lvl1pPr marL="0" indent="0">
              <a:buNone/>
              <a:defRPr b="1"/>
            </a:lvl1pPr>
          </a:lstStyle>
          <a:p>
            <a:pPr lvl="0"/>
            <a:r>
              <a:rPr lang="nb-NO"/>
              <a:t>Klikk for å redigere tekststiler i malen</a:t>
            </a:r>
          </a:p>
        </p:txBody>
      </p:sp>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0FAA05CE-11AB-49AA-8243-FCDE28E862CB}" type="datetime1">
              <a:rPr lang="nb-NO" smtClean="0"/>
              <a:t>26.01.2017</a:t>
            </a:fld>
            <a:endParaRPr lang="nb-NO" dirty="0"/>
          </a:p>
        </p:txBody>
      </p:sp>
      <p:sp>
        <p:nvSpPr>
          <p:cNvPr id="13"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a:t>Helsedirektoratets kostråd</a:t>
            </a:r>
            <a:endParaRPr lang="nb-NO" dirty="0"/>
          </a:p>
        </p:txBody>
      </p:sp>
      <p:sp>
        <p:nvSpPr>
          <p:cNvPr id="17"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72069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10" name="Rektangel 9"/>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A3AFB3A-77B2-47FC-8CB6-ED8C2ACFF693}" type="datetime1">
              <a:rPr lang="nb-NO" smtClean="0"/>
              <a:t>26.01.2017</a:t>
            </a:fld>
            <a:endParaRPr lang="nb-NO" dirty="0"/>
          </a:p>
        </p:txBody>
      </p:sp>
      <p:sp>
        <p:nvSpPr>
          <p:cNvPr id="12"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a:t>Helsedirektoratets kostråd</a:t>
            </a:r>
            <a:endParaRPr lang="nb-NO" dirty="0"/>
          </a:p>
        </p:txBody>
      </p:sp>
      <p:sp>
        <p:nvSpPr>
          <p:cNvPr id="13"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37407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tellysbilde">
    <p:spTree>
      <p:nvGrpSpPr>
        <p:cNvPr id="1" name=""/>
        <p:cNvGrpSpPr/>
        <p:nvPr/>
      </p:nvGrpSpPr>
      <p:grpSpPr>
        <a:xfrm>
          <a:off x="0" y="0"/>
          <a:ext cx="0" cy="0"/>
          <a:chOff x="0" y="0"/>
          <a:chExt cx="0" cy="0"/>
        </a:xfrm>
      </p:grpSpPr>
      <p:sp>
        <p:nvSpPr>
          <p:cNvPr id="14" name="Tittel 1"/>
          <p:cNvSpPr>
            <a:spLocks noGrp="1"/>
          </p:cNvSpPr>
          <p:nvPr>
            <p:ph type="ctrTitle"/>
          </p:nvPr>
        </p:nvSpPr>
        <p:spPr>
          <a:xfrm>
            <a:off x="685800" y="4183401"/>
            <a:ext cx="7772400" cy="402291"/>
          </a:xfrm>
        </p:spPr>
        <p:txBody>
          <a:bodyPr>
            <a:spAutoFit/>
          </a:bodyPr>
          <a:lstStyle>
            <a:lvl1pPr algn="l">
              <a:defRPr>
                <a:solidFill>
                  <a:srgbClr val="0093A7"/>
                </a:solidFill>
              </a:defRPr>
            </a:lvl1pPr>
          </a:lstStyle>
          <a:p>
            <a:r>
              <a:rPr lang="nb-NO" dirty="0"/>
              <a:t>Klikk for å redigere tittelstil</a:t>
            </a:r>
          </a:p>
        </p:txBody>
      </p:sp>
      <p:sp>
        <p:nvSpPr>
          <p:cNvPr id="15" name="Undertittel 2"/>
          <p:cNvSpPr>
            <a:spLocks noGrp="1"/>
          </p:cNvSpPr>
          <p:nvPr>
            <p:ph type="subTitle" idx="1"/>
          </p:nvPr>
        </p:nvSpPr>
        <p:spPr>
          <a:xfrm>
            <a:off x="685800" y="4716000"/>
            <a:ext cx="7772400" cy="340735"/>
          </a:xfrm>
        </p:spPr>
        <p:txBody>
          <a:bodyPr wrap="square">
            <a:spAutoFit/>
          </a:bodyPr>
          <a:lstStyle>
            <a:lvl1pPr marL="0" indent="0" algn="l">
              <a:buNone/>
              <a:defRPr>
                <a:solidFill>
                  <a:srgbClr val="0093A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pic>
        <p:nvPicPr>
          <p:cNvPr id="16" name="Bilde 1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3925063"/>
            <a:ext cx="1682357" cy="228581"/>
          </a:xfrm>
          <a:prstGeom prst="rect">
            <a:avLst/>
          </a:prstGeom>
        </p:spPr>
      </p:pic>
      <p:pic>
        <p:nvPicPr>
          <p:cNvPr id="7" name="Plassholder for innhold 5"/>
          <p:cNvPicPr>
            <a:picLocks noChangeAspect="1"/>
          </p:cNvPicPr>
          <p:nvPr userDrawn="1"/>
        </p:nvPicPr>
        <p:blipFill>
          <a:blip r:embed="rId3">
            <a:extLst>
              <a:ext uri="{28A0092B-C50C-407E-A947-70E740481C1C}">
                <a14:useLocalDpi xmlns:a14="http://schemas.microsoft.com/office/drawing/2010/main" val="0"/>
              </a:ext>
            </a:extLst>
          </a:blip>
          <a:srcRect t="34791" b="34791"/>
          <a:stretch>
            <a:fillRect/>
          </a:stretch>
        </p:blipFill>
        <p:spPr>
          <a:xfrm>
            <a:off x="0" y="5194"/>
            <a:ext cx="9144000" cy="4175753"/>
          </a:xfrm>
          <a:prstGeom prst="rect">
            <a:avLst/>
          </a:prstGeom>
        </p:spPr>
      </p:pic>
    </p:spTree>
    <p:extLst>
      <p:ext uri="{BB962C8B-B14F-4D97-AF65-F5344CB8AC3E}">
        <p14:creationId xmlns:p14="http://schemas.microsoft.com/office/powerpoint/2010/main" val="390420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468000" y="1416000"/>
            <a:ext cx="3960000" cy="377163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p:cNvSpPr>
            <a:spLocks noGrp="1"/>
          </p:cNvSpPr>
          <p:nvPr>
            <p:ph idx="11"/>
          </p:nvPr>
        </p:nvSpPr>
        <p:spPr>
          <a:xfrm>
            <a:off x="4724400" y="1416000"/>
            <a:ext cx="3960000" cy="377163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Rektangel 11"/>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3" name="Bild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7"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495F8520-8B87-400D-B813-BA36DE3F5A35}" type="datetime1">
              <a:rPr lang="nb-NO" smtClean="0"/>
              <a:t>26.01.2017</a:t>
            </a:fld>
            <a:endParaRPr lang="nb-NO" dirty="0"/>
          </a:p>
        </p:txBody>
      </p:sp>
      <p:sp>
        <p:nvSpPr>
          <p:cNvPr id="18"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a:t>Helsedirektoratets kostråd</a:t>
            </a:r>
            <a:endParaRPr lang="nb-NO" dirty="0"/>
          </a:p>
        </p:txBody>
      </p:sp>
      <p:sp>
        <p:nvSpPr>
          <p:cNvPr id="19"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07485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17" name="Rektangel 16"/>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8" name="Bilde 1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9"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9E29FF1A-817F-4145-892F-C031E10DBFAB}" type="datetime1">
              <a:rPr lang="nb-NO" smtClean="0"/>
              <a:t>26.01.2017</a:t>
            </a:fld>
            <a:endParaRPr lang="nb-NO" dirty="0"/>
          </a:p>
        </p:txBody>
      </p:sp>
      <p:sp>
        <p:nvSpPr>
          <p:cNvPr id="20"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a:t>Helsedirektoratets kostråd</a:t>
            </a:r>
            <a:endParaRPr lang="nb-NO" dirty="0"/>
          </a:p>
        </p:txBody>
      </p:sp>
      <p:sp>
        <p:nvSpPr>
          <p:cNvPr id="21"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468000" y="1416000"/>
            <a:ext cx="3960000" cy="18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4724400" y="1416000"/>
            <a:ext cx="3960000" cy="18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innhold 2"/>
          <p:cNvSpPr>
            <a:spLocks noGrp="1"/>
          </p:cNvSpPr>
          <p:nvPr>
            <p:ph idx="12"/>
          </p:nvPr>
        </p:nvSpPr>
        <p:spPr>
          <a:xfrm>
            <a:off x="468000" y="3385812"/>
            <a:ext cx="3960000" cy="18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2"/>
          <p:cNvSpPr>
            <a:spLocks noGrp="1"/>
          </p:cNvSpPr>
          <p:nvPr>
            <p:ph idx="13"/>
          </p:nvPr>
        </p:nvSpPr>
        <p:spPr>
          <a:xfrm>
            <a:off x="4724400" y="3385812"/>
            <a:ext cx="3960000" cy="18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92956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468000" y="2215042"/>
            <a:ext cx="3960000" cy="297259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4724400" y="2215042"/>
            <a:ext cx="3960000" cy="297259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Text Placeholder 3"/>
          <p:cNvSpPr>
            <a:spLocks noGrp="1"/>
          </p:cNvSpPr>
          <p:nvPr>
            <p:ph type="body" sz="quarter" idx="12"/>
          </p:nvPr>
        </p:nvSpPr>
        <p:spPr>
          <a:xfrm>
            <a:off x="468000" y="1416000"/>
            <a:ext cx="3960000" cy="799042"/>
          </a:xfrm>
        </p:spPr>
        <p:txBody>
          <a:bodyPr anchor="b"/>
          <a:lstStyle>
            <a:lvl1pPr marL="0" indent="0">
              <a:buNone/>
              <a:defRPr b="1"/>
            </a:lvl1pPr>
          </a:lstStyle>
          <a:p>
            <a:pPr lvl="0"/>
            <a:r>
              <a:rPr lang="nb-NO"/>
              <a:t>Klikk for å redigere tekststiler i malen</a:t>
            </a:r>
          </a:p>
        </p:txBody>
      </p:sp>
      <p:sp>
        <p:nvSpPr>
          <p:cNvPr id="12" name="Text Placeholder 3"/>
          <p:cNvSpPr>
            <a:spLocks noGrp="1"/>
          </p:cNvSpPr>
          <p:nvPr>
            <p:ph type="body" sz="quarter" idx="13"/>
          </p:nvPr>
        </p:nvSpPr>
        <p:spPr>
          <a:xfrm>
            <a:off x="4724400" y="1416000"/>
            <a:ext cx="3960000" cy="799042"/>
          </a:xfrm>
        </p:spPr>
        <p:txBody>
          <a:bodyPr anchor="b"/>
          <a:lstStyle>
            <a:lvl1pPr marL="0" indent="0">
              <a:buNone/>
              <a:defRPr b="1"/>
            </a:lvl1pPr>
          </a:lstStyle>
          <a:p>
            <a:pPr lvl="0"/>
            <a:r>
              <a:rPr lang="nb-NO"/>
              <a:t>Klikk for å redigere tekststiler i malen</a:t>
            </a:r>
          </a:p>
        </p:txBody>
      </p:sp>
      <p:sp>
        <p:nvSpPr>
          <p:cNvPr id="13" name="Rektangel 12"/>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7" name="Bilde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8"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52C1DD09-7255-455C-9050-2B84FEB72F23}" type="datetime1">
              <a:rPr lang="nb-NO" smtClean="0"/>
              <a:t>26.01.2017</a:t>
            </a:fld>
            <a:endParaRPr lang="nb-NO" dirty="0"/>
          </a:p>
        </p:txBody>
      </p:sp>
      <p:sp>
        <p:nvSpPr>
          <p:cNvPr id="19"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a:t>Helsedirektoratets kostråd</a:t>
            </a:r>
            <a:endParaRPr lang="nb-NO" dirty="0"/>
          </a:p>
        </p:txBody>
      </p:sp>
      <p:sp>
        <p:nvSpPr>
          <p:cNvPr id="20"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2130061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el, clipart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508000"/>
            <a:ext cx="7772400" cy="402291"/>
          </a:xfrm>
        </p:spPr>
        <p:txBody>
          <a:bodyPr/>
          <a:lstStyle/>
          <a:p>
            <a:r>
              <a:rPr lang="da-DK"/>
              <a:t>Klik for at redigere titeltypografi i masteren</a:t>
            </a:r>
          </a:p>
        </p:txBody>
      </p:sp>
      <p:sp>
        <p:nvSpPr>
          <p:cNvPr id="3" name="Pladsholder til multimedieklip 2"/>
          <p:cNvSpPr>
            <a:spLocks noGrp="1"/>
          </p:cNvSpPr>
          <p:nvPr>
            <p:ph type="clipArt" sz="half" idx="1"/>
          </p:nvPr>
        </p:nvSpPr>
        <p:spPr>
          <a:xfrm>
            <a:off x="685800" y="1333500"/>
            <a:ext cx="3810000" cy="3619500"/>
          </a:xfrm>
        </p:spPr>
        <p:txBody>
          <a:bodyPr/>
          <a:lstStyle/>
          <a:p>
            <a:pPr lvl="0"/>
            <a:endParaRPr lang="da-DK" noProof="0"/>
          </a:p>
        </p:txBody>
      </p:sp>
      <p:sp>
        <p:nvSpPr>
          <p:cNvPr id="4" name="Pladsholder til tekst 3"/>
          <p:cNvSpPr>
            <a:spLocks noGrp="1"/>
          </p:cNvSpPr>
          <p:nvPr>
            <p:ph type="body" sz="half" idx="2"/>
          </p:nvPr>
        </p:nvSpPr>
        <p:spPr>
          <a:xfrm>
            <a:off x="4648200" y="1333500"/>
            <a:ext cx="3810000" cy="36195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609601" y="5334000"/>
            <a:ext cx="938213" cy="254000"/>
          </a:xfrm>
          <a:prstGeom prst="rect">
            <a:avLst/>
          </a:prstGeom>
        </p:spPr>
        <p:txBody>
          <a:bodyPr/>
          <a:lstStyle>
            <a:lvl1pPr>
              <a:defRPr/>
            </a:lvl1pPr>
          </a:lstStyle>
          <a:p>
            <a:pPr>
              <a:defRPr/>
            </a:pPr>
            <a:endParaRPr lang="nn-NO"/>
          </a:p>
        </p:txBody>
      </p:sp>
      <p:sp>
        <p:nvSpPr>
          <p:cNvPr id="6" name="Pladsholder til sidefod 5"/>
          <p:cNvSpPr>
            <a:spLocks noGrp="1"/>
          </p:cNvSpPr>
          <p:nvPr>
            <p:ph type="ftr" sz="quarter" idx="11"/>
          </p:nvPr>
        </p:nvSpPr>
        <p:spPr>
          <a:xfrm>
            <a:off x="1547814" y="5334000"/>
            <a:ext cx="5386387" cy="254000"/>
          </a:xfrm>
          <a:prstGeom prst="rect">
            <a:avLst/>
          </a:prstGeom>
        </p:spPr>
        <p:txBody>
          <a:bodyPr/>
          <a:lstStyle>
            <a:lvl1pPr>
              <a:defRPr/>
            </a:lvl1pPr>
          </a:lstStyle>
          <a:p>
            <a:pPr>
              <a:defRPr/>
            </a:pPr>
            <a:r>
              <a:rPr lang="nn-NO"/>
              <a:t>|  </a:t>
            </a:r>
            <a:endParaRPr lang="nn-NO" sz="1400" b="0">
              <a:solidFill>
                <a:schemeClr val="tx1"/>
              </a:solidFill>
              <a:latin typeface="Times" pitchFamily="18" charset="0"/>
            </a:endParaRPr>
          </a:p>
        </p:txBody>
      </p:sp>
      <p:sp>
        <p:nvSpPr>
          <p:cNvPr id="7" name="Pladsholder til diasnummer 6"/>
          <p:cNvSpPr>
            <a:spLocks noGrp="1"/>
          </p:cNvSpPr>
          <p:nvPr>
            <p:ph type="sldNum" sz="quarter" idx="12"/>
          </p:nvPr>
        </p:nvSpPr>
        <p:spPr>
          <a:xfrm>
            <a:off x="8077200" y="5334000"/>
            <a:ext cx="685800" cy="254000"/>
          </a:xfrm>
        </p:spPr>
        <p:txBody>
          <a:bodyPr/>
          <a:lstStyle>
            <a:lvl1pPr>
              <a:defRPr/>
            </a:lvl1pPr>
          </a:lstStyle>
          <a:p>
            <a:pPr>
              <a:defRPr/>
            </a:pPr>
            <a:r>
              <a:rPr lang="nn-NO"/>
              <a:t>| </a:t>
            </a:r>
            <a:fld id="{E9B6F58C-DE5E-40C5-BD40-7E3A635548B0}" type="slidenum">
              <a:rPr lang="nn-NO"/>
              <a:pPr>
                <a:defRPr/>
              </a:pPr>
              <a:t>‹#›</a:t>
            </a:fld>
            <a:endParaRPr lang="nn-NO" sz="1400"/>
          </a:p>
        </p:txBody>
      </p:sp>
    </p:spTree>
    <p:extLst>
      <p:ext uri="{BB962C8B-B14F-4D97-AF65-F5344CB8AC3E}">
        <p14:creationId xmlns:p14="http://schemas.microsoft.com/office/powerpoint/2010/main" val="303989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33500"/>
            <a:ext cx="38100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38100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1" y="5334000"/>
            <a:ext cx="938213" cy="254000"/>
          </a:xfrm>
          <a:prstGeom prst="rect">
            <a:avLst/>
          </a:prstGeom>
          <a:ln/>
        </p:spPr>
        <p:txBody>
          <a:bodyPr/>
          <a:lstStyle>
            <a:lvl1pPr>
              <a:defRPr/>
            </a:lvl1pPr>
          </a:lstStyle>
          <a:p>
            <a:pPr>
              <a:defRPr/>
            </a:pPr>
            <a:endParaRPr lang="nb-NO"/>
          </a:p>
        </p:txBody>
      </p:sp>
      <p:sp>
        <p:nvSpPr>
          <p:cNvPr id="6" name="Footer Placeholder 5"/>
          <p:cNvSpPr>
            <a:spLocks noGrp="1" noChangeArrowheads="1"/>
          </p:cNvSpPr>
          <p:nvPr>
            <p:ph type="ftr" sz="quarter" idx="11"/>
          </p:nvPr>
        </p:nvSpPr>
        <p:spPr>
          <a:xfrm>
            <a:off x="1547814" y="5334000"/>
            <a:ext cx="5386387" cy="254000"/>
          </a:xfrm>
          <a:prstGeom prst="rect">
            <a:avLst/>
          </a:prstGeom>
          <a:ln/>
        </p:spPr>
        <p:txBody>
          <a:bodyPr/>
          <a:lstStyle>
            <a:lvl1pPr>
              <a:defRPr/>
            </a:lvl1pPr>
          </a:lstStyle>
          <a:p>
            <a:pPr>
              <a:defRPr/>
            </a:pPr>
            <a:fld id="{D9C410D2-2AAE-44A8-A1A8-715BCA321CA5}" type="slidenum">
              <a:rPr lang="en-US"/>
              <a:pPr>
                <a:defRPr/>
              </a:pPr>
              <a:t>‹#›</a:t>
            </a:fld>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r>
              <a:rPr lang="nb-NO"/>
              <a:t>| </a:t>
            </a:r>
            <a:fld id="{9AE2509A-0E4F-48D3-A1C5-3FBA3C1F85E0}" type="slidenum">
              <a:rPr lang="nb-NO"/>
              <a:pPr>
                <a:defRPr/>
              </a:pPr>
              <a:t>‹#›</a:t>
            </a:fld>
            <a:endParaRPr lang="nb-NO" sz="1400"/>
          </a:p>
        </p:txBody>
      </p:sp>
    </p:spTree>
    <p:extLst>
      <p:ext uri="{BB962C8B-B14F-4D97-AF65-F5344CB8AC3E}">
        <p14:creationId xmlns:p14="http://schemas.microsoft.com/office/powerpoint/2010/main" val="23624361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85800" y="508000"/>
            <a:ext cx="7772400" cy="402291"/>
          </a:xfrm>
        </p:spPr>
        <p:txBody>
          <a:bodyPr/>
          <a:lstStyle/>
          <a:p>
            <a:r>
              <a:rPr lang="nb-NO"/>
              <a:t>Klikk for å redigere tittelstil</a:t>
            </a:r>
          </a:p>
        </p:txBody>
      </p:sp>
      <p:sp>
        <p:nvSpPr>
          <p:cNvPr id="3" name="Plassholder for innhold 2"/>
          <p:cNvSpPr>
            <a:spLocks noGrp="1"/>
          </p:cNvSpPr>
          <p:nvPr>
            <p:ph sz="half" idx="1"/>
          </p:nvPr>
        </p:nvSpPr>
        <p:spPr>
          <a:xfrm>
            <a:off x="685800" y="1333500"/>
            <a:ext cx="3815862" cy="36195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quarter" idx="2"/>
          </p:nvPr>
        </p:nvSpPr>
        <p:spPr>
          <a:xfrm>
            <a:off x="4642338" y="1333500"/>
            <a:ext cx="3815862" cy="17462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innhold 4"/>
          <p:cNvSpPr>
            <a:spLocks noGrp="1"/>
          </p:cNvSpPr>
          <p:nvPr>
            <p:ph sz="quarter" idx="3"/>
          </p:nvPr>
        </p:nvSpPr>
        <p:spPr>
          <a:xfrm>
            <a:off x="4642338" y="3206750"/>
            <a:ext cx="3815862" cy="17462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4"/>
          <p:cNvSpPr>
            <a:spLocks noGrp="1" noChangeArrowheads="1"/>
          </p:cNvSpPr>
          <p:nvPr>
            <p:ph type="dt" sz="half" idx="10"/>
          </p:nvPr>
        </p:nvSpPr>
        <p:spPr>
          <a:xfrm>
            <a:off x="685800" y="5334000"/>
            <a:ext cx="914400" cy="254000"/>
          </a:xfrm>
          <a:prstGeom prst="rect">
            <a:avLst/>
          </a:prstGeom>
          <a:ln/>
        </p:spPr>
        <p:txBody>
          <a:bodyPr lIns="81043" tIns="40522" rIns="81043" bIns="40522"/>
          <a:lstStyle>
            <a:lvl1pPr>
              <a:defRPr/>
            </a:lvl1pPr>
          </a:lstStyle>
          <a:p>
            <a:pPr>
              <a:defRPr/>
            </a:pPr>
            <a:endParaRPr lang="nn-NO" altLang="nb-NO"/>
          </a:p>
        </p:txBody>
      </p:sp>
      <p:sp>
        <p:nvSpPr>
          <p:cNvPr id="7" name="Rectangle 5"/>
          <p:cNvSpPr>
            <a:spLocks noGrp="1" noChangeArrowheads="1"/>
          </p:cNvSpPr>
          <p:nvPr>
            <p:ph type="ftr" sz="quarter" idx="11"/>
          </p:nvPr>
        </p:nvSpPr>
        <p:spPr>
          <a:xfrm>
            <a:off x="1600200" y="5334000"/>
            <a:ext cx="5486400" cy="254000"/>
          </a:xfrm>
          <a:prstGeom prst="rect">
            <a:avLst/>
          </a:prstGeom>
          <a:ln/>
        </p:spPr>
        <p:txBody>
          <a:bodyPr lIns="81043" tIns="40522" rIns="81043" bIns="40522"/>
          <a:lstStyle>
            <a:lvl1pPr>
              <a:defRPr/>
            </a:lvl1pPr>
          </a:lstStyle>
          <a:p>
            <a:pPr>
              <a:defRPr/>
            </a:pPr>
            <a:r>
              <a:rPr lang="nn-NO" altLang="nb-NO"/>
              <a:t>| </a:t>
            </a:r>
            <a:endParaRPr lang="nn-NO" altLang="nb-NO" sz="1200" b="0">
              <a:latin typeface="Times" pitchFamily="18" charset="0"/>
            </a:endParaRPr>
          </a:p>
        </p:txBody>
      </p:sp>
      <p:sp>
        <p:nvSpPr>
          <p:cNvPr id="8" name="Rectangle 6"/>
          <p:cNvSpPr>
            <a:spLocks noGrp="1" noChangeArrowheads="1"/>
          </p:cNvSpPr>
          <p:nvPr>
            <p:ph type="sldNum" sz="quarter" idx="12"/>
          </p:nvPr>
        </p:nvSpPr>
        <p:spPr>
          <a:ln/>
        </p:spPr>
        <p:txBody>
          <a:bodyPr lIns="81043" tIns="40522" rIns="81043" bIns="40522"/>
          <a:lstStyle>
            <a:lvl1pPr>
              <a:defRPr/>
            </a:lvl1pPr>
          </a:lstStyle>
          <a:p>
            <a:pPr>
              <a:defRPr/>
            </a:pPr>
            <a:r>
              <a:rPr lang="nn-NO" altLang="nb-NO"/>
              <a:t>| </a:t>
            </a:r>
            <a:fld id="{DF3A4A4C-5984-4D58-B388-3C5639B8EC24}" type="slidenum">
              <a:rPr lang="nn-NO" altLang="nb-NO"/>
              <a:pPr>
                <a:defRPr/>
              </a:pPr>
              <a:t>‹#›</a:t>
            </a:fld>
            <a:endParaRPr lang="nn-NO" altLang="nb-NO" sz="1200"/>
          </a:p>
        </p:txBody>
      </p:sp>
    </p:spTree>
    <p:extLst>
      <p:ext uri="{BB962C8B-B14F-4D97-AF65-F5344CB8AC3E}">
        <p14:creationId xmlns:p14="http://schemas.microsoft.com/office/powerpoint/2010/main" val="2495158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508000"/>
            <a:ext cx="7772400" cy="402291"/>
          </a:xfrm>
        </p:spPr>
        <p:txBody>
          <a:bodyPr/>
          <a:lstStyle/>
          <a:p>
            <a:r>
              <a:rPr lang="da-DK"/>
              <a:t>Klik for at redigere titeltypografi i masteren</a:t>
            </a:r>
          </a:p>
        </p:txBody>
      </p:sp>
      <p:sp>
        <p:nvSpPr>
          <p:cNvPr id="3" name="Pladsholder til tabel 2"/>
          <p:cNvSpPr>
            <a:spLocks noGrp="1"/>
          </p:cNvSpPr>
          <p:nvPr>
            <p:ph type="tbl" idx="1"/>
          </p:nvPr>
        </p:nvSpPr>
        <p:spPr>
          <a:xfrm>
            <a:off x="685800" y="1333500"/>
            <a:ext cx="7772400" cy="3619500"/>
          </a:xfrm>
        </p:spPr>
        <p:txBody>
          <a:bodyPr/>
          <a:lstStyle/>
          <a:p>
            <a:pPr lvl="0"/>
            <a:endParaRPr lang="da-DK" noProof="0"/>
          </a:p>
        </p:txBody>
      </p:sp>
      <p:sp>
        <p:nvSpPr>
          <p:cNvPr id="4" name="Pladsholder til dato 3"/>
          <p:cNvSpPr>
            <a:spLocks noGrp="1"/>
          </p:cNvSpPr>
          <p:nvPr>
            <p:ph type="dt" sz="half" idx="10"/>
          </p:nvPr>
        </p:nvSpPr>
        <p:spPr>
          <a:xfrm>
            <a:off x="609601" y="5334000"/>
            <a:ext cx="938213" cy="254000"/>
          </a:xfrm>
          <a:prstGeom prst="rect">
            <a:avLst/>
          </a:prstGeom>
        </p:spPr>
        <p:txBody>
          <a:bodyPr/>
          <a:lstStyle>
            <a:lvl1pPr>
              <a:defRPr/>
            </a:lvl1pPr>
          </a:lstStyle>
          <a:p>
            <a:pPr>
              <a:defRPr/>
            </a:pPr>
            <a:endParaRPr lang="nn-NO"/>
          </a:p>
        </p:txBody>
      </p:sp>
      <p:sp>
        <p:nvSpPr>
          <p:cNvPr id="5" name="Pladsholder til sidefod 4"/>
          <p:cNvSpPr>
            <a:spLocks noGrp="1"/>
          </p:cNvSpPr>
          <p:nvPr>
            <p:ph type="ftr" sz="quarter" idx="11"/>
          </p:nvPr>
        </p:nvSpPr>
        <p:spPr>
          <a:xfrm>
            <a:off x="1547814" y="5334000"/>
            <a:ext cx="5386387" cy="254000"/>
          </a:xfrm>
          <a:prstGeom prst="rect">
            <a:avLst/>
          </a:prstGeom>
        </p:spPr>
        <p:txBody>
          <a:bodyPr/>
          <a:lstStyle>
            <a:lvl1pPr>
              <a:defRPr/>
            </a:lvl1pPr>
          </a:lstStyle>
          <a:p>
            <a:pPr>
              <a:defRPr/>
            </a:pPr>
            <a:r>
              <a:rPr lang="nn-NO"/>
              <a:t>|  </a:t>
            </a:r>
            <a:endParaRPr lang="nn-NO" sz="1400" b="0">
              <a:solidFill>
                <a:schemeClr val="tx1"/>
              </a:solidFill>
              <a:latin typeface="Times" pitchFamily="18" charset="0"/>
            </a:endParaRPr>
          </a:p>
        </p:txBody>
      </p:sp>
      <p:sp>
        <p:nvSpPr>
          <p:cNvPr id="6" name="Pladsholder til diasnummer 5"/>
          <p:cNvSpPr>
            <a:spLocks noGrp="1"/>
          </p:cNvSpPr>
          <p:nvPr>
            <p:ph type="sldNum" sz="quarter" idx="12"/>
          </p:nvPr>
        </p:nvSpPr>
        <p:spPr>
          <a:xfrm>
            <a:off x="8077200" y="5334000"/>
            <a:ext cx="685800" cy="254000"/>
          </a:xfrm>
        </p:spPr>
        <p:txBody>
          <a:bodyPr/>
          <a:lstStyle>
            <a:lvl1pPr>
              <a:defRPr/>
            </a:lvl1pPr>
          </a:lstStyle>
          <a:p>
            <a:pPr>
              <a:defRPr/>
            </a:pPr>
            <a:r>
              <a:rPr lang="nn-NO"/>
              <a:t>| </a:t>
            </a:r>
            <a:fld id="{ECCDB76A-D8D8-4306-A2E7-4CB130866950}" type="slidenum">
              <a:rPr lang="nn-NO"/>
              <a:pPr>
                <a:defRPr/>
              </a:pPr>
              <a:t>‹#›</a:t>
            </a:fld>
            <a:endParaRPr lang="nn-NO" sz="1400"/>
          </a:p>
        </p:txBody>
      </p:sp>
    </p:spTree>
    <p:extLst>
      <p:ext uri="{BB962C8B-B14F-4D97-AF65-F5344CB8AC3E}">
        <p14:creationId xmlns:p14="http://schemas.microsoft.com/office/powerpoint/2010/main" val="374516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5" y="-205545"/>
            <a:ext cx="9143999" cy="6585405"/>
          </a:xfrm>
          <a:prstGeom prst="rect">
            <a:avLst/>
          </a:prstGeom>
          <a:noFill/>
          <a:ln>
            <a:noFill/>
          </a:ln>
        </p:spPr>
      </p:pic>
      <p:sp>
        <p:nvSpPr>
          <p:cNvPr id="2" name="Title 1"/>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3" name="Date Placeholder 2"/>
          <p:cNvSpPr>
            <a:spLocks noGrp="1"/>
          </p:cNvSpPr>
          <p:nvPr>
            <p:ph type="dt" sz="half" idx="10"/>
          </p:nvPr>
        </p:nvSpPr>
        <p:spPr>
          <a:xfrm>
            <a:off x="7308304" y="5316915"/>
            <a:ext cx="1080120" cy="108011"/>
          </a:xfrm>
          <a:prstGeom prst="rect">
            <a:avLst/>
          </a:prstGeom>
        </p:spPr>
        <p:txBody>
          <a:bodyPr/>
          <a:lstStyle/>
          <a:p>
            <a:fld id="{FF4674D7-0926-4A8B-B098-102359B12EA7}" type="datetime1">
              <a:rPr lang="nb-NO" smtClean="0"/>
              <a:t>26.01.2017</a:t>
            </a:fld>
            <a:endParaRPr lang="nb-NO" dirty="0"/>
          </a:p>
        </p:txBody>
      </p:sp>
      <p:sp>
        <p:nvSpPr>
          <p:cNvPr id="4" name="Footer Placeholder 3"/>
          <p:cNvSpPr>
            <a:spLocks noGrp="1"/>
          </p:cNvSpPr>
          <p:nvPr>
            <p:ph type="ftr" sz="quarter" idx="11"/>
          </p:nvPr>
        </p:nvSpPr>
        <p:spPr>
          <a:xfrm>
            <a:off x="6660232" y="5161756"/>
            <a:ext cx="2088232" cy="162017"/>
          </a:xfrm>
          <a:prstGeom prst="rect">
            <a:avLst/>
          </a:prstGeom>
        </p:spPr>
        <p:txBody>
          <a:bodyPr/>
          <a:lstStyle/>
          <a:p>
            <a:r>
              <a:rPr lang="nb-NO" dirty="0"/>
              <a:t>Helsedirektoratets kostråd</a:t>
            </a:r>
          </a:p>
        </p:txBody>
      </p:sp>
      <p:sp>
        <p:nvSpPr>
          <p:cNvPr id="5" name="Slide Number Placeholder 4"/>
          <p:cNvSpPr>
            <a:spLocks noGrp="1"/>
          </p:cNvSpPr>
          <p:nvPr>
            <p:ph type="sldNum" sz="quarter" idx="12"/>
          </p:nvPr>
        </p:nvSpPr>
        <p:spPr/>
        <p:txBody>
          <a:bodyPr/>
          <a:lstStyle/>
          <a:p>
            <a:fld id="{CDA22134-EA94-4B2E-9154-EB8F13265450}" type="slidenum">
              <a:rPr lang="nb-NO" smtClean="0"/>
              <a:pPr/>
              <a:t>‹#›</a:t>
            </a:fld>
            <a:endParaRPr lang="nb-NO" dirty="0"/>
          </a:p>
        </p:txBody>
      </p:sp>
      <p:sp>
        <p:nvSpPr>
          <p:cNvPr id="8" name="Text Placeholder 7"/>
          <p:cNvSpPr>
            <a:spLocks noGrp="1"/>
          </p:cNvSpPr>
          <p:nvPr>
            <p:ph type="body" sz="quarter" idx="13"/>
          </p:nvPr>
        </p:nvSpPr>
        <p:spPr>
          <a:xfrm>
            <a:off x="454025" y="1201738"/>
            <a:ext cx="8221663" cy="3816350"/>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pic>
        <p:nvPicPr>
          <p:cNvPr id="9" name="Bild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375052"/>
            <a:ext cx="1076709" cy="146744"/>
          </a:xfrm>
          <a:prstGeom prst="rect">
            <a:avLst/>
          </a:prstGeom>
        </p:spPr>
      </p:pic>
    </p:spTree>
    <p:extLst>
      <p:ext uri="{BB962C8B-B14F-4D97-AF65-F5344CB8AC3E}">
        <p14:creationId xmlns:p14="http://schemas.microsoft.com/office/powerpoint/2010/main" val="52043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5" name="Slide Number Placeholder 4"/>
          <p:cNvSpPr>
            <a:spLocks noGrp="1"/>
          </p:cNvSpPr>
          <p:nvPr>
            <p:ph type="sldNum" sz="quarter" idx="12"/>
          </p:nvPr>
        </p:nvSpPr>
        <p:spPr/>
        <p:txBody>
          <a:bodyPr/>
          <a:lstStyle/>
          <a:p>
            <a:fld id="{CDA22134-EA94-4B2E-9154-EB8F13265450}" type="slidenum">
              <a:rPr lang="nb-NO" smtClean="0"/>
              <a:pPr/>
              <a:t>‹#›</a:t>
            </a:fld>
            <a:endParaRPr lang="nb-NO" dirty="0"/>
          </a:p>
        </p:txBody>
      </p:sp>
      <p:sp>
        <p:nvSpPr>
          <p:cNvPr id="8" name="Text Placeholder 7"/>
          <p:cNvSpPr>
            <a:spLocks noGrp="1"/>
          </p:cNvSpPr>
          <p:nvPr>
            <p:ph type="body" sz="quarter" idx="13"/>
          </p:nvPr>
        </p:nvSpPr>
        <p:spPr>
          <a:xfrm>
            <a:off x="454025" y="1201738"/>
            <a:ext cx="8221663" cy="3816350"/>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Tree>
    <p:extLst>
      <p:ext uri="{BB962C8B-B14F-4D97-AF65-F5344CB8AC3E}">
        <p14:creationId xmlns:p14="http://schemas.microsoft.com/office/powerpoint/2010/main" val="52043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0" y="4086000"/>
            <a:ext cx="9144000" cy="1632856"/>
          </a:xfrm>
          <a:prstGeom prst="rect">
            <a:avLst/>
          </a:prstGeom>
          <a:solidFill>
            <a:schemeClr val="accent1"/>
          </a:solidFill>
        </p:spPr>
      </p:pic>
      <p:sp>
        <p:nvSpPr>
          <p:cNvPr id="14" name="Tittel 1"/>
          <p:cNvSpPr>
            <a:spLocks noGrp="1"/>
          </p:cNvSpPr>
          <p:nvPr>
            <p:ph type="ctrTitle"/>
          </p:nvPr>
        </p:nvSpPr>
        <p:spPr>
          <a:xfrm>
            <a:off x="685800" y="4122000"/>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15" name="Undertittel 2"/>
          <p:cNvSpPr>
            <a:spLocks noGrp="1"/>
          </p:cNvSpPr>
          <p:nvPr>
            <p:ph type="subTitle" idx="1"/>
          </p:nvPr>
        </p:nvSpPr>
        <p:spPr>
          <a:xfrm>
            <a:off x="685800" y="4716000"/>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6" name="Bilde 1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sp>
        <p:nvSpPr>
          <p:cNvPr id="17" name="Plassholder for tekst 4"/>
          <p:cNvSpPr>
            <a:spLocks noGrp="1"/>
          </p:cNvSpPr>
          <p:nvPr>
            <p:ph type="body" sz="quarter" idx="11" hasCustomPrompt="1"/>
          </p:nvPr>
        </p:nvSpPr>
        <p:spPr>
          <a:xfrm>
            <a:off x="685720" y="5378400"/>
            <a:ext cx="7772479" cy="309958"/>
          </a:xfrm>
        </p:spPr>
        <p:txBody>
          <a:bodyPr wrap="square" anchor="b" anchorCtr="0">
            <a:spAutoFit/>
          </a:bodyPr>
          <a:lstStyle>
            <a:lvl1pPr marL="0" indent="0">
              <a:buNone/>
              <a:defRPr sz="1400">
                <a:solidFill>
                  <a:schemeClr val="bg1"/>
                </a:solidFill>
              </a:defRPr>
            </a:lvl1pPr>
          </a:lstStyle>
          <a:p>
            <a:pPr lvl="0"/>
            <a:r>
              <a:rPr lang="nb-NO" dirty="0"/>
              <a:t>Sted, dato</a:t>
            </a:r>
          </a:p>
        </p:txBody>
      </p:sp>
    </p:spTree>
    <p:extLst>
      <p:ext uri="{BB962C8B-B14F-4D97-AF65-F5344CB8AC3E}">
        <p14:creationId xmlns:p14="http://schemas.microsoft.com/office/powerpoint/2010/main" val="163872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rgbClr val="0093A7"/>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dirty="0"/>
              <a:t>Sted, dato</a:t>
            </a:r>
          </a:p>
        </p:txBody>
      </p:sp>
    </p:spTree>
    <p:extLst>
      <p:ext uri="{BB962C8B-B14F-4D97-AF65-F5344CB8AC3E}">
        <p14:creationId xmlns:p14="http://schemas.microsoft.com/office/powerpoint/2010/main" val="344550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chemeClr val="accent2"/>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dirty="0"/>
              <a:t>Sted, dato</a:t>
            </a:r>
          </a:p>
        </p:txBody>
      </p:sp>
    </p:spTree>
    <p:extLst>
      <p:ext uri="{BB962C8B-B14F-4D97-AF65-F5344CB8AC3E}">
        <p14:creationId xmlns:p14="http://schemas.microsoft.com/office/powerpoint/2010/main" val="93131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6000"/>
            <a:ext cx="9144000" cy="1632856"/>
          </a:xfrm>
          <a:prstGeom prst="rect">
            <a:avLst/>
          </a:prstGeom>
          <a:solidFill>
            <a:schemeClr val="accent6"/>
          </a:solidFill>
        </p:spPr>
      </p:pic>
      <p:sp>
        <p:nvSpPr>
          <p:cNvPr id="12" name="Tittel 1"/>
          <p:cNvSpPr>
            <a:spLocks noGrp="1"/>
          </p:cNvSpPr>
          <p:nvPr>
            <p:ph type="ctrTitle"/>
          </p:nvPr>
        </p:nvSpPr>
        <p:spPr>
          <a:xfrm>
            <a:off x="685800" y="4122000"/>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14" name="Undertittel 2"/>
          <p:cNvSpPr>
            <a:spLocks noGrp="1"/>
          </p:cNvSpPr>
          <p:nvPr>
            <p:ph type="subTitle" idx="1"/>
          </p:nvPr>
        </p:nvSpPr>
        <p:spPr>
          <a:xfrm>
            <a:off x="685800" y="4716000"/>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5" name="Plassholder for tekst 4"/>
          <p:cNvSpPr>
            <a:spLocks noGrp="1"/>
          </p:cNvSpPr>
          <p:nvPr>
            <p:ph type="body" sz="quarter" idx="11" hasCustomPrompt="1"/>
          </p:nvPr>
        </p:nvSpPr>
        <p:spPr>
          <a:xfrm>
            <a:off x="685720" y="5378400"/>
            <a:ext cx="7772479" cy="309958"/>
          </a:xfrm>
        </p:spPr>
        <p:txBody>
          <a:bodyPr wrap="square" anchor="b" anchorCtr="0">
            <a:spAutoFit/>
          </a:bodyPr>
          <a:lstStyle>
            <a:lvl1pPr marL="0" indent="0">
              <a:buNone/>
              <a:defRPr sz="1400">
                <a:solidFill>
                  <a:schemeClr val="bg1"/>
                </a:solidFill>
              </a:defRPr>
            </a:lvl1pPr>
          </a:lstStyle>
          <a:p>
            <a:pPr lvl="0"/>
            <a:r>
              <a:rPr lang="nb-NO" dirty="0"/>
              <a:t>Sted, dato</a:t>
            </a:r>
          </a:p>
        </p:txBody>
      </p:sp>
    </p:spTree>
    <p:extLst>
      <p:ext uri="{BB962C8B-B14F-4D97-AF65-F5344CB8AC3E}">
        <p14:creationId xmlns:p14="http://schemas.microsoft.com/office/powerpoint/2010/main" val="84720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rgbClr val="76428D"/>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3610" y="431983"/>
            <a:ext cx="8222389" cy="402291"/>
          </a:xfrm>
          <a:prstGeom prst="rect">
            <a:avLst/>
          </a:prstGeom>
        </p:spPr>
        <p:txBody>
          <a:bodyPr vert="horz" wrap="square" lIns="90000" tIns="46800" rIns="90000" bIns="4680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470954" y="1273324"/>
            <a:ext cx="8205045" cy="3914312"/>
          </a:xfrm>
          <a:prstGeom prst="rect">
            <a:avLst/>
          </a:prstGeom>
        </p:spPr>
        <p:txBody>
          <a:bodyPr vert="horz" lIns="90000" tIns="46800" rIns="90000" bIns="4680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lysbildenummer 5"/>
          <p:cNvSpPr>
            <a:spLocks noGrp="1"/>
          </p:cNvSpPr>
          <p:nvPr>
            <p:ph type="sldNum" sz="quarter" idx="4"/>
          </p:nvPr>
        </p:nvSpPr>
        <p:spPr>
          <a:xfrm>
            <a:off x="8388424" y="5316915"/>
            <a:ext cx="360040" cy="108011"/>
          </a:xfrm>
          <a:prstGeom prst="rect">
            <a:avLst/>
          </a:prstGeom>
        </p:spPr>
        <p:txBody>
          <a:bodyPr anchor="ctr" anchorCtr="0"/>
          <a:lstStyle>
            <a:lvl1pPr algn="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49"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50" r:id="rId15"/>
    <p:sldLayoutId id="2147483652" r:id="rId16"/>
    <p:sldLayoutId id="2147483670" r:id="rId17"/>
    <p:sldLayoutId id="2147483671" r:id="rId18"/>
    <p:sldLayoutId id="2147483653" r:id="rId19"/>
    <p:sldLayoutId id="2147483654" r:id="rId20"/>
    <p:sldLayoutId id="2147483669" r:id="rId21"/>
    <p:sldLayoutId id="2147483668" r:id="rId22"/>
    <p:sldLayoutId id="2147483677" r:id="rId23"/>
    <p:sldLayoutId id="2147483680" r:id="rId24"/>
    <p:sldLayoutId id="2147483681" r:id="rId25"/>
    <p:sldLayoutId id="2147483682" r:id="rId26"/>
  </p:sldLayoutIdLst>
  <p:hf hdr="0"/>
  <p:txStyles>
    <p:titleStyle>
      <a:lvl1pPr algn="ctr" defTabSz="914400" rtl="0" eaLnBrk="1" latinLnBrk="0" hangingPunct="1">
        <a:spcBef>
          <a:spcPct val="0"/>
        </a:spcBef>
        <a:buNone/>
        <a:defRPr lang="nb-NO" sz="2000" kern="1200" cap="all" spc="100" dirty="0">
          <a:solidFill>
            <a:srgbClr val="0093A7"/>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kern="1200">
          <a:solidFill>
            <a:srgbClr val="003244"/>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600" kern="1200">
          <a:solidFill>
            <a:srgbClr val="003244"/>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600" kern="1200">
          <a:solidFill>
            <a:srgbClr val="003244"/>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rgbClr val="003244"/>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rgbClr val="003244"/>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mhfa.no/skolemaaltid/"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78760" y="4270970"/>
            <a:ext cx="8278688" cy="463846"/>
          </a:xfrm>
        </p:spPr>
        <p:txBody>
          <a:bodyPr/>
          <a:lstStyle/>
          <a:p>
            <a:r>
              <a:rPr lang="en-GB" sz="2400" b="1" dirty="0">
                <a:latin typeface="+mn-lt"/>
              </a:rPr>
              <a:t>    </a:t>
            </a:r>
            <a:r>
              <a:rPr lang="en-GB" sz="2400" b="1" dirty="0" smtClean="0">
                <a:latin typeface="+mn-lt"/>
              </a:rPr>
              <a:t>“</a:t>
            </a:r>
            <a:r>
              <a:rPr lang="en-GB" sz="2400" b="1" dirty="0" err="1" smtClean="0">
                <a:latin typeface="+mn-lt"/>
              </a:rPr>
              <a:t>Sunn</a:t>
            </a:r>
            <a:r>
              <a:rPr lang="en-GB" sz="2400" b="1" dirty="0" smtClean="0">
                <a:latin typeface="+mn-lt"/>
              </a:rPr>
              <a:t> drift”</a:t>
            </a:r>
            <a:endParaRPr lang="en-GB" sz="2400" b="1" dirty="0">
              <a:latin typeface="+mn-lt"/>
            </a:endParaRPr>
          </a:p>
        </p:txBody>
      </p:sp>
      <p:pic>
        <p:nvPicPr>
          <p:cNvPr id="5" name="Plassholder for bilde 4"/>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t="1673" b="7995"/>
          <a:stretch/>
        </p:blipFill>
        <p:spPr>
          <a:xfrm>
            <a:off x="0" y="0"/>
            <a:ext cx="9144000" cy="3252178"/>
          </a:xfrm>
        </p:spPr>
      </p:pic>
      <p:sp>
        <p:nvSpPr>
          <p:cNvPr id="4" name="TekstSylinder 3"/>
          <p:cNvSpPr txBox="1"/>
          <p:nvPr/>
        </p:nvSpPr>
        <p:spPr>
          <a:xfrm>
            <a:off x="539552" y="4868376"/>
            <a:ext cx="3960440" cy="430887"/>
          </a:xfrm>
          <a:prstGeom prst="rect">
            <a:avLst/>
          </a:prstGeom>
          <a:noFill/>
        </p:spPr>
        <p:txBody>
          <a:bodyPr wrap="square" rtlCol="0">
            <a:spAutoFit/>
          </a:bodyPr>
          <a:lstStyle/>
          <a:p>
            <a:r>
              <a:rPr lang="nb-NO" sz="2200" b="1" dirty="0" smtClean="0">
                <a:solidFill>
                  <a:schemeClr val="bg1"/>
                </a:solidFill>
              </a:rPr>
              <a:t>Kort om regelverk og økonomi</a:t>
            </a:r>
            <a:endParaRPr lang="nb-NO" sz="2200" dirty="0">
              <a:solidFill>
                <a:schemeClr val="bg1"/>
              </a:solidFill>
            </a:endParaRPr>
          </a:p>
        </p:txBody>
      </p:sp>
    </p:spTree>
    <p:extLst>
      <p:ext uri="{BB962C8B-B14F-4D97-AF65-F5344CB8AC3E}">
        <p14:creationId xmlns:p14="http://schemas.microsoft.com/office/powerpoint/2010/main" val="58490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453610" y="431983"/>
            <a:ext cx="8222389" cy="402291"/>
          </a:xfrm>
        </p:spPr>
        <p:txBody>
          <a:bodyPr/>
          <a:lstStyle/>
          <a:p>
            <a:r>
              <a:rPr lang="nb-NO" altLang="nb-NO" b="1" dirty="0">
                <a:solidFill>
                  <a:schemeClr val="accent1"/>
                </a:solidFill>
                <a:latin typeface="+mn-lt"/>
              </a:rPr>
              <a:t>Kantine/matbod - noen </a:t>
            </a:r>
            <a:r>
              <a:rPr lang="nb-NO" altLang="nb-NO" b="1" dirty="0" smtClean="0">
                <a:solidFill>
                  <a:schemeClr val="accent1"/>
                </a:solidFill>
                <a:latin typeface="+mn-lt"/>
              </a:rPr>
              <a:t>suksesskriterier fra skoler</a:t>
            </a:r>
            <a:endParaRPr lang="nb-NO" dirty="0">
              <a:latin typeface="+mn-lt"/>
            </a:endParaRPr>
          </a:p>
        </p:txBody>
      </p:sp>
      <p:sp>
        <p:nvSpPr>
          <p:cNvPr id="7" name="Plassholder for lysbildenummer 6"/>
          <p:cNvSpPr>
            <a:spLocks noGrp="1"/>
          </p:cNvSpPr>
          <p:nvPr>
            <p:ph type="sldNum" sz="quarter" idx="4"/>
          </p:nvPr>
        </p:nvSpPr>
        <p:spPr/>
        <p:txBody>
          <a:bodyPr/>
          <a:lstStyle/>
          <a:p>
            <a:fld id="{CDA22134-EA94-4B2E-9154-EB8F13265450}" type="slidenum">
              <a:rPr lang="nb-NO" smtClean="0"/>
              <a:pPr/>
              <a:t>10</a:t>
            </a:fld>
            <a:endParaRPr lang="nb-NO" dirty="0"/>
          </a:p>
        </p:txBody>
      </p:sp>
      <p:sp>
        <p:nvSpPr>
          <p:cNvPr id="10" name="Rectangle 3"/>
          <p:cNvSpPr>
            <a:spLocks noGrp="1" noChangeArrowheads="1"/>
          </p:cNvSpPr>
          <p:nvPr>
            <p:ph idx="1"/>
          </p:nvPr>
        </p:nvSpPr>
        <p:spPr/>
        <p:txBody>
          <a:bodyPr>
            <a:normAutofit fontScale="92500" lnSpcReduction="20000"/>
          </a:bodyPr>
          <a:lstStyle/>
          <a:p>
            <a:pPr>
              <a:lnSpc>
                <a:spcPct val="90000"/>
              </a:lnSpc>
            </a:pPr>
            <a:r>
              <a:rPr lang="nb-NO" altLang="nb-NO" sz="1800" dirty="0">
                <a:latin typeface="+mn-lt"/>
              </a:rPr>
              <a:t>Arbeidet bør forankres i skolens planer</a:t>
            </a:r>
            <a:br>
              <a:rPr lang="nb-NO" altLang="nb-NO" sz="1800" dirty="0">
                <a:latin typeface="+mn-lt"/>
              </a:rPr>
            </a:br>
            <a:endParaRPr lang="nb-NO" altLang="nb-NO" sz="1800" dirty="0">
              <a:latin typeface="+mn-lt"/>
            </a:endParaRPr>
          </a:p>
          <a:p>
            <a:pPr>
              <a:lnSpc>
                <a:spcPct val="90000"/>
              </a:lnSpc>
            </a:pPr>
            <a:r>
              <a:rPr lang="nb-NO" altLang="nb-NO" sz="1800" dirty="0">
                <a:latin typeface="+mn-lt"/>
              </a:rPr>
              <a:t>Alle berørte på skolen deltar; = eierskap til prosess, tilbud og drift</a:t>
            </a:r>
          </a:p>
          <a:p>
            <a:pPr>
              <a:lnSpc>
                <a:spcPct val="90000"/>
              </a:lnSpc>
            </a:pPr>
            <a:endParaRPr lang="nb-NO" altLang="nb-NO" sz="1800" dirty="0">
              <a:latin typeface="+mn-lt"/>
            </a:endParaRPr>
          </a:p>
          <a:p>
            <a:pPr>
              <a:lnSpc>
                <a:spcPct val="90000"/>
              </a:lnSpc>
            </a:pPr>
            <a:r>
              <a:rPr lang="nb-NO" altLang="nb-NO" sz="1800" dirty="0">
                <a:latin typeface="+mn-lt"/>
              </a:rPr>
              <a:t>Trivelig spisemiljø </a:t>
            </a:r>
            <a:r>
              <a:rPr lang="nb-NO" altLang="nb-NO" sz="1800" dirty="0" err="1">
                <a:latin typeface="+mn-lt"/>
              </a:rPr>
              <a:t>inkl</a:t>
            </a:r>
            <a:r>
              <a:rPr lang="nb-NO" altLang="nb-NO" sz="1800" dirty="0">
                <a:latin typeface="+mn-lt"/>
              </a:rPr>
              <a:t> tilgang til vann og </a:t>
            </a:r>
            <a:r>
              <a:rPr lang="nb-NO" altLang="nb-NO" sz="1800" dirty="0" err="1">
                <a:latin typeface="+mn-lt"/>
              </a:rPr>
              <a:t>evt</a:t>
            </a:r>
            <a:r>
              <a:rPr lang="nb-NO" altLang="nb-NO" sz="1800" dirty="0">
                <a:latin typeface="+mn-lt"/>
              </a:rPr>
              <a:t> frukt/grønt for alle</a:t>
            </a:r>
          </a:p>
          <a:p>
            <a:pPr marL="0" indent="0">
              <a:lnSpc>
                <a:spcPct val="90000"/>
              </a:lnSpc>
              <a:buNone/>
            </a:pPr>
            <a:endParaRPr lang="nb-NO" altLang="nb-NO" sz="1800" dirty="0">
              <a:latin typeface="+mn-lt"/>
            </a:endParaRPr>
          </a:p>
          <a:p>
            <a:pPr>
              <a:lnSpc>
                <a:spcPct val="90000"/>
              </a:lnSpc>
            </a:pPr>
            <a:r>
              <a:rPr lang="nb-NO" altLang="nb-NO" sz="1800" dirty="0">
                <a:latin typeface="+mn-lt"/>
              </a:rPr>
              <a:t>Enkle endringer – lettere å foreta - kan gi stor effekt</a:t>
            </a:r>
          </a:p>
          <a:p>
            <a:pPr marL="0" indent="0">
              <a:lnSpc>
                <a:spcPct val="90000"/>
              </a:lnSpc>
              <a:buNone/>
            </a:pPr>
            <a:endParaRPr lang="nb-NO" altLang="nb-NO" sz="1800" dirty="0">
              <a:latin typeface="+mn-lt"/>
            </a:endParaRPr>
          </a:p>
          <a:p>
            <a:pPr>
              <a:lnSpc>
                <a:spcPct val="90000"/>
              </a:lnSpc>
            </a:pPr>
            <a:r>
              <a:rPr lang="nb-NO" altLang="nb-NO" sz="1800" dirty="0">
                <a:latin typeface="+mn-lt"/>
              </a:rPr>
              <a:t>Meny, tilberedning, presentasjon og markedsføring for sunne valg</a:t>
            </a:r>
            <a:br>
              <a:rPr lang="nb-NO" altLang="nb-NO" sz="1800" dirty="0">
                <a:latin typeface="+mn-lt"/>
              </a:rPr>
            </a:br>
            <a:endParaRPr lang="nb-NO" altLang="nb-NO" sz="1800" dirty="0">
              <a:latin typeface="+mn-lt"/>
            </a:endParaRPr>
          </a:p>
          <a:p>
            <a:pPr>
              <a:lnSpc>
                <a:spcPct val="90000"/>
              </a:lnSpc>
            </a:pPr>
            <a:r>
              <a:rPr lang="nb-NO" altLang="nb-NO" sz="1800" dirty="0">
                <a:latin typeface="+mn-lt"/>
              </a:rPr>
              <a:t>God service, jevnlige brukerundersøkelser</a:t>
            </a:r>
            <a:br>
              <a:rPr lang="nb-NO" altLang="nb-NO" sz="1800" dirty="0">
                <a:latin typeface="+mn-lt"/>
              </a:rPr>
            </a:br>
            <a:endParaRPr lang="nb-NO" altLang="nb-NO" sz="1800" dirty="0">
              <a:latin typeface="+mn-lt"/>
            </a:endParaRPr>
          </a:p>
          <a:p>
            <a:pPr>
              <a:lnSpc>
                <a:spcPct val="90000"/>
              </a:lnSpc>
            </a:pPr>
            <a:r>
              <a:rPr lang="nb-NO" altLang="nb-NO" sz="1800" dirty="0">
                <a:latin typeface="+mn-lt"/>
              </a:rPr>
              <a:t>Samarbeid med ulike fag, aktører utenfor skolen?</a:t>
            </a:r>
          </a:p>
          <a:p>
            <a:pPr>
              <a:lnSpc>
                <a:spcPct val="90000"/>
              </a:lnSpc>
            </a:pPr>
            <a:endParaRPr lang="nb-NO" altLang="nb-NO" sz="1800" b="1" dirty="0">
              <a:latin typeface="+mn-lt"/>
            </a:endParaRPr>
          </a:p>
          <a:p>
            <a:pPr>
              <a:lnSpc>
                <a:spcPct val="90000"/>
              </a:lnSpc>
            </a:pPr>
            <a:r>
              <a:rPr lang="nb-NO" altLang="nb-NO" sz="1800" dirty="0">
                <a:latin typeface="+mn-lt"/>
              </a:rPr>
              <a:t>Oppdatert på og følge gjeldende lovverk (hygiene, allergi, IK-mat mv)</a:t>
            </a:r>
            <a:r>
              <a:rPr lang="nb-NO" altLang="nb-NO" sz="1800" b="1" dirty="0">
                <a:latin typeface="+mn-lt"/>
              </a:rPr>
              <a:t/>
            </a:r>
            <a:br>
              <a:rPr lang="nb-NO" altLang="nb-NO" sz="1800" b="1" dirty="0">
                <a:latin typeface="+mn-lt"/>
              </a:rPr>
            </a:br>
            <a:endParaRPr lang="nb-NO" altLang="nb-NO" sz="1800" b="1" dirty="0">
              <a:latin typeface="+mn-lt"/>
            </a:endParaRPr>
          </a:p>
          <a:p>
            <a:pPr>
              <a:lnSpc>
                <a:spcPct val="90000"/>
              </a:lnSpc>
            </a:pPr>
            <a:endParaRPr lang="nb-NO" altLang="nb-NO" sz="1800" dirty="0">
              <a:latin typeface="+mn-lt"/>
            </a:endParaRPr>
          </a:p>
          <a:p>
            <a:pPr>
              <a:lnSpc>
                <a:spcPct val="90000"/>
              </a:lnSpc>
              <a:buFontTx/>
              <a:buNone/>
            </a:pPr>
            <a:endParaRPr lang="nb-NO" altLang="nb-NO" sz="1800" dirty="0">
              <a:latin typeface="+mn-lt"/>
            </a:endParaRPr>
          </a:p>
        </p:txBody>
      </p:sp>
      <p:pic>
        <p:nvPicPr>
          <p:cNvPr id="11" name="Picture 5" descr="O:\Shdir_Felles\Ernæring\Bilder\Kostråd Dreyer\Dagsforsla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553" y="1057300"/>
            <a:ext cx="1355059" cy="10920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2553" y="3145532"/>
            <a:ext cx="1526553" cy="115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59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539552" y="283221"/>
            <a:ext cx="8222389" cy="463846"/>
          </a:xfrm>
        </p:spPr>
        <p:txBody>
          <a:bodyPr/>
          <a:lstStyle/>
          <a:p>
            <a:r>
              <a:rPr lang="nb-NO" sz="2400" b="1" dirty="0" smtClean="0">
                <a:latin typeface="+mn-lt"/>
              </a:rPr>
              <a:t>rammer og driftsoppgaver – </a:t>
            </a:r>
            <a:r>
              <a:rPr lang="nb-NO" sz="2200" b="1" dirty="0" smtClean="0">
                <a:latin typeface="+mn-lt"/>
              </a:rPr>
              <a:t>«huskeliste»</a:t>
            </a:r>
            <a:endParaRPr lang="nb-NO" sz="2200" b="1" dirty="0">
              <a:latin typeface="+mn-lt"/>
            </a:endParaRPr>
          </a:p>
        </p:txBody>
      </p:sp>
      <p:sp>
        <p:nvSpPr>
          <p:cNvPr id="8" name="Plassholder for innhold 7"/>
          <p:cNvSpPr>
            <a:spLocks noGrp="1"/>
          </p:cNvSpPr>
          <p:nvPr>
            <p:ph idx="1"/>
          </p:nvPr>
        </p:nvSpPr>
        <p:spPr>
          <a:xfrm>
            <a:off x="250428" y="949733"/>
            <a:ext cx="4706829" cy="4097598"/>
          </a:xfrm>
        </p:spPr>
        <p:txBody>
          <a:bodyPr>
            <a:normAutofit/>
          </a:bodyPr>
          <a:lstStyle/>
          <a:p>
            <a:r>
              <a:rPr lang="nb-NO" dirty="0">
                <a:latin typeface="+mn-lt"/>
              </a:rPr>
              <a:t>Bemanne – hvem?</a:t>
            </a:r>
          </a:p>
          <a:p>
            <a:r>
              <a:rPr lang="nb-NO" dirty="0" smtClean="0">
                <a:latin typeface="+mn-lt"/>
              </a:rPr>
              <a:t>Type mat- og drikketilbud - meny</a:t>
            </a:r>
          </a:p>
          <a:p>
            <a:r>
              <a:rPr lang="nb-NO" dirty="0" smtClean="0">
                <a:latin typeface="+mn-lt"/>
              </a:rPr>
              <a:t>Planlegge</a:t>
            </a:r>
            <a:r>
              <a:rPr lang="nb-NO" dirty="0">
                <a:latin typeface="+mn-lt"/>
              </a:rPr>
              <a:t>, bestille/kjøpe </a:t>
            </a:r>
            <a:r>
              <a:rPr lang="nb-NO" dirty="0" smtClean="0">
                <a:latin typeface="+mn-lt"/>
              </a:rPr>
              <a:t>inn, produsere</a:t>
            </a:r>
            <a:endParaRPr lang="nb-NO" dirty="0">
              <a:latin typeface="+mn-lt"/>
            </a:endParaRPr>
          </a:p>
          <a:p>
            <a:r>
              <a:rPr lang="nb-NO" dirty="0">
                <a:latin typeface="+mn-lt"/>
              </a:rPr>
              <a:t>Faste rutiner, følge regelverket </a:t>
            </a:r>
            <a:r>
              <a:rPr lang="nb-NO" dirty="0" smtClean="0">
                <a:latin typeface="+mn-lt"/>
              </a:rPr>
              <a:t>– </a:t>
            </a:r>
            <a:r>
              <a:rPr lang="nb-NO" b="1" dirty="0" smtClean="0">
                <a:solidFill>
                  <a:schemeClr val="accent1"/>
                </a:solidFill>
                <a:latin typeface="+mn-lt"/>
              </a:rPr>
              <a:t>Mattilsynet.no</a:t>
            </a:r>
          </a:p>
          <a:p>
            <a:r>
              <a:rPr lang="nb-NO" dirty="0" smtClean="0">
                <a:latin typeface="+mn-lt"/>
              </a:rPr>
              <a:t>Sikre god flyt og lett tilgang til mat og drikke</a:t>
            </a:r>
          </a:p>
          <a:p>
            <a:r>
              <a:rPr lang="nb-NO" dirty="0" smtClean="0">
                <a:latin typeface="+mn-lt"/>
              </a:rPr>
              <a:t>Plassere </a:t>
            </a:r>
            <a:r>
              <a:rPr lang="nb-NO" dirty="0">
                <a:latin typeface="+mn-lt"/>
              </a:rPr>
              <a:t>varer og </a:t>
            </a:r>
            <a:r>
              <a:rPr lang="nb-NO" dirty="0" smtClean="0">
                <a:latin typeface="+mn-lt"/>
              </a:rPr>
              <a:t>retter/salgsfunksjonen</a:t>
            </a:r>
          </a:p>
          <a:p>
            <a:r>
              <a:rPr lang="nb-NO" dirty="0">
                <a:latin typeface="+mn-lt"/>
              </a:rPr>
              <a:t>Spise: i </a:t>
            </a:r>
            <a:r>
              <a:rPr lang="nb-NO" dirty="0" smtClean="0">
                <a:latin typeface="+mn-lt"/>
              </a:rPr>
              <a:t>kantinen/ved matboden, </a:t>
            </a:r>
            <a:r>
              <a:rPr lang="nb-NO" dirty="0">
                <a:latin typeface="+mn-lt"/>
              </a:rPr>
              <a:t>annet </a:t>
            </a:r>
            <a:r>
              <a:rPr lang="nb-NO" dirty="0" smtClean="0">
                <a:latin typeface="+mn-lt"/>
              </a:rPr>
              <a:t>sted?</a:t>
            </a:r>
          </a:p>
          <a:p>
            <a:r>
              <a:rPr lang="nb-NO" dirty="0" smtClean="0">
                <a:latin typeface="+mn-lt"/>
              </a:rPr>
              <a:t>Informere</a:t>
            </a:r>
            <a:r>
              <a:rPr lang="nb-NO" dirty="0">
                <a:latin typeface="+mn-lt"/>
              </a:rPr>
              <a:t>; om meny og allergener</a:t>
            </a:r>
          </a:p>
          <a:p>
            <a:r>
              <a:rPr lang="nb-NO" dirty="0" smtClean="0">
                <a:latin typeface="+mn-lt"/>
              </a:rPr>
              <a:t>Betale</a:t>
            </a:r>
            <a:r>
              <a:rPr lang="nb-NO" dirty="0">
                <a:latin typeface="+mn-lt"/>
              </a:rPr>
              <a:t>: kontant, klippekort, kantine-kort, abonnement, mobilbetaling ….</a:t>
            </a:r>
          </a:p>
          <a:p>
            <a:r>
              <a:rPr lang="nb-NO" dirty="0">
                <a:latin typeface="+mn-lt"/>
              </a:rPr>
              <a:t>Lagre, rydde</a:t>
            </a:r>
          </a:p>
          <a:p>
            <a:r>
              <a:rPr lang="nb-NO" dirty="0">
                <a:latin typeface="+mn-lt"/>
              </a:rPr>
              <a:t>Oppvask og </a:t>
            </a:r>
            <a:r>
              <a:rPr lang="nb-NO" dirty="0" smtClean="0">
                <a:latin typeface="+mn-lt"/>
              </a:rPr>
              <a:t>renhold</a:t>
            </a:r>
          </a:p>
          <a:p>
            <a:r>
              <a:rPr lang="nb-NO" dirty="0" smtClean="0">
                <a:latin typeface="+mn-lt"/>
              </a:rPr>
              <a:t>Vedlikehold</a:t>
            </a:r>
            <a:endParaRPr lang="nb-NO" dirty="0">
              <a:latin typeface="+mn-lt"/>
            </a:endParaRPr>
          </a:p>
          <a:p>
            <a:endParaRPr lang="nb-NO" dirty="0">
              <a:latin typeface="+mn-lt"/>
            </a:endParaRPr>
          </a:p>
          <a:p>
            <a:pPr marL="0" indent="0">
              <a:buNone/>
            </a:pPr>
            <a:endParaRPr lang="nb-NO" dirty="0">
              <a:latin typeface="+mn-lt"/>
            </a:endParaRPr>
          </a:p>
        </p:txBody>
      </p:sp>
      <p:sp>
        <p:nvSpPr>
          <p:cNvPr id="6" name="Plassholder for lysbildenummer 5"/>
          <p:cNvSpPr>
            <a:spLocks noGrp="1"/>
          </p:cNvSpPr>
          <p:nvPr>
            <p:ph type="sldNum" sz="quarter" idx="4"/>
          </p:nvPr>
        </p:nvSpPr>
        <p:spPr/>
        <p:txBody>
          <a:bodyPr/>
          <a:lstStyle/>
          <a:p>
            <a:fld id="{CDA22134-EA94-4B2E-9154-EB8F13265450}" type="slidenum">
              <a:rPr lang="nb-NO" smtClean="0"/>
              <a:pPr/>
              <a:t>2</a:t>
            </a:fld>
            <a:endParaRPr lang="nb-NO" dirty="0"/>
          </a:p>
        </p:txBody>
      </p:sp>
      <p:pic>
        <p:nvPicPr>
          <p:cNvPr id="10" name="Picture 4"/>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4818071" y="977997"/>
            <a:ext cx="4218425" cy="389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98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206752"/>
            <a:ext cx="8496487" cy="402291"/>
          </a:xfrm>
        </p:spPr>
        <p:txBody>
          <a:bodyPr/>
          <a:lstStyle/>
          <a:p>
            <a:pPr algn="l"/>
            <a:r>
              <a:rPr lang="nb-NO" b="1" dirty="0" smtClean="0">
                <a:latin typeface="+mn-lt"/>
              </a:rPr>
              <a:t>Regelverk for produksjon/salg av mat  -  mattilsynet</a:t>
            </a:r>
            <a:endParaRPr lang="nb-NO" b="1" dirty="0">
              <a:latin typeface="+mn-lt"/>
            </a:endParaRPr>
          </a:p>
        </p:txBody>
      </p:sp>
      <p:sp>
        <p:nvSpPr>
          <p:cNvPr id="3" name="Plassholder for innhold 2"/>
          <p:cNvSpPr>
            <a:spLocks noGrp="1"/>
          </p:cNvSpPr>
          <p:nvPr>
            <p:ph idx="1"/>
          </p:nvPr>
        </p:nvSpPr>
        <p:spPr>
          <a:xfrm>
            <a:off x="408774" y="696843"/>
            <a:ext cx="8607641" cy="4248472"/>
          </a:xfrm>
        </p:spPr>
        <p:txBody>
          <a:bodyPr>
            <a:noAutofit/>
          </a:bodyPr>
          <a:lstStyle/>
          <a:p>
            <a:pPr marL="0" indent="0">
              <a:buNone/>
            </a:pPr>
            <a:r>
              <a:rPr lang="nb-NO" sz="1800" b="1" dirty="0" smtClean="0">
                <a:solidFill>
                  <a:srgbClr val="76428D"/>
                </a:solidFill>
                <a:latin typeface="+mn-lt"/>
              </a:rPr>
              <a:t>Godkjenning: </a:t>
            </a:r>
            <a:r>
              <a:rPr lang="nb-NO" dirty="0" smtClean="0">
                <a:solidFill>
                  <a:schemeClr val="tx1"/>
                </a:solidFill>
                <a:latin typeface="+mn-lt"/>
              </a:rPr>
              <a:t>alle som produserer og selger mat til andre må godkjennes av Mattilsynet</a:t>
            </a:r>
          </a:p>
          <a:p>
            <a:pPr marL="0" indent="0">
              <a:buNone/>
            </a:pPr>
            <a:r>
              <a:rPr lang="nb-NO" sz="1800" b="1" dirty="0" smtClean="0">
                <a:solidFill>
                  <a:srgbClr val="76428D"/>
                </a:solidFill>
                <a:latin typeface="+mn-lt"/>
              </a:rPr>
              <a:t>Internkontroll: </a:t>
            </a:r>
            <a:r>
              <a:rPr lang="nb-NO" dirty="0" smtClean="0">
                <a:solidFill>
                  <a:schemeClr val="tx1"/>
                </a:solidFill>
                <a:latin typeface="+mn-lt"/>
              </a:rPr>
              <a:t>er faste rutiner satt i system, må kunne dokumentere</a:t>
            </a:r>
          </a:p>
          <a:p>
            <a:pPr marL="0" indent="0">
              <a:buNone/>
            </a:pPr>
            <a:r>
              <a:rPr lang="nb-NO" sz="1800" b="1" dirty="0" smtClean="0">
                <a:solidFill>
                  <a:srgbClr val="76428D"/>
                </a:solidFill>
                <a:latin typeface="+mn-lt"/>
              </a:rPr>
              <a:t>Personlige </a:t>
            </a:r>
            <a:r>
              <a:rPr lang="nb-NO" sz="1800" b="1" dirty="0">
                <a:solidFill>
                  <a:srgbClr val="76428D"/>
                </a:solidFill>
                <a:latin typeface="+mn-lt"/>
              </a:rPr>
              <a:t>hygiene</a:t>
            </a:r>
            <a:r>
              <a:rPr lang="nb-NO" dirty="0">
                <a:solidFill>
                  <a:srgbClr val="76428D"/>
                </a:solidFill>
                <a:latin typeface="+mn-lt"/>
              </a:rPr>
              <a:t>: </a:t>
            </a:r>
            <a:r>
              <a:rPr lang="nb-NO" dirty="0">
                <a:latin typeface="+mn-lt"/>
              </a:rPr>
              <a:t>håndvask, rent arbeidstøy, ikke lag mat når du er syk</a:t>
            </a:r>
            <a:br>
              <a:rPr lang="nb-NO" dirty="0">
                <a:latin typeface="+mn-lt"/>
              </a:rPr>
            </a:br>
            <a:endParaRPr lang="nb-NO" dirty="0">
              <a:latin typeface="+mn-lt"/>
            </a:endParaRPr>
          </a:p>
          <a:p>
            <a:pPr marL="0" indent="0">
              <a:buNone/>
            </a:pPr>
            <a:r>
              <a:rPr lang="nb-NO" sz="1800" b="1" dirty="0">
                <a:solidFill>
                  <a:srgbClr val="76428D"/>
                </a:solidFill>
                <a:latin typeface="+mn-lt"/>
              </a:rPr>
              <a:t>Næringsmiddelhygiene</a:t>
            </a:r>
            <a:endParaRPr lang="nb-NO" sz="1800" b="1" dirty="0">
              <a:latin typeface="+mn-lt"/>
            </a:endParaRPr>
          </a:p>
          <a:p>
            <a:pPr indent="-342000"/>
            <a:r>
              <a:rPr lang="nb-NO" b="1" dirty="0">
                <a:latin typeface="+mn-lt"/>
              </a:rPr>
              <a:t>Rent </a:t>
            </a:r>
            <a:br>
              <a:rPr lang="nb-NO" b="1" dirty="0">
                <a:latin typeface="+mn-lt"/>
              </a:rPr>
            </a:br>
            <a:r>
              <a:rPr lang="nb-NO" dirty="0">
                <a:latin typeface="+mn-lt"/>
              </a:rPr>
              <a:t>- Når du jobber, utstyr, kluter, inventar, lokale </a:t>
            </a:r>
            <a:br>
              <a:rPr lang="nb-NO" dirty="0">
                <a:latin typeface="+mn-lt"/>
              </a:rPr>
            </a:br>
            <a:r>
              <a:rPr lang="nb-NO" dirty="0">
                <a:latin typeface="+mn-lt"/>
              </a:rPr>
              <a:t>- Bytt redskap mellom råvarer og ferdiglaget mat </a:t>
            </a:r>
          </a:p>
          <a:p>
            <a:pPr marL="900" indent="0">
              <a:buNone/>
            </a:pPr>
            <a:endParaRPr lang="nb-NO" b="1" dirty="0">
              <a:latin typeface="+mn-lt"/>
            </a:endParaRPr>
          </a:p>
          <a:p>
            <a:pPr indent="-342000"/>
            <a:r>
              <a:rPr lang="nb-NO" b="1" dirty="0">
                <a:latin typeface="+mn-lt"/>
              </a:rPr>
              <a:t>Kontroll med temperatur</a:t>
            </a:r>
            <a:br>
              <a:rPr lang="nb-NO" b="1" dirty="0">
                <a:latin typeface="+mn-lt"/>
              </a:rPr>
            </a:br>
            <a:r>
              <a:rPr lang="nb-NO" dirty="0">
                <a:latin typeface="+mn-lt"/>
              </a:rPr>
              <a:t>- Riktig temperatur  -  kjøl, frys, ubrutt kjølekjede </a:t>
            </a:r>
            <a:br>
              <a:rPr lang="nb-NO" dirty="0">
                <a:latin typeface="+mn-lt"/>
              </a:rPr>
            </a:br>
            <a:r>
              <a:rPr lang="nb-NO" dirty="0">
                <a:latin typeface="+mn-lt"/>
              </a:rPr>
              <a:t>- Kjøl raskt ned - </a:t>
            </a:r>
            <a:r>
              <a:rPr lang="nb-NO" dirty="0" smtClean="0">
                <a:latin typeface="+mn-lt"/>
              </a:rPr>
              <a:t>varmet/lettbedervelig mat, el hold </a:t>
            </a:r>
            <a:r>
              <a:rPr lang="nb-NO" dirty="0">
                <a:latin typeface="+mn-lt"/>
              </a:rPr>
              <a:t>varm til servering</a:t>
            </a:r>
            <a:br>
              <a:rPr lang="nb-NO" dirty="0">
                <a:latin typeface="+mn-lt"/>
              </a:rPr>
            </a:br>
            <a:endParaRPr lang="nb-NO" dirty="0">
              <a:latin typeface="+mn-lt"/>
            </a:endParaRPr>
          </a:p>
          <a:p>
            <a:r>
              <a:rPr lang="nb-NO" b="1" dirty="0">
                <a:latin typeface="+mn-lt"/>
              </a:rPr>
              <a:t>Avfall</a:t>
            </a:r>
            <a:r>
              <a:rPr lang="nb-NO" dirty="0">
                <a:latin typeface="+mn-lt"/>
              </a:rPr>
              <a:t>: skal fjernes </a:t>
            </a:r>
            <a:r>
              <a:rPr lang="nb-NO" dirty="0" smtClean="0">
                <a:latin typeface="+mn-lt"/>
              </a:rPr>
              <a:t>fortløpende.  </a:t>
            </a:r>
            <a:r>
              <a:rPr lang="nb-NO" b="1" dirty="0" smtClean="0">
                <a:latin typeface="+mn-lt"/>
              </a:rPr>
              <a:t>Vedlikehold</a:t>
            </a:r>
            <a:r>
              <a:rPr lang="nb-NO" b="1" dirty="0">
                <a:latin typeface="+mn-lt"/>
              </a:rPr>
              <a:t>:</a:t>
            </a:r>
            <a:r>
              <a:rPr lang="nb-NO" dirty="0">
                <a:latin typeface="+mn-lt"/>
              </a:rPr>
              <a:t> lokaler og utstyr. Maling, reparasjoner     </a:t>
            </a:r>
            <a:endParaRPr lang="nb-NO" dirty="0" smtClean="0">
              <a:latin typeface="+mn-lt"/>
            </a:endParaRPr>
          </a:p>
          <a:p>
            <a:r>
              <a:rPr lang="nb-NO" b="1" dirty="0" smtClean="0">
                <a:latin typeface="+mn-lt"/>
              </a:rPr>
              <a:t>Skadedyr</a:t>
            </a:r>
            <a:r>
              <a:rPr lang="nb-NO" dirty="0">
                <a:latin typeface="+mn-lt"/>
              </a:rPr>
              <a:t>: unngå mus, rotter, insekter o.a.</a:t>
            </a:r>
          </a:p>
        </p:txBody>
      </p:sp>
      <p:sp>
        <p:nvSpPr>
          <p:cNvPr id="6" name="Plassholder for lysbildenummer 5"/>
          <p:cNvSpPr>
            <a:spLocks noGrp="1"/>
          </p:cNvSpPr>
          <p:nvPr>
            <p:ph type="sldNum" sz="quarter" idx="4"/>
          </p:nvPr>
        </p:nvSpPr>
        <p:spPr/>
        <p:txBody>
          <a:bodyPr/>
          <a:lstStyle/>
          <a:p>
            <a:fld id="{CDA22134-EA94-4B2E-9154-EB8F13265450}" type="slidenum">
              <a:rPr lang="nb-NO" smtClean="0"/>
              <a:pPr/>
              <a:t>3</a:t>
            </a:fld>
            <a:endParaRPr lang="nb-NO"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6215" y="1113616"/>
            <a:ext cx="1728192" cy="177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215" y="2353444"/>
            <a:ext cx="1800200" cy="186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36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0" y="230837"/>
            <a:ext cx="9144000" cy="710067"/>
          </a:xfrm>
        </p:spPr>
        <p:txBody>
          <a:bodyPr/>
          <a:lstStyle/>
          <a:p>
            <a:r>
              <a:rPr lang="nb-NO" altLang="nb-NO" b="1" dirty="0" smtClean="0"/>
              <a:t>Obligatorisk </a:t>
            </a:r>
            <a:r>
              <a:rPr lang="nb-NO" altLang="nb-NO" b="1" dirty="0" err="1" smtClean="0"/>
              <a:t>NÆRINGSdeklarasjon</a:t>
            </a:r>
            <a:r>
              <a:rPr lang="nb-NO" altLang="nb-NO" b="1" dirty="0" smtClean="0"/>
              <a:t> av ferdigpakket mat</a:t>
            </a:r>
            <a:endParaRPr lang="nb-NO" dirty="0"/>
          </a:p>
        </p:txBody>
      </p:sp>
      <p:sp>
        <p:nvSpPr>
          <p:cNvPr id="9" name="Plassholder for innhold 8"/>
          <p:cNvSpPr>
            <a:spLocks noGrp="1"/>
          </p:cNvSpPr>
          <p:nvPr>
            <p:ph idx="1"/>
          </p:nvPr>
        </p:nvSpPr>
        <p:spPr>
          <a:xfrm>
            <a:off x="453610" y="940504"/>
            <a:ext cx="4694454" cy="4104456"/>
          </a:xfrm>
        </p:spPr>
        <p:txBody>
          <a:bodyPr/>
          <a:lstStyle/>
          <a:p>
            <a:r>
              <a:rPr lang="nb-NO" altLang="nb-NO" sz="1800" b="1" dirty="0" smtClean="0">
                <a:solidFill>
                  <a:srgbClr val="0093A7"/>
                </a:solidFill>
                <a:latin typeface="+mn-lt"/>
              </a:rPr>
              <a:t>Gjør det </a:t>
            </a:r>
            <a:r>
              <a:rPr lang="nb-NO" altLang="nb-NO" sz="1800" b="1" dirty="0">
                <a:solidFill>
                  <a:srgbClr val="0093A7"/>
                </a:solidFill>
                <a:latin typeface="+mn-lt"/>
              </a:rPr>
              <a:t>enklere å sammenligne </a:t>
            </a:r>
            <a:r>
              <a:rPr lang="nb-NO" altLang="nb-NO" sz="1800" b="1" dirty="0" smtClean="0">
                <a:solidFill>
                  <a:srgbClr val="0093A7"/>
                </a:solidFill>
                <a:latin typeface="+mn-lt"/>
              </a:rPr>
              <a:t>produkter</a:t>
            </a:r>
          </a:p>
          <a:p>
            <a:r>
              <a:rPr lang="nb-NO" altLang="nb-NO" b="1" dirty="0">
                <a:solidFill>
                  <a:srgbClr val="0093A7"/>
                </a:solidFill>
              </a:rPr>
              <a:t>Gir fakta om varen pr 100 g/100ml</a:t>
            </a:r>
            <a:r>
              <a:rPr lang="nb-NO" altLang="nb-NO" b="1" dirty="0" smtClean="0">
                <a:latin typeface="+mn-lt"/>
              </a:rPr>
              <a:t>                                                                                                                                                                             </a:t>
            </a:r>
            <a:br>
              <a:rPr lang="nb-NO" altLang="nb-NO" b="1" dirty="0" smtClean="0">
                <a:latin typeface="+mn-lt"/>
              </a:rPr>
            </a:br>
            <a:endParaRPr lang="nb-NO" altLang="nb-NO" b="1" dirty="0">
              <a:latin typeface="+mn-lt"/>
            </a:endParaRPr>
          </a:p>
          <a:p>
            <a:pPr marL="0" indent="0">
              <a:buNone/>
            </a:pPr>
            <a:r>
              <a:rPr lang="nb-NO" altLang="nb-NO" b="1" dirty="0" smtClean="0">
                <a:latin typeface="+mn-lt"/>
              </a:rPr>
              <a:t>    Eks på deklarasjon av en </a:t>
            </a:r>
            <a:r>
              <a:rPr lang="nb-NO" altLang="nb-NO" b="1" dirty="0">
                <a:latin typeface="+mn-lt"/>
              </a:rPr>
              <a:t>type Frokostmüsli</a:t>
            </a:r>
            <a:r>
              <a:rPr lang="nb-NO" altLang="nb-NO" b="1" dirty="0" smtClean="0">
                <a:latin typeface="+mn-lt"/>
              </a:rPr>
              <a:t>:</a:t>
            </a:r>
          </a:p>
          <a:p>
            <a:pPr marL="0" indent="0">
              <a:buNone/>
            </a:pPr>
            <a:endParaRPr lang="nb-NO" altLang="nb-NO" b="1" dirty="0">
              <a:latin typeface="+mn-lt"/>
            </a:endParaRPr>
          </a:p>
          <a:p>
            <a:endParaRPr lang="nb-NO" dirty="0">
              <a:latin typeface="+mn-lt"/>
            </a:endParaRPr>
          </a:p>
        </p:txBody>
      </p:sp>
      <p:sp>
        <p:nvSpPr>
          <p:cNvPr id="10" name="Plassholder for innhold 9"/>
          <p:cNvSpPr>
            <a:spLocks noGrp="1"/>
          </p:cNvSpPr>
          <p:nvPr>
            <p:ph idx="11"/>
          </p:nvPr>
        </p:nvSpPr>
        <p:spPr>
          <a:xfrm>
            <a:off x="5292080" y="989586"/>
            <a:ext cx="3486236" cy="4104056"/>
          </a:xfrm>
        </p:spPr>
        <p:txBody>
          <a:bodyPr/>
          <a:lstStyle/>
          <a:p>
            <a:pPr marL="0" lvl="1" indent="0">
              <a:buNone/>
            </a:pPr>
            <a:r>
              <a:rPr lang="nb-NO" altLang="nb-NO" b="1" dirty="0" smtClean="0">
                <a:latin typeface="+mn-lt"/>
              </a:rPr>
              <a:t>Ingrediensliste:</a:t>
            </a:r>
          </a:p>
          <a:p>
            <a:pPr marL="0" lvl="1" indent="0">
              <a:buNone/>
            </a:pPr>
            <a:r>
              <a:rPr lang="nb-NO" altLang="nb-NO" dirty="0" smtClean="0">
                <a:latin typeface="+mn-lt"/>
              </a:rPr>
              <a:t>Angir</a:t>
            </a:r>
            <a:r>
              <a:rPr lang="nb-NO" altLang="nb-NO" b="1" dirty="0" smtClean="0">
                <a:latin typeface="+mn-lt"/>
              </a:rPr>
              <a:t> </a:t>
            </a:r>
            <a:r>
              <a:rPr lang="nb-NO" altLang="nb-NO" dirty="0">
                <a:latin typeface="+mn-lt"/>
              </a:rPr>
              <a:t>stoffene varen inneholder </a:t>
            </a:r>
            <a:br>
              <a:rPr lang="nb-NO" altLang="nb-NO" dirty="0">
                <a:latin typeface="+mn-lt"/>
              </a:rPr>
            </a:br>
            <a:r>
              <a:rPr lang="nb-NO" altLang="nb-NO" dirty="0">
                <a:latin typeface="+mn-lt"/>
              </a:rPr>
              <a:t>i fallende rekkefølge etter vekt </a:t>
            </a:r>
            <a:r>
              <a:rPr lang="nb-NO" altLang="nb-NO" dirty="0" smtClean="0">
                <a:latin typeface="+mn-lt"/>
              </a:rPr>
              <a:t>, samt </a:t>
            </a:r>
            <a:r>
              <a:rPr lang="nb-NO" altLang="nb-NO" b="1" u="sng" dirty="0" smtClean="0">
                <a:solidFill>
                  <a:schemeClr val="accent1"/>
                </a:solidFill>
                <a:latin typeface="+mn-lt"/>
              </a:rPr>
              <a:t>allergener </a:t>
            </a:r>
            <a:r>
              <a:rPr lang="nb-NO" altLang="nb-NO" dirty="0" smtClean="0">
                <a:solidFill>
                  <a:schemeClr val="tx1"/>
                </a:solidFill>
                <a:latin typeface="+mn-lt"/>
              </a:rPr>
              <a:t>(</a:t>
            </a:r>
            <a:r>
              <a:rPr lang="nb-NO" altLang="nb-NO" dirty="0">
                <a:solidFill>
                  <a:schemeClr val="tx1"/>
                </a:solidFill>
                <a:latin typeface="+mn-lt"/>
              </a:rPr>
              <a:t>i fet skrift, kursiv eller understreket)</a:t>
            </a:r>
            <a:r>
              <a:rPr lang="nb-NO" altLang="nb-NO" dirty="0">
                <a:latin typeface="+mn-lt"/>
              </a:rPr>
              <a:t/>
            </a:r>
            <a:br>
              <a:rPr lang="nb-NO" altLang="nb-NO" dirty="0">
                <a:latin typeface="+mn-lt"/>
              </a:rPr>
            </a:br>
            <a:endParaRPr lang="nb-NO" altLang="nb-NO" dirty="0">
              <a:latin typeface="+mn-lt"/>
            </a:endParaRPr>
          </a:p>
          <a:p>
            <a:pPr marL="0" lvl="1" indent="0">
              <a:buNone/>
            </a:pPr>
            <a:endParaRPr lang="nb-NO" altLang="nb-NO" b="1" dirty="0">
              <a:latin typeface="+mn-lt"/>
            </a:endParaRPr>
          </a:p>
          <a:p>
            <a:pPr marL="0" lvl="1" indent="0">
              <a:buNone/>
            </a:pPr>
            <a:r>
              <a:rPr lang="nb-NO" altLang="nb-NO" b="1" dirty="0" smtClean="0">
                <a:latin typeface="+mn-lt"/>
              </a:rPr>
              <a:t>Andre kilder til produktinformasjon</a:t>
            </a:r>
            <a:endParaRPr lang="nb-NO" altLang="nb-NO" dirty="0">
              <a:latin typeface="+mn-lt"/>
            </a:endParaRPr>
          </a:p>
          <a:p>
            <a:pPr marL="0" lvl="1" indent="0">
              <a:buNone/>
            </a:pPr>
            <a:r>
              <a:rPr lang="nb-NO" altLang="nb-NO" dirty="0">
                <a:latin typeface="+mn-lt"/>
              </a:rPr>
              <a:t>- Produktblad: leverandører</a:t>
            </a:r>
            <a:r>
              <a:rPr lang="nb-NO" altLang="nb-NO" b="1" dirty="0">
                <a:latin typeface="+mn-lt"/>
              </a:rPr>
              <a:t/>
            </a:r>
            <a:br>
              <a:rPr lang="nb-NO" altLang="nb-NO" b="1" dirty="0">
                <a:latin typeface="+mn-lt"/>
              </a:rPr>
            </a:br>
            <a:r>
              <a:rPr lang="nb-NO" altLang="nb-NO" dirty="0">
                <a:latin typeface="+mn-lt"/>
              </a:rPr>
              <a:t>- Matvaretabellen:</a:t>
            </a:r>
            <a:r>
              <a:rPr lang="nb-NO" altLang="nb-NO" b="1" dirty="0">
                <a:latin typeface="+mn-lt"/>
              </a:rPr>
              <a:t> </a:t>
            </a:r>
            <a:r>
              <a:rPr lang="nb-NO" altLang="nb-NO" dirty="0">
                <a:latin typeface="+mn-lt"/>
              </a:rPr>
              <a:t>matvaretabellen.no</a:t>
            </a:r>
            <a:r>
              <a:rPr lang="nb-NO" altLang="nb-NO" b="1" dirty="0">
                <a:latin typeface="+mn-lt"/>
              </a:rPr>
              <a:t/>
            </a:r>
            <a:br>
              <a:rPr lang="nb-NO" altLang="nb-NO" b="1" dirty="0">
                <a:latin typeface="+mn-lt"/>
              </a:rPr>
            </a:br>
            <a:r>
              <a:rPr lang="nb-NO" altLang="nb-NO" dirty="0">
                <a:latin typeface="+mn-lt"/>
              </a:rPr>
              <a:t>- Kostholdsplanleggeren: matportalen.no </a:t>
            </a:r>
            <a:r>
              <a:rPr lang="nb-NO" dirty="0">
                <a:latin typeface="+mn-lt"/>
              </a:rPr>
              <a:t> </a:t>
            </a:r>
            <a:endParaRPr lang="nb-NO" altLang="nb-NO" b="1" dirty="0">
              <a:latin typeface="+mn-lt"/>
            </a:endParaRPr>
          </a:p>
          <a:p>
            <a:endParaRPr lang="nb-NO" dirty="0">
              <a:latin typeface="+mn-lt"/>
            </a:endParaRPr>
          </a:p>
        </p:txBody>
      </p:sp>
      <p:sp>
        <p:nvSpPr>
          <p:cNvPr id="7" name="Plassholder for lysbildenummer 6"/>
          <p:cNvSpPr>
            <a:spLocks noGrp="1"/>
          </p:cNvSpPr>
          <p:nvPr>
            <p:ph type="sldNum" sz="quarter" idx="4"/>
          </p:nvPr>
        </p:nvSpPr>
        <p:spPr/>
        <p:txBody>
          <a:bodyPr/>
          <a:lstStyle/>
          <a:p>
            <a:pPr>
              <a:defRPr/>
            </a:pPr>
            <a:r>
              <a:rPr lang="nn-NO" smtClean="0"/>
              <a:t>| </a:t>
            </a:r>
            <a:fld id="{80BD28DA-F21C-4030-B8F9-0FC2ACD8A69A}" type="slidenum">
              <a:rPr lang="nn-NO" smtClean="0"/>
              <a:pPr>
                <a:defRPr/>
              </a:pPr>
              <a:t>4</a:t>
            </a:fld>
            <a:endParaRPr lang="nn-NO" sz="1400"/>
          </a:p>
        </p:txBody>
      </p:sp>
      <p:graphicFrame>
        <p:nvGraphicFramePr>
          <p:cNvPr id="11" name="Tabell 10"/>
          <p:cNvGraphicFramePr>
            <a:graphicFrameLocks noGrp="1"/>
          </p:cNvGraphicFramePr>
          <p:nvPr>
            <p:extLst>
              <p:ext uri="{D42A27DB-BD31-4B8C-83A1-F6EECF244321}">
                <p14:modId xmlns:p14="http://schemas.microsoft.com/office/powerpoint/2010/main" val="2709387106"/>
              </p:ext>
            </p:extLst>
          </p:nvPr>
        </p:nvGraphicFramePr>
        <p:xfrm>
          <a:off x="755576" y="2281436"/>
          <a:ext cx="3528392" cy="2634669"/>
        </p:xfrm>
        <a:graphic>
          <a:graphicData uri="http://schemas.openxmlformats.org/drawingml/2006/table">
            <a:tbl>
              <a:tblPr firstRow="1" firstCol="1" bandRow="1">
                <a:tableStyleId>{5C22544A-7EE6-4342-B048-85BDC9FD1C3A}</a:tableStyleId>
              </a:tblPr>
              <a:tblGrid>
                <a:gridCol w="2196397">
                  <a:extLst>
                    <a:ext uri="{9D8B030D-6E8A-4147-A177-3AD203B41FA5}">
                      <a16:colId xmlns:a16="http://schemas.microsoft.com/office/drawing/2014/main" xmlns="" val="20000"/>
                    </a:ext>
                  </a:extLst>
                </a:gridCol>
                <a:gridCol w="1331995">
                  <a:extLst>
                    <a:ext uri="{9D8B030D-6E8A-4147-A177-3AD203B41FA5}">
                      <a16:colId xmlns:a16="http://schemas.microsoft.com/office/drawing/2014/main" xmlns="" val="20001"/>
                    </a:ext>
                  </a:extLst>
                </a:gridCol>
              </a:tblGrid>
              <a:tr h="360040">
                <a:tc>
                  <a:txBody>
                    <a:bodyPr/>
                    <a:lstStyle/>
                    <a:p>
                      <a:pPr algn="just">
                        <a:lnSpc>
                          <a:spcPct val="115000"/>
                        </a:lnSpc>
                        <a:spcAft>
                          <a:spcPts val="0"/>
                        </a:spcAft>
                      </a:pPr>
                      <a:r>
                        <a:rPr lang="nb-NO" sz="1200" dirty="0">
                          <a:effectLst/>
                        </a:rPr>
                        <a:t>Næringsinnhold</a:t>
                      </a:r>
                      <a:endParaRPr lang="nb-NO"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nb-NO" sz="1200">
                          <a:effectLst/>
                        </a:rPr>
                        <a:t>Per 100g</a:t>
                      </a:r>
                      <a:endParaRPr lang="nb-NO" sz="12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551761">
                <a:tc>
                  <a:txBody>
                    <a:bodyPr/>
                    <a:lstStyle/>
                    <a:p>
                      <a:pPr algn="just">
                        <a:lnSpc>
                          <a:spcPct val="115000"/>
                        </a:lnSpc>
                        <a:spcAft>
                          <a:spcPts val="0"/>
                        </a:spcAft>
                      </a:pPr>
                      <a:r>
                        <a:rPr lang="nb-NO" sz="1200" dirty="0">
                          <a:effectLst/>
                        </a:rPr>
                        <a:t>energi</a:t>
                      </a:r>
                      <a:endParaRPr lang="nb-NO"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nb-NO" sz="1200">
                          <a:effectLst/>
                        </a:rPr>
                        <a:t>1550 kJ/</a:t>
                      </a:r>
                    </a:p>
                    <a:p>
                      <a:pPr algn="just">
                        <a:lnSpc>
                          <a:spcPct val="115000"/>
                        </a:lnSpc>
                        <a:spcAft>
                          <a:spcPts val="0"/>
                        </a:spcAft>
                      </a:pPr>
                      <a:r>
                        <a:rPr lang="nb-NO" sz="1200">
                          <a:effectLst/>
                        </a:rPr>
                        <a:t>690 kcal</a:t>
                      </a:r>
                      <a:endParaRPr lang="nb-NO" sz="12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12335">
                <a:tc>
                  <a:txBody>
                    <a:bodyPr/>
                    <a:lstStyle/>
                    <a:p>
                      <a:pPr algn="just">
                        <a:lnSpc>
                          <a:spcPct val="115000"/>
                        </a:lnSpc>
                        <a:spcAft>
                          <a:spcPts val="0"/>
                        </a:spcAft>
                      </a:pPr>
                      <a:r>
                        <a:rPr lang="nb-NO" sz="1200" dirty="0">
                          <a:effectLst/>
                        </a:rPr>
                        <a:t>fett</a:t>
                      </a:r>
                      <a:endParaRPr lang="nb-NO"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nb-NO" sz="1200">
                          <a:effectLst/>
                        </a:rPr>
                        <a:t> 5,3 g</a:t>
                      </a:r>
                      <a:endParaRPr lang="nb-NO" sz="12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288032">
                <a:tc>
                  <a:txBody>
                    <a:bodyPr/>
                    <a:lstStyle/>
                    <a:p>
                      <a:pPr algn="just">
                        <a:lnSpc>
                          <a:spcPct val="115000"/>
                        </a:lnSpc>
                        <a:spcAft>
                          <a:spcPts val="0"/>
                        </a:spcAft>
                      </a:pPr>
                      <a:r>
                        <a:rPr lang="nb-NO" sz="1200" dirty="0">
                          <a:effectLst/>
                        </a:rPr>
                        <a:t>-hvorav mettede fettsyrer</a:t>
                      </a:r>
                      <a:endParaRPr lang="nb-NO"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nb-NO" sz="1200">
                          <a:effectLst/>
                        </a:rPr>
                        <a:t> 2,0 g</a:t>
                      </a:r>
                      <a:endParaRPr lang="nb-NO" sz="12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288032">
                <a:tc>
                  <a:txBody>
                    <a:bodyPr/>
                    <a:lstStyle/>
                    <a:p>
                      <a:pPr algn="just">
                        <a:lnSpc>
                          <a:spcPct val="115000"/>
                        </a:lnSpc>
                        <a:spcAft>
                          <a:spcPts val="0"/>
                        </a:spcAft>
                      </a:pPr>
                      <a:r>
                        <a:rPr lang="nb-NO" sz="1200" dirty="0">
                          <a:effectLst/>
                        </a:rPr>
                        <a:t>karbohydrater</a:t>
                      </a:r>
                      <a:endParaRPr lang="nb-NO"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nb-NO" sz="1200" dirty="0">
                          <a:effectLst/>
                        </a:rPr>
                        <a:t>65 g</a:t>
                      </a:r>
                      <a:endParaRPr lang="nb-NO"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288032">
                <a:tc>
                  <a:txBody>
                    <a:bodyPr/>
                    <a:lstStyle/>
                    <a:p>
                      <a:pPr algn="just">
                        <a:lnSpc>
                          <a:spcPct val="115000"/>
                        </a:lnSpc>
                        <a:spcAft>
                          <a:spcPts val="0"/>
                        </a:spcAft>
                      </a:pPr>
                      <a:r>
                        <a:rPr lang="nb-NO" sz="1200">
                          <a:effectLst/>
                        </a:rPr>
                        <a:t>-hvorav sukkerarter</a:t>
                      </a:r>
                      <a:endParaRPr lang="nb-NO" sz="1200">
                        <a:effectLst/>
                        <a:latin typeface="Calibri"/>
                        <a:ea typeface="Calibri"/>
                        <a:cs typeface="Times New Roman"/>
                      </a:endParaRPr>
                    </a:p>
                  </a:txBody>
                  <a:tcPr marL="68580" marR="68580" marT="0" marB="0"/>
                </a:tc>
                <a:tc>
                  <a:txBody>
                    <a:bodyPr/>
                    <a:lstStyle/>
                    <a:p>
                      <a:pPr algn="just">
                        <a:lnSpc>
                          <a:spcPct val="115000"/>
                        </a:lnSpc>
                        <a:spcAft>
                          <a:spcPts val="0"/>
                        </a:spcAft>
                      </a:pPr>
                      <a:r>
                        <a:rPr lang="nb-NO" sz="1200">
                          <a:effectLst/>
                        </a:rPr>
                        <a:t>15 g</a:t>
                      </a:r>
                      <a:endParaRPr lang="nb-NO" sz="12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288032">
                <a:tc>
                  <a:txBody>
                    <a:bodyPr/>
                    <a:lstStyle/>
                    <a:p>
                      <a:pPr algn="just">
                        <a:lnSpc>
                          <a:spcPct val="115000"/>
                        </a:lnSpc>
                        <a:spcAft>
                          <a:spcPts val="0"/>
                        </a:spcAft>
                      </a:pPr>
                      <a:r>
                        <a:rPr lang="nb-NO" sz="1200" dirty="0">
                          <a:effectLst/>
                        </a:rPr>
                        <a:t>protein</a:t>
                      </a:r>
                      <a:endParaRPr lang="nb-NO" sz="1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nb-NO" sz="1200" dirty="0">
                          <a:effectLst/>
                        </a:rPr>
                        <a:t>10 g</a:t>
                      </a:r>
                      <a:endParaRPr lang="nb-NO"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258405">
                <a:tc>
                  <a:txBody>
                    <a:bodyPr/>
                    <a:lstStyle/>
                    <a:p>
                      <a:pPr algn="just">
                        <a:lnSpc>
                          <a:spcPct val="115000"/>
                        </a:lnSpc>
                        <a:spcAft>
                          <a:spcPts val="0"/>
                        </a:spcAft>
                      </a:pPr>
                      <a:r>
                        <a:rPr lang="nb-NO" sz="1200" dirty="0">
                          <a:solidFill>
                            <a:srgbClr val="C00000"/>
                          </a:solidFill>
                          <a:effectLst/>
                        </a:rPr>
                        <a:t>salt</a:t>
                      </a:r>
                      <a:endParaRPr lang="nb-NO" sz="1200" dirty="0">
                        <a:solidFill>
                          <a:srgbClr val="C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nb-NO" sz="1200" b="1" dirty="0">
                          <a:solidFill>
                            <a:srgbClr val="C00000"/>
                          </a:solidFill>
                          <a:effectLst/>
                        </a:rPr>
                        <a:t>0,22 g</a:t>
                      </a:r>
                      <a:endParaRPr lang="nb-NO" sz="1200" b="1" dirty="0">
                        <a:solidFill>
                          <a:srgbClr val="C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70273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51520" y="841276"/>
            <a:ext cx="4680520" cy="4298355"/>
          </a:xfrm>
        </p:spPr>
        <p:txBody>
          <a:bodyPr>
            <a:noAutofit/>
          </a:bodyPr>
          <a:lstStyle/>
          <a:p>
            <a:pPr marL="0" indent="0">
              <a:buNone/>
            </a:pPr>
            <a:r>
              <a:rPr lang="nb-NO" sz="1700" dirty="0">
                <a:solidFill>
                  <a:schemeClr val="tx2"/>
                </a:solidFill>
                <a:latin typeface="+mn-lt"/>
              </a:rPr>
              <a:t>All mat uten emballasje skal følges av skriftlig informasjon om allergener, disse skal alltid oppgis:</a:t>
            </a:r>
            <a:br>
              <a:rPr lang="nb-NO" sz="1700" dirty="0">
                <a:solidFill>
                  <a:schemeClr val="tx2"/>
                </a:solidFill>
                <a:latin typeface="+mn-lt"/>
              </a:rPr>
            </a:br>
            <a:endParaRPr lang="nb-NO" sz="1700" dirty="0">
              <a:latin typeface="+mn-lt"/>
            </a:endParaRPr>
          </a:p>
          <a:p>
            <a:pPr marL="0" indent="0">
              <a:buNone/>
            </a:pPr>
            <a:r>
              <a:rPr lang="nb-NO" sz="1700" dirty="0">
                <a:solidFill>
                  <a:schemeClr val="tx1"/>
                </a:solidFill>
                <a:latin typeface="+mn-lt"/>
              </a:rPr>
              <a:t>- </a:t>
            </a:r>
            <a:r>
              <a:rPr lang="nb-NO" dirty="0">
                <a:solidFill>
                  <a:schemeClr val="tx1"/>
                </a:solidFill>
                <a:latin typeface="+mn-lt"/>
              </a:rPr>
              <a:t>glutenholdig korn (hvete, bygg, rug, havre….)</a:t>
            </a:r>
          </a:p>
          <a:p>
            <a:pPr marL="0" indent="0">
              <a:buNone/>
            </a:pPr>
            <a:r>
              <a:rPr lang="nb-NO" dirty="0">
                <a:solidFill>
                  <a:schemeClr val="tx1"/>
                </a:solidFill>
                <a:latin typeface="+mn-lt"/>
              </a:rPr>
              <a:t>- fisk, skalldyr</a:t>
            </a:r>
          </a:p>
          <a:p>
            <a:pPr marL="0" indent="0">
              <a:buNone/>
            </a:pPr>
            <a:r>
              <a:rPr lang="nb-NO" dirty="0">
                <a:solidFill>
                  <a:schemeClr val="tx1"/>
                </a:solidFill>
                <a:latin typeface="+mn-lt"/>
              </a:rPr>
              <a:t>- bløtdyr</a:t>
            </a:r>
          </a:p>
          <a:p>
            <a:pPr marL="0" indent="0">
              <a:buNone/>
            </a:pPr>
            <a:r>
              <a:rPr lang="nb-NO" dirty="0">
                <a:solidFill>
                  <a:schemeClr val="tx1"/>
                </a:solidFill>
                <a:latin typeface="+mn-lt"/>
              </a:rPr>
              <a:t>- egg</a:t>
            </a:r>
            <a:br>
              <a:rPr lang="nb-NO" dirty="0">
                <a:solidFill>
                  <a:schemeClr val="tx1"/>
                </a:solidFill>
                <a:latin typeface="+mn-lt"/>
              </a:rPr>
            </a:br>
            <a:r>
              <a:rPr lang="nb-NO" dirty="0">
                <a:solidFill>
                  <a:schemeClr val="tx1"/>
                </a:solidFill>
                <a:latin typeface="+mn-lt"/>
              </a:rPr>
              <a:t>- peanøtter</a:t>
            </a:r>
            <a:br>
              <a:rPr lang="nb-NO" dirty="0">
                <a:solidFill>
                  <a:schemeClr val="tx1"/>
                </a:solidFill>
                <a:latin typeface="+mn-lt"/>
              </a:rPr>
            </a:br>
            <a:r>
              <a:rPr lang="nb-NO" dirty="0">
                <a:solidFill>
                  <a:schemeClr val="tx1"/>
                </a:solidFill>
                <a:latin typeface="+mn-lt"/>
              </a:rPr>
              <a:t>- lupin</a:t>
            </a:r>
            <a:br>
              <a:rPr lang="nb-NO" dirty="0">
                <a:solidFill>
                  <a:schemeClr val="tx1"/>
                </a:solidFill>
                <a:latin typeface="+mn-lt"/>
              </a:rPr>
            </a:br>
            <a:r>
              <a:rPr lang="nb-NO" dirty="0">
                <a:solidFill>
                  <a:schemeClr val="tx1"/>
                </a:solidFill>
                <a:latin typeface="+mn-lt"/>
              </a:rPr>
              <a:t>- soya</a:t>
            </a:r>
            <a:br>
              <a:rPr lang="nb-NO" dirty="0">
                <a:solidFill>
                  <a:schemeClr val="tx1"/>
                </a:solidFill>
                <a:latin typeface="+mn-lt"/>
              </a:rPr>
            </a:br>
            <a:r>
              <a:rPr lang="nb-NO" dirty="0">
                <a:solidFill>
                  <a:schemeClr val="tx1"/>
                </a:solidFill>
                <a:latin typeface="+mn-lt"/>
              </a:rPr>
              <a:t>- melk (inkludert laktose)</a:t>
            </a:r>
            <a:br>
              <a:rPr lang="nb-NO" dirty="0">
                <a:solidFill>
                  <a:schemeClr val="tx1"/>
                </a:solidFill>
                <a:latin typeface="+mn-lt"/>
              </a:rPr>
            </a:br>
            <a:r>
              <a:rPr lang="nb-NO" dirty="0">
                <a:solidFill>
                  <a:schemeClr val="tx1"/>
                </a:solidFill>
                <a:latin typeface="+mn-lt"/>
              </a:rPr>
              <a:t>- nøtter</a:t>
            </a:r>
            <a:br>
              <a:rPr lang="nb-NO" dirty="0">
                <a:solidFill>
                  <a:schemeClr val="tx1"/>
                </a:solidFill>
                <a:latin typeface="+mn-lt"/>
              </a:rPr>
            </a:br>
            <a:r>
              <a:rPr lang="nb-NO" dirty="0">
                <a:solidFill>
                  <a:schemeClr val="tx1"/>
                </a:solidFill>
                <a:latin typeface="+mn-lt"/>
              </a:rPr>
              <a:t>- selleri</a:t>
            </a:r>
            <a:br>
              <a:rPr lang="nb-NO" dirty="0">
                <a:solidFill>
                  <a:schemeClr val="tx1"/>
                </a:solidFill>
                <a:latin typeface="+mn-lt"/>
              </a:rPr>
            </a:br>
            <a:r>
              <a:rPr lang="nb-NO" dirty="0">
                <a:solidFill>
                  <a:schemeClr val="tx1"/>
                </a:solidFill>
                <a:latin typeface="+mn-lt"/>
              </a:rPr>
              <a:t>- sennep</a:t>
            </a:r>
            <a:br>
              <a:rPr lang="nb-NO" dirty="0">
                <a:solidFill>
                  <a:schemeClr val="tx1"/>
                </a:solidFill>
                <a:latin typeface="+mn-lt"/>
              </a:rPr>
            </a:br>
            <a:r>
              <a:rPr lang="nb-NO" dirty="0">
                <a:solidFill>
                  <a:schemeClr val="tx1"/>
                </a:solidFill>
                <a:latin typeface="+mn-lt"/>
              </a:rPr>
              <a:t>- sesamfrø </a:t>
            </a:r>
            <a:br>
              <a:rPr lang="nb-NO" dirty="0">
                <a:solidFill>
                  <a:schemeClr val="tx1"/>
                </a:solidFill>
                <a:latin typeface="+mn-lt"/>
              </a:rPr>
            </a:br>
            <a:r>
              <a:rPr lang="nb-NO" dirty="0">
                <a:solidFill>
                  <a:schemeClr val="tx1"/>
                </a:solidFill>
                <a:latin typeface="+mn-lt"/>
              </a:rPr>
              <a:t>- sulfitt</a:t>
            </a:r>
            <a:endParaRPr lang="nb-NO" dirty="0">
              <a:latin typeface="+mn-lt"/>
            </a:endParaRPr>
          </a:p>
          <a:p>
            <a:pPr marL="0" indent="0">
              <a:buNone/>
            </a:pPr>
            <a:endParaRPr lang="nb-NO" sz="1700" dirty="0">
              <a:latin typeface="+mn-lt"/>
            </a:endParaRPr>
          </a:p>
        </p:txBody>
      </p:sp>
      <p:sp>
        <p:nvSpPr>
          <p:cNvPr id="7" name="Plassholder for lysbildenummer 6"/>
          <p:cNvSpPr>
            <a:spLocks noGrp="1"/>
          </p:cNvSpPr>
          <p:nvPr>
            <p:ph type="sldNum" sz="quarter" idx="4"/>
          </p:nvPr>
        </p:nvSpPr>
        <p:spPr/>
        <p:txBody>
          <a:bodyPr/>
          <a:lstStyle/>
          <a:p>
            <a:fld id="{CDA22134-EA94-4B2E-9154-EB8F13265450}" type="slidenum">
              <a:rPr lang="nb-NO" smtClean="0"/>
              <a:pPr/>
              <a:t>5</a:t>
            </a:fld>
            <a:endParaRPr lang="nb-NO" dirty="0"/>
          </a:p>
        </p:txBody>
      </p:sp>
      <p:sp>
        <p:nvSpPr>
          <p:cNvPr id="2" name="Tittel 1"/>
          <p:cNvSpPr>
            <a:spLocks noGrp="1"/>
          </p:cNvSpPr>
          <p:nvPr>
            <p:ph type="title"/>
          </p:nvPr>
        </p:nvSpPr>
        <p:spPr>
          <a:xfrm>
            <a:off x="350987" y="-166836"/>
            <a:ext cx="8222389" cy="1571842"/>
          </a:xfrm>
          <a:ln>
            <a:noFill/>
          </a:ln>
        </p:spPr>
        <p:txBody>
          <a:bodyPr/>
          <a:lstStyle/>
          <a:p>
            <a:r>
              <a:rPr lang="nb-NO" sz="2400" b="1" dirty="0">
                <a:latin typeface="+mn-lt"/>
              </a:rPr>
              <a:t/>
            </a:r>
            <a:br>
              <a:rPr lang="nb-NO" sz="2400" b="1" dirty="0">
                <a:latin typeface="+mn-lt"/>
              </a:rPr>
            </a:br>
            <a:r>
              <a:rPr lang="nb-NO" sz="2400" b="1" dirty="0">
                <a:latin typeface="+mn-lt"/>
              </a:rPr>
              <a:t>Merking av allergener = trygg mat for alle</a:t>
            </a:r>
            <a:br>
              <a:rPr lang="nb-NO" sz="2400" b="1" dirty="0">
                <a:latin typeface="+mn-lt"/>
              </a:rPr>
            </a:br>
            <a:r>
              <a:rPr lang="nb-NO" sz="2400" b="1" dirty="0">
                <a:latin typeface="+mn-lt"/>
              </a:rPr>
              <a:t/>
            </a:r>
            <a:br>
              <a:rPr lang="nb-NO" sz="2400" b="1" dirty="0">
                <a:latin typeface="+mn-lt"/>
              </a:rPr>
            </a:br>
            <a:endParaRPr lang="nb-NO" sz="2400" dirty="0">
              <a:latin typeface="+mn-lt"/>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822" y="1794658"/>
            <a:ext cx="2318618" cy="2952327"/>
          </a:xfrm>
          <a:prstGeom prst="rect">
            <a:avLst/>
          </a:prstGeom>
        </p:spPr>
      </p:pic>
      <p:sp>
        <p:nvSpPr>
          <p:cNvPr id="4" name="Pil ned 3"/>
          <p:cNvSpPr/>
          <p:nvPr/>
        </p:nvSpPr>
        <p:spPr>
          <a:xfrm>
            <a:off x="7648401" y="1580832"/>
            <a:ext cx="19316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5796136" y="1242278"/>
            <a:ext cx="2777240" cy="338554"/>
          </a:xfrm>
          <a:prstGeom prst="rect">
            <a:avLst/>
          </a:prstGeom>
        </p:spPr>
        <p:txBody>
          <a:bodyPr wrap="square">
            <a:spAutoFit/>
          </a:bodyPr>
          <a:lstStyle/>
          <a:p>
            <a:r>
              <a:rPr lang="nb-NO" sz="1600" b="1" dirty="0">
                <a:solidFill>
                  <a:srgbClr val="0093A7"/>
                </a:solidFill>
              </a:rPr>
              <a:t>    Allergenmerking i kantine </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210" y="2425451"/>
            <a:ext cx="1399743" cy="183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054" y="3598110"/>
            <a:ext cx="1498296" cy="168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00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3610" y="230837"/>
            <a:ext cx="8222389" cy="433068"/>
          </a:xfrm>
        </p:spPr>
        <p:txBody>
          <a:bodyPr/>
          <a:lstStyle/>
          <a:p>
            <a:r>
              <a:rPr lang="nb-NO" sz="2200" b="1" dirty="0">
                <a:latin typeface="+mn-lt"/>
              </a:rPr>
              <a:t>Kalkyle – grov </a:t>
            </a:r>
            <a:r>
              <a:rPr lang="nb-NO" sz="2200" b="1" dirty="0" err="1">
                <a:latin typeface="+mn-lt"/>
              </a:rPr>
              <a:t>bagette</a:t>
            </a:r>
            <a:r>
              <a:rPr lang="nb-NO" sz="2200" b="1" dirty="0">
                <a:latin typeface="+mn-lt"/>
              </a:rPr>
              <a:t> m/ost og skinke</a:t>
            </a:r>
            <a:endParaRPr lang="nb-NO" sz="2200" dirty="0">
              <a:latin typeface="+mn-lt"/>
            </a:endParaRPr>
          </a:p>
        </p:txBody>
      </p:sp>
      <p:sp>
        <p:nvSpPr>
          <p:cNvPr id="4" name="Plassholder for innhold 3"/>
          <p:cNvSpPr>
            <a:spLocks noGrp="1"/>
          </p:cNvSpPr>
          <p:nvPr>
            <p:ph idx="1"/>
          </p:nvPr>
        </p:nvSpPr>
        <p:spPr>
          <a:xfrm>
            <a:off x="442200" y="985292"/>
            <a:ext cx="8205045" cy="3914312"/>
          </a:xfrm>
        </p:spPr>
        <p:txBody>
          <a:bodyPr>
            <a:normAutofit lnSpcReduction="10000"/>
          </a:bodyPr>
          <a:lstStyle/>
          <a:p>
            <a:pPr marL="0" indent="0">
              <a:buNone/>
            </a:pPr>
            <a:r>
              <a:rPr lang="nb-NO" b="1" dirty="0"/>
              <a:t>Råvarer			Pris (kr)		   </a:t>
            </a:r>
            <a:r>
              <a:rPr lang="nb-NO" b="1" dirty="0" smtClean="0"/>
              <a:t>         </a:t>
            </a:r>
            <a:r>
              <a:rPr lang="nb-NO" b="1" dirty="0"/>
              <a:t>Merknad</a:t>
            </a:r>
            <a:br>
              <a:rPr lang="nb-NO" b="1" dirty="0"/>
            </a:br>
            <a:r>
              <a:rPr lang="nb-NO" dirty="0"/>
              <a:t>Grov </a:t>
            </a:r>
            <a:r>
              <a:rPr lang="nb-NO" dirty="0" err="1"/>
              <a:t>baguette</a:t>
            </a:r>
            <a:r>
              <a:rPr lang="nb-NO" dirty="0"/>
              <a:t>		9,-</a:t>
            </a:r>
          </a:p>
          <a:p>
            <a:pPr marL="0" indent="0">
              <a:buNone/>
            </a:pPr>
            <a:r>
              <a:rPr lang="nb-NO" dirty="0" smtClean="0"/>
              <a:t>Gul ost, lett</a:t>
            </a:r>
            <a:r>
              <a:rPr lang="nb-NO" dirty="0"/>
              <a:t>		2,-</a:t>
            </a:r>
          </a:p>
          <a:p>
            <a:pPr marL="0" indent="0">
              <a:buNone/>
            </a:pPr>
            <a:r>
              <a:rPr lang="nb-NO" dirty="0" smtClean="0"/>
              <a:t>Kokt skinke</a:t>
            </a:r>
            <a:r>
              <a:rPr lang="nb-NO" dirty="0"/>
              <a:t>		2,-</a:t>
            </a:r>
          </a:p>
          <a:p>
            <a:pPr marL="0" indent="0">
              <a:buNone/>
            </a:pPr>
            <a:r>
              <a:rPr lang="nb-NO" dirty="0"/>
              <a:t>Paprika og løk		1,-</a:t>
            </a:r>
          </a:p>
          <a:p>
            <a:pPr marL="0" indent="0">
              <a:buNone/>
            </a:pPr>
            <a:r>
              <a:rPr lang="nb-NO" dirty="0"/>
              <a:t>Salat			0,50</a:t>
            </a:r>
          </a:p>
          <a:p>
            <a:pPr marL="0" indent="0">
              <a:buNone/>
            </a:pPr>
            <a:r>
              <a:rPr lang="nb-NO" dirty="0"/>
              <a:t>Margarin			0,50</a:t>
            </a:r>
          </a:p>
          <a:p>
            <a:pPr marL="0" indent="0">
              <a:buNone/>
            </a:pPr>
            <a:r>
              <a:rPr lang="nb-NO" dirty="0"/>
              <a:t>Sum råvarekostnad		</a:t>
            </a:r>
            <a:r>
              <a:rPr lang="nb-NO" i="1" dirty="0"/>
              <a:t>15,-</a:t>
            </a:r>
          </a:p>
          <a:p>
            <a:pPr marL="0" indent="0">
              <a:buNone/>
            </a:pPr>
            <a:endParaRPr lang="nb-NO" dirty="0"/>
          </a:p>
          <a:p>
            <a:pPr marL="0" indent="0">
              <a:buNone/>
            </a:pPr>
            <a:r>
              <a:rPr lang="nb-NO" b="1" dirty="0"/>
              <a:t>Andre kostnader</a:t>
            </a:r>
            <a:r>
              <a:rPr lang="nb-NO" dirty="0"/>
              <a:t/>
            </a:r>
            <a:br>
              <a:rPr lang="nb-NO" dirty="0"/>
            </a:br>
            <a:r>
              <a:rPr lang="nb-NO" dirty="0"/>
              <a:t>Arbeid			 0,-		- Lønnsutgifter dekket av skolen</a:t>
            </a:r>
          </a:p>
          <a:p>
            <a:pPr marL="0" indent="0">
              <a:buNone/>
            </a:pPr>
            <a:r>
              <a:rPr lang="nb-NO" dirty="0"/>
              <a:t>Felleskostnader		 5,-		- Kostnad fordelt på ulike salgsvarer</a:t>
            </a:r>
          </a:p>
          <a:p>
            <a:pPr marL="0" indent="0">
              <a:buNone/>
            </a:pPr>
            <a:r>
              <a:rPr lang="nb-NO" dirty="0"/>
              <a:t>Fortjeneste		 0,-		- Ikke beregne fortjeneste</a:t>
            </a:r>
          </a:p>
          <a:p>
            <a:pPr marL="0" indent="0">
              <a:buNone/>
            </a:pPr>
            <a:r>
              <a:rPr lang="nb-NO" u="sng" dirty="0"/>
              <a:t>Utsalgspris</a:t>
            </a:r>
            <a:r>
              <a:rPr lang="nb-NO" dirty="0"/>
              <a:t>		</a:t>
            </a:r>
            <a:r>
              <a:rPr lang="nb-NO" i="1" u="sng" dirty="0"/>
              <a:t>20,-</a:t>
            </a:r>
          </a:p>
        </p:txBody>
      </p:sp>
      <p:sp>
        <p:nvSpPr>
          <p:cNvPr id="6" name="Plassholder for lysbildenummer 5"/>
          <p:cNvSpPr>
            <a:spLocks noGrp="1"/>
          </p:cNvSpPr>
          <p:nvPr>
            <p:ph type="sldNum" sz="quarter" idx="4"/>
          </p:nvPr>
        </p:nvSpPr>
        <p:spPr/>
        <p:txBody>
          <a:bodyPr/>
          <a:lstStyle/>
          <a:p>
            <a:pPr>
              <a:defRPr/>
            </a:pPr>
            <a:fld id="{345B6D05-269E-4BDE-95C6-19246B707EDF}" type="slidenum">
              <a:rPr lang="nb-NO" smtClean="0"/>
              <a:pPr>
                <a:defRPr/>
              </a:pPr>
              <a:t>6</a:t>
            </a:fld>
            <a:endParaRPr lang="nb-NO" dirty="0"/>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375590"/>
            <a:ext cx="1822357" cy="1844225"/>
          </a:xfrm>
          <a:prstGeom prst="rect">
            <a:avLst/>
          </a:prstGeom>
        </p:spPr>
      </p:pic>
    </p:spTree>
    <p:extLst>
      <p:ext uri="{BB962C8B-B14F-4D97-AF65-F5344CB8AC3E}">
        <p14:creationId xmlns:p14="http://schemas.microsoft.com/office/powerpoint/2010/main" val="2369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3610" y="265212"/>
            <a:ext cx="8222389" cy="433068"/>
          </a:xfrm>
        </p:spPr>
        <p:txBody>
          <a:bodyPr/>
          <a:lstStyle/>
          <a:p>
            <a:r>
              <a:rPr lang="nb-NO" sz="2200" b="1" dirty="0"/>
              <a:t>Ernæring og økonomi på lag</a:t>
            </a:r>
          </a:p>
        </p:txBody>
      </p:sp>
      <p:sp>
        <p:nvSpPr>
          <p:cNvPr id="7" name="Plassholder for innhold 6"/>
          <p:cNvSpPr>
            <a:spLocks noGrp="1"/>
          </p:cNvSpPr>
          <p:nvPr>
            <p:ph idx="1"/>
          </p:nvPr>
        </p:nvSpPr>
        <p:spPr>
          <a:xfrm>
            <a:off x="256134" y="1078675"/>
            <a:ext cx="4891930" cy="4227097"/>
          </a:xfrm>
        </p:spPr>
        <p:txBody>
          <a:bodyPr/>
          <a:lstStyle/>
          <a:p>
            <a:pPr marL="0" indent="0">
              <a:buNone/>
            </a:pPr>
            <a:r>
              <a:rPr lang="nb-NO" sz="1800" b="1" dirty="0">
                <a:solidFill>
                  <a:srgbClr val="0093A7"/>
                </a:solidFill>
              </a:rPr>
              <a:t>Tips</a:t>
            </a:r>
          </a:p>
          <a:p>
            <a:r>
              <a:rPr lang="nb-NO" dirty="0"/>
              <a:t>Mer «grønt» og belgvekster i rettene</a:t>
            </a:r>
          </a:p>
          <a:p>
            <a:r>
              <a:rPr lang="nb-NO" dirty="0" smtClean="0"/>
              <a:t>Tilby vanlig </a:t>
            </a:r>
            <a:r>
              <a:rPr lang="nb-NO" dirty="0"/>
              <a:t>og liten porsjon</a:t>
            </a:r>
          </a:p>
          <a:p>
            <a:r>
              <a:rPr lang="nb-NO" dirty="0" smtClean="0"/>
              <a:t>Bruk gjerne mindre </a:t>
            </a:r>
            <a:r>
              <a:rPr lang="nb-NO" dirty="0"/>
              <a:t>tallerkener</a:t>
            </a:r>
          </a:p>
          <a:p>
            <a:r>
              <a:rPr lang="nb-NO" dirty="0"/>
              <a:t>Tykke skiver, «dobbel», grov brødmat</a:t>
            </a:r>
          </a:p>
          <a:p>
            <a:r>
              <a:rPr lang="nb-NO" dirty="0" smtClean="0"/>
              <a:t>Utnytt </a:t>
            </a:r>
            <a:r>
              <a:rPr lang="nb-NO" dirty="0"/>
              <a:t>rester </a:t>
            </a:r>
          </a:p>
          <a:p>
            <a:endParaRPr lang="nb-NO" dirty="0"/>
          </a:p>
          <a:p>
            <a:pPr marL="0" indent="0">
              <a:buNone/>
            </a:pPr>
            <a:endParaRPr lang="nb-NO" b="1" dirty="0">
              <a:solidFill>
                <a:schemeClr val="tx1"/>
              </a:solidFill>
            </a:endParaRPr>
          </a:p>
          <a:p>
            <a:pPr marL="0" indent="0">
              <a:buNone/>
            </a:pPr>
            <a:r>
              <a:rPr lang="nb-NO" b="1" dirty="0" err="1">
                <a:solidFill>
                  <a:schemeClr val="tx1"/>
                </a:solidFill>
              </a:rPr>
              <a:t>Spaghetti</a:t>
            </a:r>
            <a:r>
              <a:rPr lang="nb-NO" b="1" dirty="0">
                <a:solidFill>
                  <a:schemeClr val="tx1"/>
                </a:solidFill>
              </a:rPr>
              <a:t> </a:t>
            </a:r>
            <a:r>
              <a:rPr lang="nb-NO" b="1" dirty="0" err="1">
                <a:solidFill>
                  <a:schemeClr val="tx1"/>
                </a:solidFill>
              </a:rPr>
              <a:t>bolognese</a:t>
            </a:r>
            <a:r>
              <a:rPr lang="nb-NO" b="1" dirty="0">
                <a:solidFill>
                  <a:schemeClr val="tx1"/>
                </a:solidFill>
              </a:rPr>
              <a:t>:</a:t>
            </a:r>
            <a:br>
              <a:rPr lang="nb-NO" b="1" dirty="0">
                <a:solidFill>
                  <a:schemeClr val="tx1"/>
                </a:solidFill>
              </a:rPr>
            </a:br>
            <a:r>
              <a:rPr lang="nb-NO" b="1" dirty="0">
                <a:solidFill>
                  <a:srgbClr val="0093A7"/>
                </a:solidFill>
              </a:rPr>
              <a:t>mindre </a:t>
            </a:r>
            <a:r>
              <a:rPr lang="nb-NO" dirty="0">
                <a:solidFill>
                  <a:srgbClr val="0093A7"/>
                </a:solidFill>
              </a:rPr>
              <a:t>karbonadedeig og </a:t>
            </a:r>
            <a:r>
              <a:rPr lang="nb-NO" b="1" dirty="0">
                <a:solidFill>
                  <a:srgbClr val="0093A7"/>
                </a:solidFill>
              </a:rPr>
              <a:t>mer</a:t>
            </a:r>
            <a:r>
              <a:rPr lang="nb-NO" dirty="0">
                <a:solidFill>
                  <a:srgbClr val="0093A7"/>
                </a:solidFill>
              </a:rPr>
              <a:t> grønnsaker </a:t>
            </a:r>
            <a:br>
              <a:rPr lang="nb-NO" dirty="0">
                <a:solidFill>
                  <a:srgbClr val="0093A7"/>
                </a:solidFill>
              </a:rPr>
            </a:br>
            <a:r>
              <a:rPr lang="nb-NO" dirty="0">
                <a:solidFill>
                  <a:srgbClr val="0093A7"/>
                </a:solidFill>
              </a:rPr>
              <a:t>– bedre smak + spar penger</a:t>
            </a:r>
            <a:r>
              <a:rPr lang="nb-NO" dirty="0"/>
              <a:t>!</a:t>
            </a:r>
          </a:p>
          <a:p>
            <a:r>
              <a:rPr lang="nb-NO" dirty="0"/>
              <a:t>Karbonadedeig koster ca. kr 100,- pr kg</a:t>
            </a:r>
          </a:p>
          <a:p>
            <a:r>
              <a:rPr lang="nb-NO" dirty="0"/>
              <a:t>Selleri og gulrot ca. kr 20,- pr kg</a:t>
            </a:r>
          </a:p>
          <a:p>
            <a:endParaRPr lang="nb-NO" dirty="0"/>
          </a:p>
          <a:p>
            <a:pPr marL="0" indent="0">
              <a:buNone/>
            </a:pP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7</a:t>
            </a:fld>
            <a:endParaRPr lang="nb-NO" dirty="0"/>
          </a:p>
        </p:txBody>
      </p:sp>
      <p:pic>
        <p:nvPicPr>
          <p:cNvPr id="9" name="Plassholder for innhold 8"/>
          <p:cNvPicPr>
            <a:picLocks noGrp="1" noChangeAspect="1"/>
          </p:cNvPicPr>
          <p:nvPr>
            <p:ph idx="11"/>
          </p:nvPr>
        </p:nvPicPr>
        <p:blipFill rotWithShape="1">
          <a:blip r:embed="rId3" cstate="print">
            <a:extLst>
              <a:ext uri="{28A0092B-C50C-407E-A947-70E740481C1C}">
                <a14:useLocalDpi xmlns:a14="http://schemas.microsoft.com/office/drawing/2010/main" val="0"/>
              </a:ext>
            </a:extLst>
          </a:blip>
          <a:srcRect l="23676" t="22127" r="14466" b="5624"/>
          <a:stretch/>
        </p:blipFill>
        <p:spPr>
          <a:xfrm>
            <a:off x="5364088" y="1849388"/>
            <a:ext cx="3432660" cy="2672856"/>
          </a:xfrm>
          <a:prstGeom prst="rect">
            <a:avLst/>
          </a:prstGeom>
        </p:spPr>
      </p:pic>
      <p:sp>
        <p:nvSpPr>
          <p:cNvPr id="10" name="TekstSylinder 9"/>
          <p:cNvSpPr txBox="1"/>
          <p:nvPr/>
        </p:nvSpPr>
        <p:spPr>
          <a:xfrm>
            <a:off x="5107843" y="1306540"/>
            <a:ext cx="4074021" cy="338554"/>
          </a:xfrm>
          <a:prstGeom prst="rect">
            <a:avLst/>
          </a:prstGeom>
          <a:noFill/>
        </p:spPr>
        <p:txBody>
          <a:bodyPr wrap="square" rtlCol="0">
            <a:spAutoFit/>
          </a:bodyPr>
          <a:lstStyle/>
          <a:p>
            <a:r>
              <a:rPr lang="nb-NO" sz="1600" b="1" dirty="0" err="1">
                <a:solidFill>
                  <a:srgbClr val="0093A7"/>
                </a:solidFill>
              </a:rPr>
              <a:t>Spaghetti</a:t>
            </a:r>
            <a:r>
              <a:rPr lang="nb-NO" sz="1600" b="1" dirty="0">
                <a:solidFill>
                  <a:srgbClr val="0093A7"/>
                </a:solidFill>
              </a:rPr>
              <a:t> </a:t>
            </a:r>
            <a:r>
              <a:rPr lang="nb-NO" sz="1600" b="1" dirty="0" err="1">
                <a:solidFill>
                  <a:srgbClr val="0093A7"/>
                </a:solidFill>
              </a:rPr>
              <a:t>bolognese</a:t>
            </a:r>
            <a:r>
              <a:rPr lang="nb-NO" sz="1600" b="1" dirty="0">
                <a:solidFill>
                  <a:srgbClr val="0093A7"/>
                </a:solidFill>
              </a:rPr>
              <a:t> med mye grønnsaker</a:t>
            </a:r>
          </a:p>
        </p:txBody>
      </p:sp>
    </p:spTree>
    <p:extLst>
      <p:ext uri="{BB962C8B-B14F-4D97-AF65-F5344CB8AC3E}">
        <p14:creationId xmlns:p14="http://schemas.microsoft.com/office/powerpoint/2010/main" val="34985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137754"/>
            <a:ext cx="9144000" cy="646331"/>
          </a:xfrm>
          <a:prstGeom prst="rect">
            <a:avLst/>
          </a:prstGeom>
          <a:solidFill>
            <a:schemeClr val="bg1"/>
          </a:solidFill>
        </p:spPr>
        <p:txBody>
          <a:bodyPr wrap="square" rtlCol="0">
            <a:spAutoFit/>
          </a:bodyPr>
          <a:lstStyle/>
          <a:p>
            <a:endParaRPr lang="nb-NO" dirty="0"/>
          </a:p>
          <a:p>
            <a:endParaRPr lang="nb-NO" dirty="0"/>
          </a:p>
        </p:txBody>
      </p:sp>
      <p:sp>
        <p:nvSpPr>
          <p:cNvPr id="2" name="Title 1"/>
          <p:cNvSpPr>
            <a:spLocks noGrp="1"/>
          </p:cNvSpPr>
          <p:nvPr>
            <p:ph type="title"/>
          </p:nvPr>
        </p:nvSpPr>
        <p:spPr>
          <a:xfrm>
            <a:off x="457368" y="268503"/>
            <a:ext cx="8208000" cy="433068"/>
          </a:xfrm>
        </p:spPr>
        <p:txBody>
          <a:bodyPr/>
          <a:lstStyle/>
          <a:p>
            <a:pPr algn="ctr"/>
            <a:r>
              <a:rPr lang="nb-NO" sz="2200" b="1" dirty="0"/>
              <a:t>Idébank om skolemåltidet</a:t>
            </a:r>
          </a:p>
        </p:txBody>
      </p:sp>
      <p:sp>
        <p:nvSpPr>
          <p:cNvPr id="3" name="Content Placeholder 2"/>
          <p:cNvSpPr>
            <a:spLocks noGrp="1"/>
          </p:cNvSpPr>
          <p:nvPr>
            <p:ph idx="1"/>
          </p:nvPr>
        </p:nvSpPr>
        <p:spPr>
          <a:xfrm>
            <a:off x="468000" y="1009008"/>
            <a:ext cx="8208000" cy="3771636"/>
          </a:xfrm>
        </p:spPr>
        <p:txBody>
          <a:bodyPr/>
          <a:lstStyle/>
          <a:p>
            <a:r>
              <a:rPr lang="nb-NO" dirty="0"/>
              <a:t>Nasjonalt senter for mat, helse og fysisk aktivitet har laget en </a:t>
            </a:r>
            <a:br>
              <a:rPr lang="nb-NO" dirty="0"/>
            </a:br>
            <a:r>
              <a:rPr lang="nb-NO" dirty="0">
                <a:hlinkClick r:id="rId3"/>
              </a:rPr>
              <a:t>idébank om skolemåltidet</a:t>
            </a:r>
            <a:endParaRPr lang="nb-NO" dirty="0"/>
          </a:p>
          <a:p>
            <a:endParaRPr lang="nb-NO" dirty="0"/>
          </a:p>
          <a:p>
            <a:r>
              <a:rPr lang="nb-NO" dirty="0"/>
              <a:t>Her finner du eksempler på hvordan skoler i Norge organiserer, finansierer og tilrettelegger for skolemåltid på ulike måter:</a:t>
            </a:r>
          </a:p>
          <a:p>
            <a:endParaRPr lang="nb-NO" dirty="0"/>
          </a:p>
        </p:txBody>
      </p:sp>
      <p:sp>
        <p:nvSpPr>
          <p:cNvPr id="4" name="Date Placeholder 3"/>
          <p:cNvSpPr>
            <a:spLocks noGrp="1"/>
          </p:cNvSpPr>
          <p:nvPr>
            <p:ph type="dt" sz="half" idx="2"/>
          </p:nvPr>
        </p:nvSpPr>
        <p:spPr/>
        <p:txBody>
          <a:bodyPr/>
          <a:lstStyle/>
          <a:p>
            <a:fld id="{0E58F516-0B39-407F-92B4-2A6D59B21BD4}" type="datetime1">
              <a:rPr lang="nb-NO" smtClean="0"/>
              <a:t>26.01.2017</a:t>
            </a:fld>
            <a:endParaRPr lang="nb-NO"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186" y="2730775"/>
            <a:ext cx="6246182" cy="293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5400000">
            <a:off x="7113823" y="4151168"/>
            <a:ext cx="1787313" cy="400110"/>
          </a:xfrm>
          <a:prstGeom prst="rect">
            <a:avLst/>
          </a:prstGeom>
          <a:noFill/>
        </p:spPr>
        <p:txBody>
          <a:bodyPr wrap="square" rtlCol="0">
            <a:spAutoFit/>
          </a:bodyPr>
          <a:lstStyle/>
          <a:p>
            <a:r>
              <a:rPr lang="nb-NO" sz="1000" dirty="0"/>
              <a:t>Kilde: mhfa.no/</a:t>
            </a:r>
            <a:r>
              <a:rPr lang="nb-NO" sz="1000" dirty="0" err="1"/>
              <a:t>skolemaaltid</a:t>
            </a:r>
            <a:r>
              <a:rPr lang="nb-NO" sz="1000" dirty="0"/>
              <a:t> 11.4.16</a:t>
            </a:r>
          </a:p>
        </p:txBody>
      </p:sp>
    </p:spTree>
    <p:extLst>
      <p:ext uri="{BB962C8B-B14F-4D97-AF65-F5344CB8AC3E}">
        <p14:creationId xmlns:p14="http://schemas.microsoft.com/office/powerpoint/2010/main" val="245078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93549" y="193204"/>
            <a:ext cx="8208000" cy="463846"/>
          </a:xfrm>
        </p:spPr>
        <p:txBody>
          <a:bodyPr/>
          <a:lstStyle/>
          <a:p>
            <a:r>
              <a:rPr lang="nb-NO" sz="2400" b="1" dirty="0">
                <a:solidFill>
                  <a:schemeClr val="accent1"/>
                </a:solidFill>
              </a:rPr>
              <a:t>TO eksempler fra Idebanken</a:t>
            </a:r>
          </a:p>
        </p:txBody>
      </p:sp>
      <p:sp>
        <p:nvSpPr>
          <p:cNvPr id="9" name="Plassholder for tekst 8"/>
          <p:cNvSpPr>
            <a:spLocks noGrp="1"/>
          </p:cNvSpPr>
          <p:nvPr>
            <p:ph type="body" sz="quarter" idx="12"/>
          </p:nvPr>
        </p:nvSpPr>
        <p:spPr>
          <a:xfrm>
            <a:off x="444438" y="862114"/>
            <a:ext cx="3960000" cy="481393"/>
          </a:xfrm>
        </p:spPr>
        <p:txBody>
          <a:bodyPr>
            <a:normAutofit/>
          </a:bodyPr>
          <a:lstStyle/>
          <a:p>
            <a:r>
              <a:rPr lang="nb-NO" sz="1800" dirty="0">
                <a:solidFill>
                  <a:srgbClr val="0093A7"/>
                </a:solidFill>
              </a:rPr>
              <a:t>Halsa skole</a:t>
            </a:r>
          </a:p>
        </p:txBody>
      </p:sp>
      <p:sp>
        <p:nvSpPr>
          <p:cNvPr id="10" name="Plassholder for tekst 9"/>
          <p:cNvSpPr>
            <a:spLocks noGrp="1"/>
          </p:cNvSpPr>
          <p:nvPr>
            <p:ph type="body" sz="quarter" idx="13"/>
          </p:nvPr>
        </p:nvSpPr>
        <p:spPr>
          <a:xfrm>
            <a:off x="4725525" y="747589"/>
            <a:ext cx="3960000" cy="600604"/>
          </a:xfrm>
        </p:spPr>
        <p:txBody>
          <a:bodyPr>
            <a:normAutofit/>
          </a:bodyPr>
          <a:lstStyle/>
          <a:p>
            <a:r>
              <a:rPr lang="nb-NO" sz="1800" dirty="0">
                <a:solidFill>
                  <a:srgbClr val="0093A7"/>
                </a:solidFill>
              </a:rPr>
              <a:t>Varhaug skule</a:t>
            </a:r>
          </a:p>
        </p:txBody>
      </p:sp>
      <p:pic>
        <p:nvPicPr>
          <p:cNvPr id="2052" name="Picture 4" descr="Foto: Marita Swensen Vaag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0" y="1837387"/>
            <a:ext cx="3790419" cy="2460273"/>
          </a:xfrm>
          <a:prstGeom prst="rect">
            <a:avLst/>
          </a:prstGeom>
          <a:noFill/>
          <a:extLst>
            <a:ext uri="{909E8E84-426E-40DD-AFC4-6F175D3DCCD1}">
              <a14:hiddenFill xmlns:a14="http://schemas.microsoft.com/office/drawing/2010/main">
                <a:solidFill>
                  <a:srgbClr val="FFFFFF"/>
                </a:solidFill>
              </a14:hiddenFill>
            </a:ext>
          </a:extLst>
        </p:spPr>
      </p:pic>
      <p:sp>
        <p:nvSpPr>
          <p:cNvPr id="11" name="Plassholder for innhold 10"/>
          <p:cNvSpPr>
            <a:spLocks noGrp="1"/>
          </p:cNvSpPr>
          <p:nvPr>
            <p:ph idx="1"/>
          </p:nvPr>
        </p:nvSpPr>
        <p:spPr>
          <a:xfrm>
            <a:off x="493550" y="1443008"/>
            <a:ext cx="3790419" cy="4271992"/>
          </a:xfrm>
        </p:spPr>
        <p:txBody>
          <a:bodyPr>
            <a:normAutofit fontScale="85000" lnSpcReduction="20000"/>
          </a:bodyPr>
          <a:lstStyle/>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buNone/>
            </a:pPr>
            <a:endParaRPr lang="nb-NO" sz="1800" b="1" dirty="0"/>
          </a:p>
          <a:p>
            <a:pPr marL="0" indent="0">
              <a:lnSpc>
                <a:spcPct val="120000"/>
              </a:lnSpc>
              <a:spcBef>
                <a:spcPts val="0"/>
              </a:spcBef>
              <a:buNone/>
            </a:pPr>
            <a:r>
              <a:rPr lang="nb-NO" sz="1900" b="1" dirty="0">
                <a:solidFill>
                  <a:schemeClr val="tx2"/>
                </a:solidFill>
                <a:latin typeface="+mn-lt"/>
              </a:rPr>
              <a:t>Samarbeider med sykehjem og </a:t>
            </a:r>
            <a:r>
              <a:rPr lang="nb-NO" sz="1900" b="1" dirty="0" err="1">
                <a:solidFill>
                  <a:schemeClr val="tx2"/>
                </a:solidFill>
                <a:latin typeface="+mn-lt"/>
              </a:rPr>
              <a:t>NAVs</a:t>
            </a:r>
            <a:r>
              <a:rPr lang="nb-NO" sz="1900" b="1" dirty="0">
                <a:solidFill>
                  <a:schemeClr val="tx2"/>
                </a:solidFill>
                <a:latin typeface="+mn-lt"/>
              </a:rPr>
              <a:t> </a:t>
            </a:r>
            <a:r>
              <a:rPr lang="nb-NO" sz="1900" b="1" dirty="0" err="1">
                <a:solidFill>
                  <a:schemeClr val="tx2"/>
                </a:solidFill>
                <a:latin typeface="+mn-lt"/>
              </a:rPr>
              <a:t>arbeidstreningprogram</a:t>
            </a:r>
            <a:r>
              <a:rPr lang="nb-NO" sz="1900" b="1" dirty="0">
                <a:solidFill>
                  <a:schemeClr val="tx2"/>
                </a:solidFill>
                <a:latin typeface="+mn-lt"/>
              </a:rPr>
              <a:t> om en ordning </a:t>
            </a:r>
            <a:br>
              <a:rPr lang="nb-NO" sz="1900" b="1" dirty="0">
                <a:solidFill>
                  <a:schemeClr val="tx2"/>
                </a:solidFill>
                <a:latin typeface="+mn-lt"/>
              </a:rPr>
            </a:br>
            <a:r>
              <a:rPr lang="nb-NO" sz="1900" b="1" dirty="0">
                <a:solidFill>
                  <a:schemeClr val="tx2"/>
                </a:solidFill>
                <a:latin typeface="+mn-lt"/>
              </a:rPr>
              <a:t>der skolematen leveres skolen daglig. </a:t>
            </a:r>
            <a:br>
              <a:rPr lang="nb-NO" sz="1900" b="1" dirty="0">
                <a:solidFill>
                  <a:schemeClr val="tx2"/>
                </a:solidFill>
                <a:latin typeface="+mn-lt"/>
              </a:rPr>
            </a:br>
            <a:r>
              <a:rPr lang="nb-NO" sz="1900" b="1" dirty="0">
                <a:solidFill>
                  <a:schemeClr val="tx2"/>
                </a:solidFill>
                <a:latin typeface="+mn-lt"/>
              </a:rPr>
              <a:t>Kommunen og foresatte spleiser.</a:t>
            </a:r>
          </a:p>
          <a:p>
            <a:pPr marL="0" indent="0">
              <a:buNone/>
            </a:pPr>
            <a:endParaRPr lang="nb-NO" sz="2200" dirty="0">
              <a:solidFill>
                <a:schemeClr val="tx2"/>
              </a:solidFill>
              <a:latin typeface="+mn-lt"/>
            </a:endParaRPr>
          </a:p>
        </p:txBody>
      </p:sp>
      <p:pic>
        <p:nvPicPr>
          <p:cNvPr id="2056" name="Picture 8"/>
          <p:cNvPicPr>
            <a:picLocks noGrp="1" noChangeAspect="1" noChangeArrowheads="1"/>
          </p:cNvPicPr>
          <p:nvPr>
            <p:ph idx="11"/>
          </p:nvPr>
        </p:nvPicPr>
        <p:blipFill>
          <a:blip r:embed="rId4">
            <a:extLst>
              <a:ext uri="{28A0092B-C50C-407E-A947-70E740481C1C}">
                <a14:useLocalDpi xmlns:a14="http://schemas.microsoft.com/office/drawing/2010/main" val="0"/>
              </a:ext>
            </a:extLst>
          </a:blip>
          <a:srcRect/>
          <a:stretch>
            <a:fillRect/>
          </a:stretch>
        </p:blipFill>
        <p:spPr bwMode="auto">
          <a:xfrm>
            <a:off x="4617318" y="1837387"/>
            <a:ext cx="2088232" cy="169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320" y="1837387"/>
            <a:ext cx="2041317" cy="170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p:nvSpPr>
        <p:spPr>
          <a:xfrm>
            <a:off x="4710270" y="4009628"/>
            <a:ext cx="4387403" cy="830997"/>
          </a:xfrm>
          <a:prstGeom prst="rect">
            <a:avLst/>
          </a:prstGeom>
        </p:spPr>
        <p:txBody>
          <a:bodyPr wrap="square">
            <a:spAutoFit/>
          </a:bodyPr>
          <a:lstStyle/>
          <a:p>
            <a:r>
              <a:rPr lang="nb-NO" sz="1600" b="1" dirty="0">
                <a:solidFill>
                  <a:schemeClr val="tx2"/>
                </a:solidFill>
              </a:rPr>
              <a:t>Abonnement smørelunsj (brødmat/melk/frukt),</a:t>
            </a:r>
            <a:br>
              <a:rPr lang="nb-NO" sz="1600" b="1" dirty="0">
                <a:solidFill>
                  <a:schemeClr val="tx2"/>
                </a:solidFill>
              </a:rPr>
            </a:br>
            <a:r>
              <a:rPr lang="nb-NO" sz="1600" b="1" dirty="0">
                <a:solidFill>
                  <a:schemeClr val="tx2"/>
                </a:solidFill>
              </a:rPr>
              <a:t>betales av foresatte. Organisering finansieres av skolebudsjettet og integrering av mat-helsefaget.</a:t>
            </a:r>
          </a:p>
        </p:txBody>
      </p:sp>
    </p:spTree>
    <p:extLst>
      <p:ext uri="{BB962C8B-B14F-4D97-AF65-F5344CB8AC3E}">
        <p14:creationId xmlns:p14="http://schemas.microsoft.com/office/powerpoint/2010/main" val="865064114"/>
      </p:ext>
    </p:extLst>
  </p:cSld>
  <p:clrMapOvr>
    <a:masterClrMapping/>
  </p:clrMapOvr>
</p:sld>
</file>

<file path=ppt/theme/theme1.xml><?xml version="1.0" encoding="utf-8"?>
<a:theme xmlns:a="http://schemas.openxmlformats.org/drawingml/2006/main" name="PPT_16_10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113F0A-9485-4C08-AB42-77600780B1A8}"/>
</file>

<file path=customXml/itemProps2.xml><?xml version="1.0" encoding="utf-8"?>
<ds:datastoreItem xmlns:ds="http://schemas.openxmlformats.org/officeDocument/2006/customXml" ds:itemID="{1444D62E-6EE7-4E0F-A6B0-3071C891050D}"/>
</file>

<file path=customXml/itemProps3.xml><?xml version="1.0" encoding="utf-8"?>
<ds:datastoreItem xmlns:ds="http://schemas.openxmlformats.org/officeDocument/2006/customXml" ds:itemID="{9D7580BF-2339-4F48-B542-DE276A43B1B3}"/>
</file>

<file path=docProps/app.xml><?xml version="1.0" encoding="utf-8"?>
<Properties xmlns="http://schemas.openxmlformats.org/officeDocument/2006/extended-properties" xmlns:vt="http://schemas.openxmlformats.org/officeDocument/2006/docPropsVTypes">
  <Template/>
  <TotalTime>17824</TotalTime>
  <Words>1387</Words>
  <Application>Microsoft Office PowerPoint</Application>
  <PresentationFormat>Skjermfremvisning (16:10)</PresentationFormat>
  <Paragraphs>220</Paragraphs>
  <Slides>10</Slides>
  <Notes>10</Notes>
  <HiddenSlides>0</HiddenSlides>
  <MMClips>0</MMClips>
  <ScaleCrop>false</ScaleCrop>
  <HeadingPairs>
    <vt:vector size="4" baseType="variant">
      <vt:variant>
        <vt:lpstr>Tema</vt:lpstr>
      </vt:variant>
      <vt:variant>
        <vt:i4>1</vt:i4>
      </vt:variant>
      <vt:variant>
        <vt:lpstr>Lysbildetitler</vt:lpstr>
      </vt:variant>
      <vt:variant>
        <vt:i4>10</vt:i4>
      </vt:variant>
    </vt:vector>
  </HeadingPairs>
  <TitlesOfParts>
    <vt:vector size="11" baseType="lpstr">
      <vt:lpstr>PPT_16_10_NO</vt:lpstr>
      <vt:lpstr>    “Sunn drift”</vt:lpstr>
      <vt:lpstr>rammer og driftsoppgaver – «huskeliste»</vt:lpstr>
      <vt:lpstr>Regelverk for produksjon/salg av mat  -  mattilsynet</vt:lpstr>
      <vt:lpstr>Obligatorisk NÆRINGSdeklarasjon av ferdigpakket mat</vt:lpstr>
      <vt:lpstr> Merking av allergener = trygg mat for alle  </vt:lpstr>
      <vt:lpstr>Kalkyle – grov bagette m/ost og skinke</vt:lpstr>
      <vt:lpstr>Ernæring og økonomi på lag</vt:lpstr>
      <vt:lpstr>Idébank om skolemåltidet</vt:lpstr>
      <vt:lpstr>TO eksempler fra Idebanken</vt:lpstr>
      <vt:lpstr>Kantine/matbod - noen suksesskriterier fra skoler</vt:lpstr>
    </vt:vector>
  </TitlesOfParts>
  <Company>Helsedirektoratet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Råd for et sunnere kosthold</dc:title>
  <dc:creator>Hanne Kristin Larsen</dc:creator>
  <cp:lastModifiedBy>Hanne Kristin Larsen</cp:lastModifiedBy>
  <cp:revision>2881</cp:revision>
  <cp:lastPrinted>2016-10-27T12:03:00Z</cp:lastPrinted>
  <dcterms:created xsi:type="dcterms:W3CDTF">2013-07-03T09:30:33Z</dcterms:created>
  <dcterms:modified xsi:type="dcterms:W3CDTF">2017-01-26T09:38:07Z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0x0101005E1FE3683731FC4698A7CE6B8DF426FB</vt:lpwstr>
  </property>
</Properties>
</file>