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439" r:id="rId5"/>
    <p:sldId id="445" r:id="rId6"/>
    <p:sldId id="446" r:id="rId7"/>
    <p:sldId id="436" r:id="rId8"/>
    <p:sldId id="432" r:id="rId9"/>
    <p:sldId id="431" r:id="rId10"/>
    <p:sldId id="421" r:id="rId11"/>
    <p:sldId id="438" r:id="rId12"/>
    <p:sldId id="441" r:id="rId13"/>
    <p:sldId id="440" r:id="rId14"/>
    <p:sldId id="428" r:id="rId15"/>
    <p:sldId id="426" r:id="rId16"/>
    <p:sldId id="390" r:id="rId17"/>
    <p:sldId id="447" r:id="rId18"/>
    <p:sldId id="419" r:id="rId19"/>
    <p:sldId id="444" r:id="rId20"/>
  </p:sldIdLst>
  <p:sldSz cx="9144000" cy="6858000" type="screen4x3"/>
  <p:notesSz cx="6735763" cy="986631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nne Kristin Larsen" initials="HKL"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44"/>
    <a:srgbClr val="0093A7"/>
    <a:srgbClr val="7642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8" autoAdjust="0"/>
    <p:restoredTop sz="89903" autoAdjust="0"/>
  </p:normalViewPr>
  <p:slideViewPr>
    <p:cSldViewPr snapToObjects="1">
      <p:cViewPr varScale="1">
        <p:scale>
          <a:sx n="122" d="100"/>
          <a:sy n="122" d="100"/>
        </p:scale>
        <p:origin x="131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98" d="100"/>
          <a:sy n="98" d="100"/>
        </p:scale>
        <p:origin x="-3516" y="-96"/>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BCD82850-FA18-4199-A20F-8B6D7947E358}" type="datetimeFigureOut">
              <a:rPr lang="nb-NO" smtClean="0"/>
              <a:pPr/>
              <a:t>31.08.2018</a:t>
            </a:fld>
            <a:endParaRPr lang="nb-NO"/>
          </a:p>
        </p:txBody>
      </p:sp>
      <p:sp>
        <p:nvSpPr>
          <p:cNvPr id="4" name="Plassholder for bunntekst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3BB3256C-F943-454E-A62F-4808CAEBFE10}" type="slidenum">
              <a:rPr lang="nb-NO" smtClean="0"/>
              <a:pPr/>
              <a:t>‹#›</a:t>
            </a:fld>
            <a:endParaRPr lang="nb-NO"/>
          </a:p>
        </p:txBody>
      </p:sp>
    </p:spTree>
    <p:extLst>
      <p:ext uri="{BB962C8B-B14F-4D97-AF65-F5344CB8AC3E}">
        <p14:creationId xmlns:p14="http://schemas.microsoft.com/office/powerpoint/2010/main" val="3490295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GB"/>
          </a:p>
        </p:txBody>
      </p:sp>
      <p:sp>
        <p:nvSpPr>
          <p:cNvPr id="3" name="Plassholder for dato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23BF4E9B-EC91-4D6A-95C2-760E78FEA15A}" type="datetimeFigureOut">
              <a:rPr lang="en-GB" smtClean="0"/>
              <a:pPr/>
              <a:t>31/08/2018</a:t>
            </a:fld>
            <a:endParaRPr lang="en-GB"/>
          </a:p>
        </p:txBody>
      </p:sp>
      <p:sp>
        <p:nvSpPr>
          <p:cNvPr id="4" name="Plassholder for lysbilde 3"/>
          <p:cNvSpPr>
            <a:spLocks noGrp="1" noRot="1" noChangeAspect="1"/>
          </p:cNvSpPr>
          <p:nvPr>
            <p:ph type="sldImg" idx="2"/>
          </p:nvPr>
        </p:nvSpPr>
        <p:spPr>
          <a:xfrm>
            <a:off x="900113" y="739775"/>
            <a:ext cx="4935537" cy="3700463"/>
          </a:xfrm>
          <a:prstGeom prst="rect">
            <a:avLst/>
          </a:prstGeom>
          <a:noFill/>
          <a:ln w="12700">
            <a:solidFill>
              <a:prstClr val="black"/>
            </a:solidFill>
          </a:ln>
        </p:spPr>
        <p:txBody>
          <a:bodyPr vert="horz" lIns="91440" tIns="45720" rIns="91440" bIns="45720" rtlCol="0" anchor="ctr"/>
          <a:lstStyle/>
          <a:p>
            <a:endParaRPr lang="en-GB"/>
          </a:p>
        </p:txBody>
      </p:sp>
      <p:sp>
        <p:nvSpPr>
          <p:cNvPr id="5" name="Plassholder for notat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6" name="Plassholder for bunntekst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GB"/>
          </a:p>
        </p:txBody>
      </p:sp>
      <p:sp>
        <p:nvSpPr>
          <p:cNvPr id="7" name="Plassholder for lysbildenumm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BF106C09-2B7A-40C7-B480-A62D5F51D17D}" type="slidenum">
              <a:rPr lang="en-GB" smtClean="0"/>
              <a:pPr/>
              <a:t>‹#›</a:t>
            </a:fld>
            <a:endParaRPr lang="en-GB"/>
          </a:p>
        </p:txBody>
      </p:sp>
    </p:spTree>
    <p:extLst>
      <p:ext uri="{BB962C8B-B14F-4D97-AF65-F5344CB8AC3E}">
        <p14:creationId xmlns:p14="http://schemas.microsoft.com/office/powerpoint/2010/main" val="330740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helsenorge.no/kosthold-og-ernaring/mat-for-barn/paleg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endParaRPr lang="nb-NO" sz="1200" b="1" dirty="0"/>
          </a:p>
          <a:p>
            <a:pPr marL="0" indent="0">
              <a:buNone/>
            </a:pPr>
            <a:r>
              <a:rPr lang="nb-NO" sz="1200" b="1" dirty="0"/>
              <a:t>Hvem kan bruke presentasjonen?</a:t>
            </a:r>
          </a:p>
          <a:p>
            <a:pPr marL="0" indent="0">
              <a:buNone/>
            </a:pPr>
            <a:r>
              <a:rPr lang="nb-NO" sz="1200" dirty="0"/>
              <a:t>Rektor, lærere, representanter for FAU, kantinepersonell, folkehelsekoordinator, helsesøster og annet helsepersonell, skoleeier, andre foredragsholdere.</a:t>
            </a:r>
          </a:p>
          <a:p>
            <a:pPr marL="0" indent="0">
              <a:buNone/>
            </a:pPr>
            <a:endParaRPr lang="nb-NO" sz="800" b="1" dirty="0"/>
          </a:p>
          <a:p>
            <a:pPr marL="0" indent="0">
              <a:buNone/>
            </a:pPr>
            <a:r>
              <a:rPr lang="nb-NO" sz="1200" b="1" dirty="0"/>
              <a:t>Formål:</a:t>
            </a:r>
          </a:p>
          <a:p>
            <a:pPr marL="0" indent="0">
              <a:buNone/>
            </a:pPr>
            <a:r>
              <a:rPr lang="nb-NO" sz="1200" dirty="0"/>
              <a:t>Hjelpemiddel til de som ønsker å bruke skolematfilmene i forbindelse med undervisning, foredrag og veiledning og som et ledd i arbeid med retningslinjer for mat og måltider i skolen. Presentasjonen kan brukes i sin helhet,</a:t>
            </a:r>
            <a:r>
              <a:rPr lang="nb-NO" sz="1200" baseline="0" dirty="0"/>
              <a:t> eller foredragsholder kan velge å bare bruke noen av lysarkene </a:t>
            </a:r>
            <a:r>
              <a:rPr lang="nb-NO" sz="1200" baseline="0"/>
              <a:t>etter behov.</a:t>
            </a:r>
            <a:endParaRPr lang="nb-NO" sz="1200" dirty="0"/>
          </a:p>
          <a:p>
            <a:pPr marL="0" indent="0">
              <a:buNone/>
            </a:pPr>
            <a:endParaRPr lang="nb-NO" sz="1200" baseline="0" dirty="0"/>
          </a:p>
          <a:p>
            <a:pPr marL="0" indent="0">
              <a:buNone/>
            </a:pPr>
            <a:r>
              <a:rPr lang="nb-NO" sz="1200" b="1" dirty="0"/>
              <a:t>Koble til undervisning i ulike fag?</a:t>
            </a:r>
          </a:p>
          <a:p>
            <a:pPr marL="0" indent="0">
              <a:buNone/>
            </a:pPr>
            <a:r>
              <a:rPr lang="nb-NO" sz="1200" dirty="0"/>
              <a:t>Skolematfilmene</a:t>
            </a:r>
            <a:r>
              <a:rPr lang="nb-NO" sz="1200" baseline="0" dirty="0"/>
              <a:t> </a:t>
            </a:r>
            <a:r>
              <a:rPr lang="nb-NO" sz="1200" dirty="0"/>
              <a:t>er aktuelt til bruk i for eksempel mat- og helsefaget,</a:t>
            </a:r>
            <a:r>
              <a:rPr lang="nb-NO" sz="1200" baseline="0" dirty="0"/>
              <a:t> under hovedområdene</a:t>
            </a:r>
            <a:r>
              <a:rPr lang="nb-NO" sz="1200" dirty="0"/>
              <a:t> «mat og livsstil», «mat og forbruk» og «mat og miljø».</a:t>
            </a:r>
            <a:br>
              <a:rPr lang="nb-NO" sz="1200" dirty="0"/>
            </a:br>
            <a:endParaRPr lang="nb-NO" sz="1200" dirty="0"/>
          </a:p>
          <a:p>
            <a:pPr marL="0" indent="0">
              <a:buNone/>
            </a:pPr>
            <a:r>
              <a:rPr lang="nb-NO" sz="1200" dirty="0"/>
              <a:t>Mat og måltider som pedagogisk plattform kan også tas inn i undervisning i ulike fag som matematikk, språk, økonomi, samfunnsfag og naturfag. </a:t>
            </a:r>
          </a:p>
        </p:txBody>
      </p:sp>
      <p:sp>
        <p:nvSpPr>
          <p:cNvPr id="4" name="Slide Number Placeholder 3"/>
          <p:cNvSpPr>
            <a:spLocks noGrp="1"/>
          </p:cNvSpPr>
          <p:nvPr>
            <p:ph type="sldNum" sz="quarter" idx="10"/>
          </p:nvPr>
        </p:nvSpPr>
        <p:spPr/>
        <p:txBody>
          <a:bodyPr/>
          <a:lstStyle/>
          <a:p>
            <a:fld id="{BF106C09-2B7A-40C7-B480-A62D5F51D17D}" type="slidenum">
              <a:rPr lang="en-GB" smtClean="0"/>
              <a:pPr/>
              <a:t>1</a:t>
            </a:fld>
            <a:endParaRPr lang="en-GB"/>
          </a:p>
        </p:txBody>
      </p:sp>
    </p:spTree>
    <p:extLst>
      <p:ext uri="{BB962C8B-B14F-4D97-AF65-F5344CB8AC3E}">
        <p14:creationId xmlns:p14="http://schemas.microsoft.com/office/powerpoint/2010/main" val="1280433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 noen er visuelle fremstillinger</a:t>
            </a:r>
            <a:r>
              <a:rPr lang="nb-NO" baseline="0" dirty="0"/>
              <a:t> av hva som skjer med kroppen og blodsukkeret ved inntak av ingen mat, sukkerrik mat og vanlig sunn mat vekkende. Figuren viser hvorfor det er viktig med påfyll av ernæringsmessig god mat for læring gjennom en hel skoledag.</a:t>
            </a:r>
          </a:p>
          <a:p>
            <a:endParaRPr lang="nb-NO"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nb-NO" dirty="0"/>
              <a:t>Mange forhold påvirker skoleprestasjoner. Det er foreløpig ikke overbevisende vitenskapelig dokumentasjon</a:t>
            </a:r>
            <a:r>
              <a:rPr lang="nb-NO" baseline="0" dirty="0"/>
              <a:t> for</a:t>
            </a:r>
            <a:r>
              <a:rPr lang="nb-NO" dirty="0"/>
              <a:t> at det er en direkte sammenheng mellom skolemåltid og skoleprestasjoner. Erfaring tilsier imidlertid at et måltid midt på dagen hjelper elevene å holde konsentrasjon og humør opp gjennom en lang skoledag.</a:t>
            </a:r>
            <a:endParaRPr lang="nb-NO" baseline="0" dirty="0"/>
          </a:p>
          <a:p>
            <a:endParaRPr lang="nb-NO" baseline="0" dirty="0"/>
          </a:p>
          <a:p>
            <a:r>
              <a:rPr lang="nb-NO" baseline="0" dirty="0"/>
              <a:t>Fra Helsedirektoratets Kosthåndbok: </a:t>
            </a:r>
          </a:p>
          <a:p>
            <a:r>
              <a:rPr lang="nb-NO" baseline="0" dirty="0"/>
              <a:t>Barn og unge</a:t>
            </a:r>
            <a:r>
              <a:rPr lang="nb-NO" sz="1200" b="0" i="0" u="none" strike="noStrike" kern="1200" baseline="0" dirty="0">
                <a:solidFill>
                  <a:schemeClr val="tx1"/>
                </a:solidFill>
                <a:latin typeface="+mn-lt"/>
                <a:ea typeface="+mn-ea"/>
                <a:cs typeface="+mn-cs"/>
              </a:rPr>
              <a:t> trenger ofte 4-5 måltider for å holde stabilt blodsukker og være i god form gjennom dagen.</a:t>
            </a:r>
            <a:endParaRPr lang="nb-NO" dirty="0"/>
          </a:p>
        </p:txBody>
      </p:sp>
      <p:sp>
        <p:nvSpPr>
          <p:cNvPr id="4" name="Plassholder for lysbildenummer 3"/>
          <p:cNvSpPr>
            <a:spLocks noGrp="1"/>
          </p:cNvSpPr>
          <p:nvPr>
            <p:ph type="sldNum" sz="quarter" idx="10"/>
          </p:nvPr>
        </p:nvSpPr>
        <p:spPr/>
        <p:txBody>
          <a:bodyPr/>
          <a:lstStyle/>
          <a:p>
            <a:fld id="{BF106C09-2B7A-40C7-B480-A62D5F51D17D}" type="slidenum">
              <a:rPr lang="en-GB" smtClean="0"/>
              <a:pPr/>
              <a:t>10</a:t>
            </a:fld>
            <a:endParaRPr lang="en-GB"/>
          </a:p>
        </p:txBody>
      </p:sp>
    </p:spTree>
    <p:extLst>
      <p:ext uri="{BB962C8B-B14F-4D97-AF65-F5344CB8AC3E}">
        <p14:creationId xmlns:p14="http://schemas.microsoft.com/office/powerpoint/2010/main" val="2866042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Å spise handler for de fleste om mer enn å dekke behovet for energi og næringsstoffer. Fellesskap</a:t>
            </a:r>
            <a:r>
              <a:rPr lang="nb-NO" sz="1200" kern="1200" baseline="0" dirty="0">
                <a:solidFill>
                  <a:schemeClr val="tx1"/>
                </a:solidFill>
                <a:effectLst/>
                <a:latin typeface="+mn-lt"/>
                <a:ea typeface="+mn-ea"/>
                <a:cs typeface="+mn-cs"/>
              </a:rPr>
              <a:t> rundt måltider kan være en viktig trivselsfremmende faktor.</a:t>
            </a:r>
            <a:endParaRPr lang="nb-NO"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r>
              <a:rPr lang="nn-NO" b="1" dirty="0"/>
              <a:t>Diskusjonspunkter:</a:t>
            </a:r>
          </a:p>
          <a:p>
            <a:pPr marL="171450" indent="-171450">
              <a:buFont typeface="Arial" panose="020B0604020202020204" pitchFamily="34" charset="0"/>
              <a:buChar char="•"/>
            </a:pPr>
            <a:r>
              <a:rPr lang="nb-NO" noProof="0" dirty="0"/>
              <a:t>Hvilken</a:t>
            </a:r>
            <a:r>
              <a:rPr lang="nb-NO" baseline="0" noProof="0" dirty="0"/>
              <a:t> betydning har ulike m</a:t>
            </a:r>
            <a:r>
              <a:rPr lang="nb-NO" noProof="0" dirty="0"/>
              <a:t>åltidsskikker til hverdags, høytid og fest for oss mennesker?</a:t>
            </a:r>
          </a:p>
          <a:p>
            <a:pPr marL="171450" indent="-171450">
              <a:buFont typeface="Arial" panose="020B0604020202020204" pitchFamily="34" charset="0"/>
              <a:buChar char="•"/>
            </a:pPr>
            <a:r>
              <a:rPr lang="nb-NO" noProof="0" dirty="0"/>
              <a:t>Hvorfor</a:t>
            </a:r>
            <a:r>
              <a:rPr lang="nb-NO" baseline="0" noProof="0" dirty="0"/>
              <a:t> er det viktig å ha </a:t>
            </a:r>
            <a:r>
              <a:rPr lang="nb-NO" noProof="0" dirty="0"/>
              <a:t>kunnskap om norsk tradisjonsmat og mat knyttet</a:t>
            </a:r>
            <a:r>
              <a:rPr lang="nb-NO" baseline="0" noProof="0" dirty="0"/>
              <a:t> til </a:t>
            </a:r>
            <a:r>
              <a:rPr lang="nb-NO" noProof="0" dirty="0"/>
              <a:t>ulike kulturer og religioner?</a:t>
            </a:r>
          </a:p>
          <a:p>
            <a:pPr marL="171450" indent="-171450">
              <a:buFont typeface="Arial" panose="020B0604020202020204" pitchFamily="34" charset="0"/>
              <a:buChar char="•"/>
            </a:pPr>
            <a:r>
              <a:rPr lang="nb-NO" noProof="0" dirty="0"/>
              <a:t>Er</a:t>
            </a:r>
            <a:r>
              <a:rPr lang="nb-NO" baseline="0" noProof="0" dirty="0"/>
              <a:t> det noen matretter og tradisjoner som er spesielle for der du bor?</a:t>
            </a:r>
            <a:endParaRPr lang="nb-NO" noProof="0" dirty="0"/>
          </a:p>
          <a:p>
            <a:pPr marL="171450" indent="-171450">
              <a:buFont typeface="Arial" panose="020B0604020202020204" pitchFamily="34" charset="0"/>
              <a:buChar char="•"/>
            </a:pPr>
            <a:r>
              <a:rPr lang="nb-NO" noProof="0" dirty="0"/>
              <a:t>Hvilket</a:t>
            </a:r>
            <a:r>
              <a:rPr lang="nb-NO" baseline="0" noProof="0" dirty="0"/>
              <a:t> måltid er ditt favorittmåltid og hvorfor?</a:t>
            </a:r>
          </a:p>
          <a:p>
            <a:pPr marL="171450" indent="-171450">
              <a:buFont typeface="Arial" panose="020B0604020202020204" pitchFamily="34" charset="0"/>
              <a:buChar char="•"/>
            </a:pPr>
            <a:r>
              <a:rPr lang="nb-NO" baseline="0" noProof="0" dirty="0"/>
              <a:t>Kan du/dere beskrive drømmemåltidet?</a:t>
            </a:r>
            <a:endParaRPr lang="nb-NO" noProof="0" dirty="0"/>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endParaRPr lang="nb-NO" dirty="0"/>
          </a:p>
          <a:p>
            <a:endParaRPr lang="nb-NO" dirty="0"/>
          </a:p>
        </p:txBody>
      </p:sp>
      <p:sp>
        <p:nvSpPr>
          <p:cNvPr id="4" name="Plassholder for lysbildenummer 3"/>
          <p:cNvSpPr>
            <a:spLocks noGrp="1"/>
          </p:cNvSpPr>
          <p:nvPr>
            <p:ph type="sldNum" sz="quarter" idx="10"/>
          </p:nvPr>
        </p:nvSpPr>
        <p:spPr/>
        <p:txBody>
          <a:bodyPr/>
          <a:lstStyle/>
          <a:p>
            <a:fld id="{BF106C09-2B7A-40C7-B480-A62D5F51D17D}" type="slidenum">
              <a:rPr lang="en-GB" smtClean="0"/>
              <a:pPr/>
              <a:t>11</a:t>
            </a:fld>
            <a:endParaRPr lang="en-GB"/>
          </a:p>
        </p:txBody>
      </p:sp>
    </p:spTree>
    <p:extLst>
      <p:ext uri="{BB962C8B-B14F-4D97-AF65-F5344CB8AC3E}">
        <p14:creationId xmlns:p14="http://schemas.microsoft.com/office/powerpoint/2010/main" val="1931389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Plassholder for lysbilde 1"/>
          <p:cNvSpPr>
            <a:spLocks noGrp="1" noRot="1" noChangeAspect="1"/>
          </p:cNvSpPr>
          <p:nvPr>
            <p:ph type="sldImg"/>
          </p:nvPr>
        </p:nvSpPr>
        <p:spPr bwMode="auto">
          <a:noFill/>
          <a:ln>
            <a:solidFill>
              <a:srgbClr val="000000"/>
            </a:solidFill>
            <a:miter lim="800000"/>
            <a:headEnd/>
            <a:tailEnd/>
          </a:ln>
        </p:spPr>
      </p:sp>
      <p:sp>
        <p:nvSpPr>
          <p:cNvPr id="49154" name="Plassholder for nota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b-NO" dirty="0"/>
              <a:t>Barn og unge spiser en stor del av hverdagskosten på skolen. Det er derfor spesielt viktig at skolemåltidet er sunt, for å fremme helse og forebygge sykdom. </a:t>
            </a:r>
          </a:p>
          <a:p>
            <a:pPr>
              <a:spcBef>
                <a:spcPct val="0"/>
              </a:spcBef>
            </a:pPr>
            <a:endParaRPr lang="nb-NO" dirty="0"/>
          </a:p>
          <a:p>
            <a:pPr marL="0" indent="0" fontAlgn="base">
              <a:buFont typeface="Arial" panose="020B0604020202020204" pitchFamily="34" charset="0"/>
              <a:buNone/>
            </a:pPr>
            <a:r>
              <a:rPr lang="nb-NO" sz="1200" b="0" i="0" kern="1200" dirty="0">
                <a:solidFill>
                  <a:schemeClr val="tx1"/>
                </a:solidFill>
                <a:effectLst/>
                <a:latin typeface="+mn-lt"/>
                <a:ea typeface="+mn-ea"/>
                <a:cs typeface="+mn-cs"/>
              </a:rPr>
              <a:t>Både måltidsmønster og barn</a:t>
            </a:r>
            <a:r>
              <a:rPr lang="nb-NO" sz="1200" b="0" i="0" kern="1200" baseline="0" dirty="0">
                <a:solidFill>
                  <a:schemeClr val="tx1"/>
                </a:solidFill>
                <a:effectLst/>
                <a:latin typeface="+mn-lt"/>
                <a:ea typeface="+mn-ea"/>
                <a:cs typeface="+mn-cs"/>
              </a:rPr>
              <a:t> og unges kosthold </a:t>
            </a:r>
            <a:r>
              <a:rPr lang="nb-NO" sz="1200" b="0" i="0" kern="1200" dirty="0">
                <a:solidFill>
                  <a:schemeClr val="tx1"/>
                </a:solidFill>
                <a:effectLst/>
                <a:latin typeface="+mn-lt"/>
                <a:ea typeface="+mn-ea"/>
                <a:cs typeface="+mn-cs"/>
              </a:rPr>
              <a:t>henger sammen med sosioøkonomisk status. Elever fra familier med høy sosioøkonomisk status spiser hyppigere frokost og spiser sjeldnere godteri enn elever fra familier</a:t>
            </a:r>
            <a:r>
              <a:rPr lang="nb-NO" sz="1200" b="0" i="0" kern="1200" baseline="0" dirty="0">
                <a:solidFill>
                  <a:schemeClr val="tx1"/>
                </a:solidFill>
                <a:effectLst/>
                <a:latin typeface="+mn-lt"/>
                <a:ea typeface="+mn-ea"/>
                <a:cs typeface="+mn-cs"/>
              </a:rPr>
              <a:t> med lav </a:t>
            </a:r>
            <a:r>
              <a:rPr lang="nb-NO" sz="1200" b="0" i="0" kern="1200" dirty="0">
                <a:solidFill>
                  <a:schemeClr val="tx1"/>
                </a:solidFill>
                <a:effectLst/>
                <a:latin typeface="+mn-lt"/>
                <a:ea typeface="+mn-ea"/>
                <a:cs typeface="+mn-cs"/>
              </a:rPr>
              <a:t>sosioøkonomisk status. Gjennom tilrettelegging for velorganiserte og sunne måltider i skole og SFO, som inkluderer alle, kan skolen bidra til å redusere sosiale forskjeller i elevers kosthold.</a:t>
            </a:r>
          </a:p>
          <a:p>
            <a:pPr>
              <a:spcBef>
                <a:spcPct val="0"/>
              </a:spcBef>
            </a:pPr>
            <a:endParaRPr lang="nb-NO" dirty="0"/>
          </a:p>
        </p:txBody>
      </p:sp>
      <p:sp>
        <p:nvSpPr>
          <p:cNvPr id="49155" name="Plassholder for lysbil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DFC7B0-B1CF-49CA-8B98-B1D25A6932B8}" type="slidenum">
              <a:rPr lang="en-GB">
                <a:cs typeface="Arial" charset="0"/>
              </a:rPr>
              <a:pPr fontAlgn="base">
                <a:spcBef>
                  <a:spcPct val="0"/>
                </a:spcBef>
                <a:spcAft>
                  <a:spcPct val="0"/>
                </a:spcAft>
              </a:pPr>
              <a:t>12</a:t>
            </a:fld>
            <a:endParaRPr lang="en-GB">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00113" y="739775"/>
            <a:ext cx="4935537" cy="3700463"/>
          </a:xfrm>
        </p:spPr>
      </p:sp>
      <p:sp>
        <p:nvSpPr>
          <p:cNvPr id="3" name="Plassholder for notater 2"/>
          <p:cNvSpPr>
            <a:spLocks noGrp="1"/>
          </p:cNvSpPr>
          <p:nvPr>
            <p:ph type="body" idx="1"/>
          </p:nvPr>
        </p:nvSpPr>
        <p:spPr/>
        <p:txBody>
          <a:bodyPr>
            <a:normAutofit fontScale="40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800" noProof="0" dirty="0"/>
              <a:t>Diskusjon:</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800" noProof="0" dirty="0"/>
          </a:p>
          <a:p>
            <a:pPr marL="285750" marR="0" indent="-285750" algn="l" defTabSz="914400" rtl="0" eaLnBrk="1" fontAlgn="auto" latinLnBrk="0" hangingPunct="1">
              <a:lnSpc>
                <a:spcPct val="100000"/>
              </a:lnSpc>
              <a:spcBef>
                <a:spcPts val="0"/>
              </a:spcBef>
              <a:spcAft>
                <a:spcPts val="0"/>
              </a:spcAft>
              <a:buClrTx/>
              <a:buSzTx/>
              <a:buFontTx/>
              <a:buChar char="-"/>
              <a:tabLst/>
              <a:defRPr/>
            </a:pPr>
            <a:r>
              <a:rPr lang="nb-NO" sz="1800" noProof="0" dirty="0"/>
              <a:t>Hva</a:t>
            </a:r>
            <a:r>
              <a:rPr lang="nb-NO" sz="1800" baseline="0" noProof="0" dirty="0"/>
              <a:t> betyr det å «spise variert»?</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nb-NO" sz="1800" baseline="0" noProof="0" dirty="0"/>
              <a:t>Har det noe å si når vi spiser måltidene og hvor ofte?</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nb-NO" sz="1800" baseline="0" noProof="0" dirty="0"/>
              <a:t>Hva bør en god frokost, lunsj og middag bestå av? Hva sier kostrådene fra Helsedirektoratet?</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nb-NO" sz="1800" baseline="0" noProof="0" dirty="0"/>
              <a:t>Hva kan være nyttig ved å spise et mellommåltid, og hva kan det bestå av?</a:t>
            </a:r>
            <a:endParaRPr lang="nb-NO" sz="1800" noProof="0" dirty="0"/>
          </a:p>
          <a:p>
            <a:pPr marL="285750" marR="0" indent="-285750" algn="l" defTabSz="914400" rtl="0" eaLnBrk="1" fontAlgn="auto" latinLnBrk="0" hangingPunct="1">
              <a:lnSpc>
                <a:spcPct val="100000"/>
              </a:lnSpc>
              <a:spcBef>
                <a:spcPts val="0"/>
              </a:spcBef>
              <a:spcAft>
                <a:spcPts val="0"/>
              </a:spcAft>
              <a:buClrTx/>
              <a:buSzTx/>
              <a:buFontTx/>
              <a:buChar char="-"/>
              <a:tabLst/>
              <a:defRPr/>
            </a:pPr>
            <a:r>
              <a:rPr lang="nb-NO" sz="1800" noProof="0" dirty="0"/>
              <a:t>Refleksjon rundt sammenhengen mellom mat, livsstil og helse.</a:t>
            </a:r>
          </a:p>
          <a:p>
            <a:pPr marL="285750" marR="0" indent="-285750" algn="l" defTabSz="914400" rtl="0" eaLnBrk="1" fontAlgn="auto" latinLnBrk="0" hangingPunct="1">
              <a:lnSpc>
                <a:spcPct val="100000"/>
              </a:lnSpc>
              <a:spcBef>
                <a:spcPts val="0"/>
              </a:spcBef>
              <a:spcAft>
                <a:spcPts val="0"/>
              </a:spcAft>
              <a:buClrTx/>
              <a:buSzTx/>
              <a:buFontTx/>
              <a:buChar char="-"/>
              <a:tabLst/>
              <a:defRPr/>
            </a:pPr>
            <a:endParaRPr lang="nb-NO" sz="180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nb-NO" sz="1800" noProof="0" dirty="0"/>
              <a:t>Tips?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800" noProof="0" dirty="0"/>
              <a:t>Frukt og grønnsaker til lunsj gjør det enklere å få i seg nok vitaminer og mineraler i løpet av dagen. </a:t>
            </a:r>
            <a:r>
              <a:rPr lang="nb-NO" sz="1800" i="0" noProof="0" dirty="0"/>
              <a:t>Kutt opp grønnsaker og frukt til å ha med i matboksen. Prøv for eksempel agurk, paprika, gulrot, salat, epler, nektarin eller bær.</a:t>
            </a:r>
          </a:p>
          <a:p>
            <a:pPr marL="285750" indent="-285750">
              <a:buFont typeface="Arial" panose="020B0604020202020204" pitchFamily="34" charset="0"/>
              <a:buChar char="•"/>
            </a:pPr>
            <a:endParaRPr lang="nb-NO" sz="1800" noProof="0" dirty="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800" noProof="0" dirty="0"/>
              <a:t>Grove kornprodukter holder deg mett lenger,</a:t>
            </a:r>
            <a:r>
              <a:rPr lang="nb-NO" sz="1800" baseline="0" noProof="0" dirty="0"/>
              <a:t> f</a:t>
            </a:r>
            <a:r>
              <a:rPr lang="nb-NO" sz="1800" i="0" noProof="0" dirty="0"/>
              <a:t>or</a:t>
            </a:r>
            <a:r>
              <a:rPr lang="nb-NO" sz="1800" i="0" baseline="0" noProof="0" dirty="0"/>
              <a:t> eksempel g</a:t>
            </a:r>
            <a:r>
              <a:rPr lang="nb-NO" sz="1800" noProof="0" dirty="0"/>
              <a:t>rove brødskiver, rundstykker, </a:t>
            </a:r>
            <a:r>
              <a:rPr lang="nb-NO" sz="1800" noProof="0" dirty="0" err="1"/>
              <a:t>chapati</a:t>
            </a:r>
            <a:r>
              <a:rPr lang="nb-NO" sz="1800" noProof="0" dirty="0"/>
              <a:t>, pitabrød, knekkebrød eller liknende. Grove kornprodukter til lunsj er spesielt viktig for å holde et stabilt blodsukker, noe som hjelper både på konsentrasjon og humør. Et skolemåltid med «raske karbohydrater», som boller eller loff, gjør at blodsukkeret stiger og faller fortere, noe som kan påvirke konsentrasjon og trivsel negativt.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1800" noProof="0" dirty="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800" noProof="0" dirty="0"/>
              <a:t>Det er mye sunt pålegg</a:t>
            </a:r>
            <a:r>
              <a:rPr lang="nb-NO" sz="1800" noProof="0" dirty="0">
                <a:hlinkClick r:id="rId3"/>
              </a:rPr>
              <a:t>​</a:t>
            </a:r>
            <a:r>
              <a:rPr lang="nb-NO" sz="1800" noProof="0" dirty="0"/>
              <a:t> å velge mellom. </a:t>
            </a:r>
            <a:r>
              <a:rPr lang="nb-NO" sz="1800" i="0" noProof="0" dirty="0"/>
              <a:t>Fisk, magert kjøttpålegg (f.eks. kokt skinke, kylling og kalkun), ost, egg eller vegetariske alternativer som postei av bønner eller linser. Frukt og grønnsaker er også godt pålegg.</a:t>
            </a:r>
          </a:p>
          <a:p>
            <a:pPr marL="285750" indent="-285750">
              <a:buFont typeface="Arial" panose="020B0604020202020204" pitchFamily="34" charset="0"/>
              <a:buChar char="•"/>
            </a:pPr>
            <a:endParaRPr lang="nb-NO" sz="1800" noProof="0" dirty="0"/>
          </a:p>
          <a:p>
            <a:pPr marL="285750" indent="-285750">
              <a:buFont typeface="Arial" panose="020B0604020202020204" pitchFamily="34" charset="0"/>
              <a:buChar char="•"/>
            </a:pPr>
            <a:r>
              <a:rPr lang="nb-NO" sz="1800" noProof="0" dirty="0"/>
              <a:t>Rester fra middagen kan fint være skolemat dagen etter. Benytt gjerne </a:t>
            </a:r>
            <a:r>
              <a:rPr lang="nb-NO" sz="1800" noProof="0" dirty="0" err="1"/>
              <a:t>matboks</a:t>
            </a:r>
            <a:r>
              <a:rPr lang="nb-NO" sz="1800" noProof="0" dirty="0"/>
              <a:t> med kjøleelement</a:t>
            </a:r>
            <a:r>
              <a:rPr lang="nb-NO" sz="1800" baseline="0" noProof="0" dirty="0"/>
              <a:t> for å øke holdbarheten til restematen.</a:t>
            </a:r>
            <a:endParaRPr lang="nb-NO" sz="1800" noProof="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1800" i="0" noProof="0" dirty="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800" noProof="0" dirty="0"/>
              <a:t>Salat med masse godt er fin skolemat, lag gjerne dagen før og ta med i en boks, gjerne med kjøleelement.</a:t>
            </a:r>
            <a:r>
              <a:rPr lang="nb-NO" sz="1800" baseline="0" noProof="0" dirty="0"/>
              <a:t> </a:t>
            </a:r>
            <a:r>
              <a:rPr lang="nb-NO" sz="1800" i="0" noProof="0" dirty="0"/>
              <a:t>En mettende salat kan inneholde: </a:t>
            </a:r>
            <a:r>
              <a:rPr lang="nb-NO" sz="1800" i="0" baseline="0" noProof="0" dirty="0"/>
              <a:t>Grove karbohydrater (kornvarer som fullkornspasta,  og -ris), proteinkilder (bønner, linser, kylling, fisk, nøtter, egg) og masse farger fra forskjellige grønnsaker (salatblader, tomat, rotgrønnsaker, agurk, avokado, frukt, brokkoli, kål eller annet som frister).</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1800" i="0" noProof="0" dirty="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800" noProof="0" dirty="0"/>
              <a:t>Problemer med klissete pålegg? Bruk gjerne grov sandwich, </a:t>
            </a:r>
            <a:r>
              <a:rPr lang="nb-NO" sz="1800" noProof="0" dirty="0" err="1"/>
              <a:t>pita</a:t>
            </a:r>
            <a:r>
              <a:rPr lang="nb-NO" sz="1800" noProof="0" dirty="0"/>
              <a:t> eller lefser.</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1800" noProof="0" dirty="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800" noProof="0" dirty="0"/>
              <a:t>Dårlig tid om morgenen? Lag matpakken kvelden før, og sett den i kjøleskapet til dagen etter.</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1800" noProof="0" dirty="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800" noProof="0" dirty="0"/>
              <a:t>Husk å drikke! Vann er den beste tørstedrikken. Lettmelk, ekstra lett lettmelk og skummet melk er godt følge til matpakke.</a:t>
            </a:r>
            <a:r>
              <a:rPr lang="nb-NO" sz="1800" baseline="0" noProof="0" dirty="0"/>
              <a:t> </a:t>
            </a:r>
            <a:r>
              <a:rPr lang="nb-NO" sz="1800" noProof="0" dirty="0"/>
              <a:t>Lyst på kaldt vann? Fyll opp en flaske med 1/3 vann, frys ned og hell på mer vann neste morgen.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1800" noProof="0" dirty="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800" noProof="0" dirty="0"/>
              <a:t>Se etter Nøkkelhullet</a:t>
            </a:r>
            <a:r>
              <a:rPr lang="nb-NO" sz="1800" baseline="0" noProof="0" dirty="0"/>
              <a:t> når du handler inn til matpakken (og ellers).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altLang="nb-NO" sz="1800" baseline="0" noProof="0" dirty="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800" noProof="0" dirty="0">
                <a:solidFill>
                  <a:schemeClr val="accent1">
                    <a:lumMod val="50000"/>
                  </a:schemeClr>
                </a:solidFill>
              </a:rPr>
              <a:t>Skolemåltidet trenger ikke å være dyrt eller avansert for å være sunt og godt.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altLang="nb-NO" sz="1800" noProof="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1800" noProof="0" dirty="0"/>
          </a:p>
        </p:txBody>
      </p:sp>
      <p:sp>
        <p:nvSpPr>
          <p:cNvPr id="4" name="Plassholder for lysbildenummer 3"/>
          <p:cNvSpPr>
            <a:spLocks noGrp="1"/>
          </p:cNvSpPr>
          <p:nvPr>
            <p:ph type="sldNum" sz="quarter" idx="10"/>
          </p:nvPr>
        </p:nvSpPr>
        <p:spPr/>
        <p:txBody>
          <a:bodyPr/>
          <a:lstStyle/>
          <a:p>
            <a:fld id="{BF106C09-2B7A-40C7-B480-A62D5F51D17D}"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D9E226AF-4CA1-4A20-A1DA-8391240B00B9}" type="slidenum">
              <a:rPr lang="en-GB" smtClean="0"/>
              <a:pPr>
                <a:defRPr/>
              </a:pPr>
              <a:t>14</a:t>
            </a:fld>
            <a:endParaRPr lang="en-GB"/>
          </a:p>
        </p:txBody>
      </p:sp>
    </p:spTree>
    <p:extLst>
      <p:ext uri="{BB962C8B-B14F-4D97-AF65-F5344CB8AC3E}">
        <p14:creationId xmlns:p14="http://schemas.microsoft.com/office/powerpoint/2010/main" val="2908942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b-NO" sz="1200" dirty="0"/>
          </a:p>
        </p:txBody>
      </p:sp>
      <p:sp>
        <p:nvSpPr>
          <p:cNvPr id="4" name="Slide Number Placeholder 3"/>
          <p:cNvSpPr>
            <a:spLocks noGrp="1"/>
          </p:cNvSpPr>
          <p:nvPr>
            <p:ph type="sldNum" sz="quarter" idx="10"/>
          </p:nvPr>
        </p:nvSpPr>
        <p:spPr/>
        <p:txBody>
          <a:bodyPr/>
          <a:lstStyle/>
          <a:p>
            <a:fld id="{BF106C09-2B7A-40C7-B480-A62D5F51D17D}" type="slidenum">
              <a:rPr lang="en-GB" smtClean="0"/>
              <a:pPr/>
              <a:t>15</a:t>
            </a:fld>
            <a:endParaRPr lang="en-GB"/>
          </a:p>
        </p:txBody>
      </p:sp>
    </p:spTree>
    <p:extLst>
      <p:ext uri="{BB962C8B-B14F-4D97-AF65-F5344CB8AC3E}">
        <p14:creationId xmlns:p14="http://schemas.microsoft.com/office/powerpoint/2010/main" val="1203985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Lenke til idébanken:</a:t>
            </a:r>
            <a:r>
              <a:rPr lang="nb-NO" baseline="0" dirty="0"/>
              <a:t> </a:t>
            </a:r>
            <a:r>
              <a:rPr lang="nb-NO" dirty="0"/>
              <a:t>http://mhfa.no/skolemaaltid/</a:t>
            </a:r>
          </a:p>
          <a:p>
            <a:endParaRPr lang="nb-NO" dirty="0"/>
          </a:p>
          <a:p>
            <a:r>
              <a:rPr lang="nb-NO" dirty="0"/>
              <a:t>Bildet på lysarket er tatt fra</a:t>
            </a:r>
            <a:r>
              <a:rPr lang="nb-NO" baseline="0" dirty="0"/>
              <a:t> nasjonalt senter for mat, helse og fysisk aktivitet (MHFA) sin idébank om skolemåltidet</a:t>
            </a:r>
            <a:endParaRPr lang="nb-NO" dirty="0"/>
          </a:p>
        </p:txBody>
      </p:sp>
      <p:sp>
        <p:nvSpPr>
          <p:cNvPr id="4" name="Slide Number Placeholder 3"/>
          <p:cNvSpPr>
            <a:spLocks noGrp="1"/>
          </p:cNvSpPr>
          <p:nvPr>
            <p:ph type="sldNum" sz="quarter" idx="10"/>
          </p:nvPr>
        </p:nvSpPr>
        <p:spPr/>
        <p:txBody>
          <a:bodyPr/>
          <a:lstStyle/>
          <a:p>
            <a:fld id="{BF106C09-2B7A-40C7-B480-A62D5F51D17D}" type="slidenum">
              <a:rPr lang="en-GB" smtClean="0"/>
              <a:pPr/>
              <a:t>16</a:t>
            </a:fld>
            <a:endParaRPr lang="en-GB"/>
          </a:p>
        </p:txBody>
      </p:sp>
    </p:spTree>
    <p:extLst>
      <p:ext uri="{BB962C8B-B14F-4D97-AF65-F5344CB8AC3E}">
        <p14:creationId xmlns:p14="http://schemas.microsoft.com/office/powerpoint/2010/main" val="320726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BF106C09-2B7A-40C7-B480-A62D5F51D17D}" type="slidenum">
              <a:rPr lang="en-GB" smtClean="0"/>
              <a:pPr/>
              <a:t>2</a:t>
            </a:fld>
            <a:endParaRPr lang="en-GB"/>
          </a:p>
        </p:txBody>
      </p:sp>
    </p:spTree>
    <p:extLst>
      <p:ext uri="{BB962C8B-B14F-4D97-AF65-F5344CB8AC3E}">
        <p14:creationId xmlns:p14="http://schemas.microsoft.com/office/powerpoint/2010/main" val="1777823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Etter foredraget er målet at alle som hører på ser på skolemåltidet som «viktig for meg». Skolemåltidet</a:t>
            </a:r>
            <a:r>
              <a:rPr lang="nb-NO" baseline="0" dirty="0"/>
              <a:t> er </a:t>
            </a:r>
            <a:r>
              <a:rPr lang="nb-NO" dirty="0"/>
              <a:t>kanskje viktig for</a:t>
            </a:r>
            <a:r>
              <a:rPr lang="nb-NO" baseline="0" dirty="0"/>
              <a:t> de ulike tilhørerne </a:t>
            </a:r>
            <a:r>
              <a:rPr lang="nb-NO" dirty="0"/>
              <a:t>av ulike</a:t>
            </a:r>
            <a:r>
              <a:rPr lang="nb-NO" baseline="0" dirty="0"/>
              <a:t> årsaker, men målet er at alle finner ut av hvilke innfallsvinkler og motivasjon de har for dette arbeidet.</a:t>
            </a:r>
          </a:p>
          <a:p>
            <a:endParaRPr lang="nb-NO" baseline="0" dirty="0"/>
          </a:p>
          <a:p>
            <a:r>
              <a:rPr lang="nb-NO" baseline="0" dirty="0"/>
              <a:t>For eksempel kan en rektors motivasjon være at måltidet kan fungere som en god </a:t>
            </a:r>
            <a:r>
              <a:rPr lang="nb-NO" baseline="0" dirty="0" err="1"/>
              <a:t>sosialpedagogisk</a:t>
            </a:r>
            <a:r>
              <a:rPr lang="nb-NO" baseline="0" dirty="0"/>
              <a:t> arena hvor voksne og elever omgås og skaper en trivelig og trygg ramme. </a:t>
            </a:r>
          </a:p>
          <a:p>
            <a:endParaRPr lang="nb-NO" baseline="0" dirty="0"/>
          </a:p>
          <a:p>
            <a:r>
              <a:rPr lang="nb-NO" baseline="0" dirty="0"/>
              <a:t>En lærers innfallsvinkel kan være at flere elever som er mette på sunn mat kan føre til bedre konsentrasjon og et bedre læringsmiljø i klassen. </a:t>
            </a:r>
          </a:p>
          <a:p>
            <a:endParaRPr lang="nb-NO" baseline="0" dirty="0"/>
          </a:p>
          <a:p>
            <a:r>
              <a:rPr lang="nb-NO" baseline="0" dirty="0"/>
              <a:t>For elevene selv kan en skolehverdag med hyggelige måltidsavbrekk og energi og konsentrasjon til en hel dag med læring være motivasjon. </a:t>
            </a:r>
          </a:p>
          <a:p>
            <a:endParaRPr lang="nb-NO" baseline="0" dirty="0"/>
          </a:p>
          <a:p>
            <a:r>
              <a:rPr lang="nb-NO" baseline="0" dirty="0"/>
              <a:t>Flere eksempler på ulike innfallsvinkler finner kanskje dere?</a:t>
            </a:r>
          </a:p>
          <a:p>
            <a:endParaRPr lang="nb-NO" baseline="0" dirty="0"/>
          </a:p>
          <a:p>
            <a:r>
              <a:rPr lang="nb-NO" sz="1200" b="1" i="0" u="none" strike="noStrike" kern="1200" baseline="0" dirty="0">
                <a:solidFill>
                  <a:schemeClr val="tx1"/>
                </a:solidFill>
                <a:latin typeface="+mn-lt"/>
                <a:ea typeface="+mn-ea"/>
                <a:cs typeface="+mn-cs"/>
              </a:rPr>
              <a:t>Forskrift om miljørettet helsevern i barnehager og skoler mv. </a:t>
            </a:r>
            <a:r>
              <a:rPr lang="nb-NO" sz="1200" b="0" i="0" u="none" strike="noStrike" kern="1200" baseline="0" dirty="0">
                <a:solidFill>
                  <a:schemeClr val="tx1"/>
                </a:solidFill>
                <a:latin typeface="+mn-lt"/>
                <a:ea typeface="+mn-ea"/>
                <a:cs typeface="+mn-cs"/>
              </a:rPr>
              <a:t>skal bidra til et bedre oppvekst- og læringsmiljø for elevene i skolen og er hjemlet i folkehelseloven. I merknader til § 11 står det beskrevet at Helsedirektoratets (tidligere Statens ernæringsråds) retningslinjer for matservering og måltider i skole og barnehage bør legges til grunn ved matservering slik at den ernæringsmessige verdi av måltidet sikres og at måltidets sosiale  funksjon bør ivaretas ved at det er fysisk tilrettelagt for spising og avsatt tilstrekkelig tid til at trivsel oppnås. </a:t>
            </a:r>
          </a:p>
          <a:p>
            <a:endParaRPr lang="nb-NO" sz="1200" b="0" i="0" u="none" strike="noStrike" kern="1200" baseline="0" dirty="0">
              <a:solidFill>
                <a:schemeClr val="tx1"/>
              </a:solidFill>
              <a:latin typeface="+mn-lt"/>
              <a:ea typeface="+mn-ea"/>
              <a:cs typeface="+mn-cs"/>
            </a:endParaRPr>
          </a:p>
          <a:p>
            <a:r>
              <a:rPr lang="nb-NO" sz="1200" b="0" i="0" u="none" strike="noStrike" kern="1200" baseline="0" dirty="0">
                <a:solidFill>
                  <a:schemeClr val="tx1"/>
                </a:solidFill>
                <a:latin typeface="+mn-lt"/>
                <a:ea typeface="+mn-ea"/>
                <a:cs typeface="+mn-cs"/>
              </a:rPr>
              <a:t>For mer informasjon: https://lovdata.no/dokument/SF/forskrift/1995-12-01-928 </a:t>
            </a:r>
            <a:endParaRPr lang="nb-NO" baseline="0" dirty="0"/>
          </a:p>
        </p:txBody>
      </p:sp>
      <p:sp>
        <p:nvSpPr>
          <p:cNvPr id="4" name="Slide Number Placeholder 3"/>
          <p:cNvSpPr>
            <a:spLocks noGrp="1"/>
          </p:cNvSpPr>
          <p:nvPr>
            <p:ph type="sldNum" sz="quarter" idx="10"/>
          </p:nvPr>
        </p:nvSpPr>
        <p:spPr/>
        <p:txBody>
          <a:bodyPr/>
          <a:lstStyle/>
          <a:p>
            <a:fld id="{BF106C09-2B7A-40C7-B480-A62D5F51D17D}" type="slidenum">
              <a:rPr lang="en-GB" smtClean="0"/>
              <a:pPr/>
              <a:t>3</a:t>
            </a:fld>
            <a:endParaRPr lang="en-GB"/>
          </a:p>
        </p:txBody>
      </p:sp>
    </p:spTree>
    <p:extLst>
      <p:ext uri="{BB962C8B-B14F-4D97-AF65-F5344CB8AC3E}">
        <p14:creationId xmlns:p14="http://schemas.microsoft.com/office/powerpoint/2010/main" val="936514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0" dirty="0"/>
              <a:t>Mat </a:t>
            </a:r>
            <a:r>
              <a:rPr lang="nb-NO" b="0" baseline="0" dirty="0"/>
              <a:t>og </a:t>
            </a:r>
            <a:r>
              <a:rPr lang="nb-NO" baseline="0" dirty="0"/>
              <a:t>måltider er en viktig del av skolehverdagen og kan bidra positivt til læringsmiljøet. </a:t>
            </a:r>
          </a:p>
          <a:p>
            <a:endParaRPr lang="nb-NO" baseline="0" dirty="0"/>
          </a:p>
          <a:p>
            <a:r>
              <a:rPr lang="nb-NO" baseline="0" dirty="0"/>
              <a:t>Å løfte fokuset på måltidets miljøskapende funksjon er en av grunnene til at Helsedirektoratet har laget en ny retningslinje.</a:t>
            </a:r>
          </a:p>
          <a:p>
            <a:endParaRPr lang="nb-NO" dirty="0"/>
          </a:p>
          <a:p>
            <a:r>
              <a:rPr lang="nb-NO" dirty="0"/>
              <a:t>Fra et læringsperspektiv er måltidene en grunnleggende faktor for å fremme konsentrasjon og læring. </a:t>
            </a:r>
          </a:p>
          <a:p>
            <a:endParaRPr lang="nb-NO" dirty="0"/>
          </a:p>
          <a:p>
            <a:r>
              <a:rPr lang="nb-NO" dirty="0"/>
              <a:t>Gode rammer for måltidet, med ro og nok tid til å nyte maten, gir grunnlag for gode måltidsopplevelser,</a:t>
            </a:r>
            <a:r>
              <a:rPr lang="nb-NO" baseline="0" dirty="0"/>
              <a:t> matglede og trivsel.</a:t>
            </a:r>
          </a:p>
          <a:p>
            <a:endParaRPr lang="nb-NO" dirty="0"/>
          </a:p>
          <a:p>
            <a:r>
              <a:rPr lang="nb-NO" dirty="0"/>
              <a:t>Mat- og drikketilbudet, og det øvrige arbeidet med mat og måltider i skolen, har stor betydning for elevenes kosthold og matvaner, og dermed helse, både på kort og lang sikt. Det er velkjent at vaner etableres tidlig i livet og har en tendens til å</a:t>
            </a:r>
            <a:r>
              <a:rPr lang="nb-NO" baseline="0" dirty="0"/>
              <a:t> vedvare. Skolemåltidet kan bidra til å etablere gode vaner som elevene kan ha med seg videre i livet.</a:t>
            </a:r>
            <a:endParaRPr lang="nb-NO" dirty="0"/>
          </a:p>
        </p:txBody>
      </p:sp>
      <p:sp>
        <p:nvSpPr>
          <p:cNvPr id="4" name="Slide Number Placeholder 3"/>
          <p:cNvSpPr>
            <a:spLocks noGrp="1"/>
          </p:cNvSpPr>
          <p:nvPr>
            <p:ph type="sldNum" sz="quarter" idx="10"/>
          </p:nvPr>
        </p:nvSpPr>
        <p:spPr/>
        <p:txBody>
          <a:bodyPr/>
          <a:lstStyle/>
          <a:p>
            <a:fld id="{BF106C09-2B7A-40C7-B480-A62D5F51D17D}" type="slidenum">
              <a:rPr lang="en-GB" smtClean="0"/>
              <a:pPr/>
              <a:t>4</a:t>
            </a:fld>
            <a:endParaRPr lang="en-GB"/>
          </a:p>
        </p:txBody>
      </p:sp>
    </p:spTree>
    <p:extLst>
      <p:ext uri="{BB962C8B-B14F-4D97-AF65-F5344CB8AC3E}">
        <p14:creationId xmlns:p14="http://schemas.microsoft.com/office/powerpoint/2010/main" val="1518002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0" baseline="0" dirty="0">
                <a:sym typeface="Wingdings" panose="05000000000000000000" pitchFamily="2" charset="2"/>
              </a:rPr>
              <a:t>Den nye retningslinjen finnes i tre deler tilpasset henholdsvis barneskole og SFO, ungdomsskole og videregående skole.</a:t>
            </a:r>
          </a:p>
          <a:p>
            <a:endParaRPr lang="nb-NO" b="0" baseline="0" dirty="0">
              <a:sym typeface="Wingdings" panose="05000000000000000000" pitchFamily="2" charset="2"/>
            </a:endParaRPr>
          </a:p>
          <a:p>
            <a:r>
              <a:rPr lang="nb-NO" b="0" baseline="0" dirty="0">
                <a:sym typeface="Wingdings" panose="05000000000000000000" pitchFamily="2" charset="2"/>
              </a:rPr>
              <a:t>Hovedtrekkene i Nasjonal faglig retningslinje for mat og måltider i skolen:</a:t>
            </a:r>
          </a:p>
          <a:p>
            <a:pPr marL="171450" indent="-171450">
              <a:buFontTx/>
              <a:buChar char="-"/>
            </a:pPr>
            <a:r>
              <a:rPr lang="nb-NO" b="0" baseline="0" dirty="0">
                <a:sym typeface="Wingdings" panose="05000000000000000000" pitchFamily="2" charset="2"/>
              </a:rPr>
              <a:t>Mat og drikke som tilbys i skolen bør bygge på Helsedirektoratets kostråd</a:t>
            </a:r>
          </a:p>
          <a:p>
            <a:pPr marL="171450" indent="-171450">
              <a:buFontTx/>
              <a:buChar char="-"/>
            </a:pPr>
            <a:r>
              <a:rPr lang="nb-NO" b="0" baseline="0" dirty="0">
                <a:sym typeface="Wingdings" panose="05000000000000000000" pitchFamily="2" charset="2"/>
              </a:rPr>
              <a:t>Skolemåltidet er mer enn å få i seg energi og næringsstoffer – det er også et samlingspunkt for elevene og kan bidra til inkludering i et sosialt fellesskap</a:t>
            </a:r>
          </a:p>
          <a:p>
            <a:pPr marL="171450" indent="-171450">
              <a:buFontTx/>
              <a:buChar char="-"/>
            </a:pPr>
            <a:r>
              <a:rPr lang="nb-NO" b="0" baseline="0" dirty="0">
                <a:sym typeface="Wingdings" panose="05000000000000000000" pitchFamily="2" charset="2"/>
              </a:rPr>
              <a:t>Elevene bør daglig ha tilbud om følgende (abonnement, salg og/eller gratis): frukt, grønnsaker, ekstra lett melk/skummet melk/lettmelk og godt og kaldt springvann</a:t>
            </a:r>
          </a:p>
          <a:p>
            <a:pPr marL="171450" indent="-171450">
              <a:buFontTx/>
              <a:buChar char="-"/>
            </a:pPr>
            <a:r>
              <a:rPr lang="nb-NO" b="0" baseline="0" dirty="0">
                <a:sym typeface="Wingdings" panose="05000000000000000000" pitchFamily="2" charset="2"/>
              </a:rPr>
              <a:t>Tilbudet av pålegg bør være variert og alltid inkludere fiskepålegg og grønnsaker</a:t>
            </a:r>
          </a:p>
          <a:p>
            <a:pPr marL="171450" indent="-171450">
              <a:buFontTx/>
              <a:buChar char="-"/>
            </a:pPr>
            <a:r>
              <a:rPr lang="nb-NO" b="0" baseline="0" dirty="0">
                <a:sym typeface="Wingdings" panose="05000000000000000000" pitchFamily="2" charset="2"/>
              </a:rPr>
              <a:t>Der det er tilbud om varmmat bør det varieres mellom fiskeretter, vegetarretter og kjøttretter</a:t>
            </a:r>
          </a:p>
        </p:txBody>
      </p:sp>
      <p:sp>
        <p:nvSpPr>
          <p:cNvPr id="4" name="Slide Number Placeholder 3"/>
          <p:cNvSpPr>
            <a:spLocks noGrp="1"/>
          </p:cNvSpPr>
          <p:nvPr>
            <p:ph type="sldNum" sz="quarter" idx="10"/>
          </p:nvPr>
        </p:nvSpPr>
        <p:spPr/>
        <p:txBody>
          <a:bodyPr/>
          <a:lstStyle/>
          <a:p>
            <a:fld id="{BF106C09-2B7A-40C7-B480-A62D5F51D17D}" type="slidenum">
              <a:rPr lang="en-GB" smtClean="0"/>
              <a:pPr/>
              <a:t>5</a:t>
            </a:fld>
            <a:endParaRPr lang="en-GB"/>
          </a:p>
        </p:txBody>
      </p:sp>
    </p:spTree>
    <p:extLst>
      <p:ext uri="{BB962C8B-B14F-4D97-AF65-F5344CB8AC3E}">
        <p14:creationId xmlns:p14="http://schemas.microsoft.com/office/powerpoint/2010/main" val="1210746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dirty="0"/>
              <a:t>Disse fem punktene fra retningslinjen</a:t>
            </a:r>
            <a:r>
              <a:rPr lang="nb-NO" baseline="0" dirty="0"/>
              <a:t> </a:t>
            </a:r>
            <a:r>
              <a:rPr lang="nb-NO" dirty="0"/>
              <a:t>er aller viktigst </a:t>
            </a:r>
            <a:r>
              <a:rPr lang="nb-NO" baseline="0" dirty="0"/>
              <a:t>å fremheve og sørge for at det arbeides med! Er det noe som skal huskes etter dagens presentasjon, så er det disse fem punktene.</a:t>
            </a:r>
            <a:endParaRPr lang="nb-NO"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120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nb-NO" sz="1200" b="0" i="0" kern="1200" dirty="0">
                <a:solidFill>
                  <a:schemeClr val="tx1"/>
                </a:solidFill>
                <a:effectLst/>
                <a:latin typeface="+mn-lt"/>
                <a:ea typeface="+mn-ea"/>
                <a:cs typeface="+mn-cs"/>
              </a:rPr>
              <a:t>Tid:</a:t>
            </a:r>
            <a:r>
              <a:rPr lang="nb-NO" sz="1200" b="0" i="0" kern="1200" baseline="0" dirty="0">
                <a:solidFill>
                  <a:schemeClr val="tx1"/>
                </a:solidFill>
                <a:effectLst/>
                <a:latin typeface="+mn-lt"/>
                <a:ea typeface="+mn-ea"/>
                <a:cs typeface="+mn-cs"/>
              </a:rPr>
              <a:t> </a:t>
            </a:r>
            <a:r>
              <a:rPr lang="nb-NO" sz="1200" b="0" i="0" kern="1200" dirty="0">
                <a:solidFill>
                  <a:schemeClr val="tx1"/>
                </a:solidFill>
                <a:effectLst/>
                <a:latin typeface="+mn-lt"/>
                <a:ea typeface="+mn-ea"/>
                <a:cs typeface="+mn-cs"/>
              </a:rPr>
              <a:t>minimum 20 min </a:t>
            </a:r>
            <a:r>
              <a:rPr lang="nb-NO" sz="1200" b="0" i="0" u="sng" kern="1200" dirty="0">
                <a:solidFill>
                  <a:schemeClr val="tx1"/>
                </a:solidFill>
                <a:effectLst/>
                <a:latin typeface="+mn-lt"/>
                <a:ea typeface="+mn-ea"/>
                <a:cs typeface="+mn-cs"/>
              </a:rPr>
              <a:t>spise</a:t>
            </a:r>
            <a:r>
              <a:rPr lang="nb-NO" sz="1200" b="0" i="0" kern="1200" dirty="0">
                <a:solidFill>
                  <a:schemeClr val="tx1"/>
                </a:solidFill>
                <a:effectLst/>
                <a:latin typeface="+mn-lt"/>
                <a:ea typeface="+mn-ea"/>
                <a:cs typeface="+mn-cs"/>
              </a:rPr>
              <a:t>tid, ikke inkludert ordenselevplikter, håndvask og lignende. </a:t>
            </a:r>
          </a:p>
          <a:p>
            <a:pPr marL="171450" indent="-171450" fontAlgn="base">
              <a:buFont typeface="Arial" panose="020B0604020202020204" pitchFamily="34" charset="0"/>
              <a:buChar char="•"/>
            </a:pPr>
            <a:r>
              <a:rPr lang="nb-NO" sz="1200" b="0" i="0" kern="1200" dirty="0">
                <a:solidFill>
                  <a:schemeClr val="tx1"/>
                </a:solidFill>
                <a:effectLst/>
                <a:latin typeface="+mn-lt"/>
                <a:ea typeface="+mn-ea"/>
                <a:cs typeface="+mn-cs"/>
              </a:rPr>
              <a:t>Tilsyn av en voksen i spisepausen:</a:t>
            </a:r>
            <a:r>
              <a:rPr lang="nb-NO" sz="1200" b="0" i="0" kern="1200" baseline="0" dirty="0">
                <a:solidFill>
                  <a:schemeClr val="tx1"/>
                </a:solidFill>
                <a:effectLst/>
                <a:latin typeface="+mn-lt"/>
                <a:ea typeface="+mn-ea"/>
                <a:cs typeface="+mn-cs"/>
              </a:rPr>
              <a:t> </a:t>
            </a:r>
            <a:r>
              <a:rPr lang="nb-NO" sz="1200" b="0" i="0" kern="1200" dirty="0">
                <a:solidFill>
                  <a:schemeClr val="tx1"/>
                </a:solidFill>
                <a:effectLst/>
                <a:latin typeface="+mn-lt"/>
                <a:ea typeface="+mn-ea"/>
                <a:cs typeface="+mn-cs"/>
              </a:rPr>
              <a:t>gjelder spesielt barneskole og SFO,</a:t>
            </a:r>
            <a:r>
              <a:rPr lang="nb-NO" sz="1200" b="0" i="0" kern="1200" baseline="0" dirty="0">
                <a:solidFill>
                  <a:schemeClr val="tx1"/>
                </a:solidFill>
                <a:effectLst/>
                <a:latin typeface="+mn-lt"/>
                <a:ea typeface="+mn-ea"/>
                <a:cs typeface="+mn-cs"/>
              </a:rPr>
              <a:t> men er også viktig for å fremme voksennærvær og forebygge mobbing på ungdomsskolen</a:t>
            </a:r>
            <a:endParaRPr lang="nb-NO" sz="1200" b="0" i="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nb-NO" sz="1200" b="0" i="0" kern="1200" dirty="0">
                <a:solidFill>
                  <a:schemeClr val="tx1"/>
                </a:solidFill>
                <a:effectLst/>
                <a:latin typeface="+mn-lt"/>
                <a:ea typeface="+mn-ea"/>
                <a:cs typeface="+mn-cs"/>
              </a:rPr>
              <a:t>Tilbud av mat og drikke og gode spisefasiliteter:</a:t>
            </a:r>
          </a:p>
          <a:p>
            <a:pPr marL="628650" lvl="1" indent="-171450" fontAlgn="base">
              <a:buFont typeface="Arial" panose="020B0604020202020204" pitchFamily="34" charset="0"/>
              <a:buChar char="•"/>
            </a:pPr>
            <a:r>
              <a:rPr lang="nb-NO" sz="1200" b="0" i="0" kern="1200" dirty="0">
                <a:solidFill>
                  <a:schemeClr val="tx1"/>
                </a:solidFill>
                <a:effectLst/>
                <a:latin typeface="+mn-lt"/>
                <a:ea typeface="+mn-ea"/>
                <a:cs typeface="+mn-cs"/>
              </a:rPr>
              <a:t>Mat og drikke som tilbys skal være i tråd med Helsedirektoratets kostråd</a:t>
            </a:r>
          </a:p>
          <a:p>
            <a:pPr marL="628650" lvl="1" indent="-171450" fontAlgn="base">
              <a:buFont typeface="Arial" panose="020B0604020202020204" pitchFamily="34" charset="0"/>
              <a:buChar char="•"/>
            </a:pPr>
            <a:r>
              <a:rPr lang="nb-NO" sz="1200" b="0" i="0" kern="1200" dirty="0">
                <a:solidFill>
                  <a:schemeClr val="tx1"/>
                </a:solidFill>
                <a:effectLst/>
                <a:latin typeface="+mn-lt"/>
                <a:ea typeface="+mn-ea"/>
                <a:cs typeface="+mn-cs"/>
              </a:rPr>
              <a:t>Spiseomgivelsene skal være fysisk tilrettelagt for måltider som fremmer matglede, sosialt samvær, trivsel og helse</a:t>
            </a:r>
          </a:p>
          <a:p>
            <a:pPr marL="171450" indent="-171450" fontAlgn="base">
              <a:buFont typeface="Arial" panose="020B0604020202020204" pitchFamily="34" charset="0"/>
              <a:buChar char="•"/>
            </a:pPr>
            <a:r>
              <a:rPr lang="nb-NO" sz="1200" b="0" i="0" kern="1200" dirty="0">
                <a:solidFill>
                  <a:schemeClr val="tx1"/>
                </a:solidFill>
                <a:effectLst/>
                <a:latin typeface="+mn-lt"/>
                <a:ea typeface="+mn-ea"/>
                <a:cs typeface="+mn-cs"/>
              </a:rPr>
              <a:t>Trygg mat: mattrygghet,</a:t>
            </a:r>
            <a:r>
              <a:rPr lang="nb-NO" sz="1200" b="0" i="0" kern="1200" baseline="0" dirty="0">
                <a:solidFill>
                  <a:schemeClr val="tx1"/>
                </a:solidFill>
                <a:effectLst/>
                <a:latin typeface="+mn-lt"/>
                <a:ea typeface="+mn-ea"/>
                <a:cs typeface="+mn-cs"/>
              </a:rPr>
              <a:t> </a:t>
            </a:r>
            <a:r>
              <a:rPr lang="nb-NO" sz="1200" b="0" i="0" kern="1200" dirty="0">
                <a:solidFill>
                  <a:schemeClr val="tx1"/>
                </a:solidFill>
                <a:effectLst/>
                <a:latin typeface="+mn-lt"/>
                <a:ea typeface="+mn-ea"/>
                <a:cs typeface="+mn-cs"/>
              </a:rPr>
              <a:t>hygiene og  hensyn til og</a:t>
            </a:r>
            <a:r>
              <a:rPr lang="nb-NO" sz="1200" b="0" i="0" kern="1200" baseline="0" dirty="0">
                <a:solidFill>
                  <a:schemeClr val="tx1"/>
                </a:solidFill>
                <a:effectLst/>
                <a:latin typeface="+mn-lt"/>
                <a:ea typeface="+mn-ea"/>
                <a:cs typeface="+mn-cs"/>
              </a:rPr>
              <a:t> tilrettelegging for </a:t>
            </a:r>
            <a:r>
              <a:rPr lang="nb-NO" sz="1200" b="0" i="0" kern="1200" dirty="0">
                <a:solidFill>
                  <a:schemeClr val="tx1"/>
                </a:solidFill>
                <a:effectLst/>
                <a:latin typeface="+mn-lt"/>
                <a:ea typeface="+mn-ea"/>
                <a:cs typeface="+mn-cs"/>
              </a:rPr>
              <a:t>allergi</a:t>
            </a:r>
          </a:p>
          <a:p>
            <a:pPr marL="0" indent="0" fontAlgn="base">
              <a:buFont typeface="Arial" panose="020B0604020202020204" pitchFamily="34" charset="0"/>
              <a:buNone/>
            </a:pPr>
            <a:endParaRPr lang="nb-NO" sz="1050" b="0" i="0" kern="1200" dirty="0">
              <a:solidFill>
                <a:schemeClr val="tx1"/>
              </a:solidFill>
              <a:effectLst/>
              <a:latin typeface="+mn-lt"/>
              <a:ea typeface="+mn-ea"/>
              <a:cs typeface="+mn-cs"/>
            </a:endParaRPr>
          </a:p>
          <a:p>
            <a:pPr marL="0" indent="0" fontAlgn="base">
              <a:buFont typeface="Arial" panose="020B0604020202020204" pitchFamily="34" charset="0"/>
              <a:buNone/>
            </a:pPr>
            <a:r>
              <a:rPr lang="nb-NO" sz="1200" b="0" i="0" kern="1200" dirty="0">
                <a:solidFill>
                  <a:schemeClr val="tx1"/>
                </a:solidFill>
                <a:effectLst/>
                <a:latin typeface="+mn-lt"/>
                <a:ea typeface="+mn-ea"/>
                <a:cs typeface="+mn-cs"/>
              </a:rPr>
              <a:t>Mer informasjon</a:t>
            </a:r>
            <a:r>
              <a:rPr lang="nb-NO" sz="1200" b="0" i="0" kern="1200" baseline="0" dirty="0">
                <a:solidFill>
                  <a:schemeClr val="tx1"/>
                </a:solidFill>
                <a:effectLst/>
                <a:latin typeface="+mn-lt"/>
                <a:ea typeface="+mn-ea"/>
                <a:cs typeface="+mn-cs"/>
              </a:rPr>
              <a:t> om skolemåltidet, se Helsedirektoratets kartlegginger: https://helsedirektoratet.no/Sider/Mat-og-m%C3%A5ltider-i-grunnskolen.aspx </a:t>
            </a:r>
            <a:endParaRPr lang="nb-NO" sz="1200" b="0" i="0" kern="1200" dirty="0">
              <a:solidFill>
                <a:schemeClr val="tx1"/>
              </a:solidFill>
              <a:effectLst/>
              <a:latin typeface="+mn-lt"/>
              <a:ea typeface="+mn-ea"/>
              <a:cs typeface="+mn-cs"/>
            </a:endParaRPr>
          </a:p>
          <a:p>
            <a:pPr marL="0" indent="0" fontAlgn="base">
              <a:buFont typeface="Arial" panose="020B0604020202020204" pitchFamily="34" charset="0"/>
              <a:buNone/>
            </a:pPr>
            <a:endParaRPr lang="nb-NO" sz="1050" b="0" i="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BF106C09-2B7A-40C7-B480-A62D5F51D17D}" type="slidenum">
              <a:rPr lang="en-GB" smtClean="0"/>
              <a:t>6</a:t>
            </a:fld>
            <a:endParaRPr lang="en-GB"/>
          </a:p>
        </p:txBody>
      </p:sp>
    </p:spTree>
    <p:extLst>
      <p:ext uri="{BB962C8B-B14F-4D97-AF65-F5344CB8AC3E}">
        <p14:creationId xmlns:p14="http://schemas.microsoft.com/office/powerpoint/2010/main" val="3767943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Les mer om skolemat</a:t>
            </a:r>
            <a:r>
              <a:rPr lang="nb-NO" baseline="0" dirty="0"/>
              <a:t> og eksperimentet på VG: http://www.vg.no/annonsorinnhold/helsedirektoratet/artikler/skolemat/  </a:t>
            </a:r>
          </a:p>
          <a:p>
            <a:r>
              <a:rPr lang="nb-NO" baseline="0" dirty="0"/>
              <a:t>eller på </a:t>
            </a:r>
            <a:r>
              <a:rPr lang="nb-NO" baseline="0" dirty="0" err="1"/>
              <a:t>Helsenorge</a:t>
            </a:r>
            <a:r>
              <a:rPr lang="nb-NO" baseline="0" dirty="0"/>
              <a:t> sin nettside: https://helsenorge.no/kosthold-og-ernaring/mat-for-barn/skolemat</a:t>
            </a:r>
          </a:p>
          <a:p>
            <a:pPr lvl="0"/>
            <a:endParaRPr lang="nb-NO" sz="1200" kern="1200" dirty="0">
              <a:solidFill>
                <a:schemeClr val="tx1"/>
              </a:solidFill>
              <a:effectLst/>
              <a:latin typeface="+mn-lt"/>
              <a:ea typeface="+mn-ea"/>
              <a:cs typeface="+mn-cs"/>
            </a:endParaRPr>
          </a:p>
          <a:p>
            <a:pPr lvl="0"/>
            <a:r>
              <a:rPr lang="nb-NO" sz="1200" kern="1200" dirty="0">
                <a:solidFill>
                  <a:schemeClr val="tx1"/>
                </a:solidFill>
                <a:effectLst/>
                <a:latin typeface="+mn-lt"/>
                <a:ea typeface="+mn-ea"/>
                <a:cs typeface="+mn-cs"/>
              </a:rPr>
              <a:t>Ungdomsskoleelever tester sitt kosthold på to førsteklasser. </a:t>
            </a:r>
          </a:p>
          <a:p>
            <a:pPr lvl="0"/>
            <a:endParaRPr lang="nb-NO" sz="1200" kern="1200" dirty="0">
              <a:solidFill>
                <a:schemeClr val="tx1"/>
              </a:solidFill>
              <a:effectLst/>
              <a:latin typeface="+mn-lt"/>
              <a:ea typeface="+mn-ea"/>
              <a:cs typeface="+mn-cs"/>
            </a:endParaRPr>
          </a:p>
          <a:p>
            <a:pPr lvl="0"/>
            <a:r>
              <a:rPr lang="nb-NO" sz="1200" kern="1200" dirty="0">
                <a:solidFill>
                  <a:schemeClr val="tx1"/>
                </a:solidFill>
                <a:effectLst/>
                <a:latin typeface="+mn-lt"/>
                <a:ea typeface="+mn-ea"/>
                <a:cs typeface="+mn-cs"/>
              </a:rPr>
              <a:t>I</a:t>
            </a:r>
            <a:r>
              <a:rPr lang="nb-NO" sz="1200" kern="1200" baseline="0" dirty="0">
                <a:solidFill>
                  <a:schemeClr val="tx1"/>
                </a:solidFill>
                <a:effectLst/>
                <a:latin typeface="+mn-lt"/>
                <a:ea typeface="+mn-ea"/>
                <a:cs typeface="+mn-cs"/>
              </a:rPr>
              <a:t> filmene sammenliknes</a:t>
            </a:r>
            <a:r>
              <a:rPr lang="nb-NO" sz="1200" kern="1200" dirty="0">
                <a:solidFill>
                  <a:schemeClr val="tx1"/>
                </a:solidFill>
                <a:effectLst/>
                <a:latin typeface="+mn-lt"/>
                <a:ea typeface="+mn-ea"/>
                <a:cs typeface="+mn-cs"/>
              </a:rPr>
              <a:t> hva som skjer med førsteklassingene når de får servert et fullverdig måltid, sammenlignet med en</a:t>
            </a:r>
            <a:r>
              <a:rPr lang="nb-NO" sz="1200" kern="1200" baseline="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måltidsituasjon der førsteklassingene får servert søtsaker eller annen usunn mat. </a:t>
            </a:r>
          </a:p>
          <a:p>
            <a:pPr lvl="0"/>
            <a:endParaRPr lang="nb-NO" sz="1200" kern="1200" dirty="0">
              <a:solidFill>
                <a:schemeClr val="tx1"/>
              </a:solidFill>
              <a:effectLst/>
              <a:latin typeface="+mn-lt"/>
              <a:ea typeface="+mn-ea"/>
              <a:cs typeface="+mn-cs"/>
            </a:endParaRPr>
          </a:p>
          <a:p>
            <a:pPr lvl="0"/>
            <a:endParaRPr lang="nb-NO" sz="1200" kern="1200" dirty="0">
              <a:solidFill>
                <a:schemeClr val="tx1"/>
              </a:solidFill>
              <a:effectLst/>
              <a:latin typeface="+mn-lt"/>
              <a:ea typeface="+mn-ea"/>
              <a:cs typeface="+mn-cs"/>
            </a:endParaRPr>
          </a:p>
          <a:p>
            <a:endParaRPr lang="nb-NO" baseline="0" dirty="0"/>
          </a:p>
          <a:p>
            <a:endParaRPr lang="nb-NO" dirty="0"/>
          </a:p>
        </p:txBody>
      </p:sp>
      <p:sp>
        <p:nvSpPr>
          <p:cNvPr id="4" name="Plassholder for lysbildenummer 3"/>
          <p:cNvSpPr>
            <a:spLocks noGrp="1"/>
          </p:cNvSpPr>
          <p:nvPr>
            <p:ph type="sldNum" sz="quarter" idx="10"/>
          </p:nvPr>
        </p:nvSpPr>
        <p:spPr/>
        <p:txBody>
          <a:bodyPr/>
          <a:lstStyle/>
          <a:p>
            <a:fld id="{BF106C09-2B7A-40C7-B480-A62D5F51D17D}" type="slidenum">
              <a:rPr lang="en-GB" smtClean="0"/>
              <a:pPr/>
              <a:t>7</a:t>
            </a:fld>
            <a:endParaRPr lang="en-GB"/>
          </a:p>
        </p:txBody>
      </p:sp>
    </p:spTree>
    <p:extLst>
      <p:ext uri="{BB962C8B-B14F-4D97-AF65-F5344CB8AC3E}">
        <p14:creationId xmlns:p14="http://schemas.microsoft.com/office/powerpoint/2010/main" val="676228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39775"/>
            <a:ext cx="4935537" cy="3700463"/>
          </a:xfrm>
        </p:spPr>
      </p:sp>
      <p:sp>
        <p:nvSpPr>
          <p:cNvPr id="3" name="Notes Placeholder 2"/>
          <p:cNvSpPr>
            <a:spLocks noGrp="1"/>
          </p:cNvSpPr>
          <p:nvPr>
            <p:ph type="body" idx="1"/>
          </p:nvPr>
        </p:nvSpPr>
        <p:spPr/>
        <p:txBody>
          <a:bodyPr/>
          <a:lstStyle/>
          <a:p>
            <a:pPr lvl="0"/>
            <a:r>
              <a:rPr lang="nb-NO" sz="1200" kern="1200" dirty="0">
                <a:solidFill>
                  <a:schemeClr val="tx1"/>
                </a:solidFill>
                <a:effectLst/>
                <a:latin typeface="+mn-lt"/>
                <a:ea typeface="+mn-ea"/>
                <a:cs typeface="+mn-cs"/>
              </a:rPr>
              <a:t>Diskusjonene i ungdomsgruppen i filmene er</a:t>
            </a:r>
            <a:r>
              <a:rPr lang="nb-NO" sz="1200" kern="1200" baseline="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verdifulle for å få seeren til å ta stilling til temaet. </a:t>
            </a:r>
          </a:p>
          <a:p>
            <a:pPr lvl="0"/>
            <a:r>
              <a:rPr lang="nb-NO" sz="1200" kern="1200" dirty="0">
                <a:solidFill>
                  <a:schemeClr val="tx1"/>
                </a:solidFill>
                <a:effectLst/>
                <a:latin typeface="+mn-lt"/>
                <a:ea typeface="+mn-ea"/>
                <a:cs typeface="+mn-cs"/>
              </a:rPr>
              <a:t>De unge resonnerer seg frem til hva som er «bra» og «dårlig» å spise, uten at Helsedirektoratet er belærende og kommer med fasit eller pekefinger.</a:t>
            </a:r>
          </a:p>
          <a:p>
            <a:pPr lvl="0"/>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Til</a:t>
            </a:r>
            <a:r>
              <a:rPr lang="nb-NO" sz="1200" kern="1200" baseline="0" dirty="0">
                <a:solidFill>
                  <a:schemeClr val="tx1"/>
                </a:solidFill>
                <a:effectLst/>
                <a:latin typeface="+mn-lt"/>
                <a:ea typeface="+mn-ea"/>
                <a:cs typeface="+mn-cs"/>
              </a:rPr>
              <a:t> informasjon:</a:t>
            </a:r>
            <a:r>
              <a:rPr lang="nb-NO" sz="1200" kern="1200" dirty="0">
                <a:solidFill>
                  <a:schemeClr val="tx1"/>
                </a:solidFill>
                <a:effectLst/>
                <a:latin typeface="+mn-lt"/>
                <a:ea typeface="+mn-ea"/>
                <a:cs typeface="+mn-cs"/>
              </a:rPr>
              <a:t> Helsedirektoratet</a:t>
            </a:r>
            <a:r>
              <a:rPr lang="nb-NO" sz="1200" kern="1200" baseline="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fikk aksept fra foresatte til deltakelse i eksperimentet og ingen tok skade av forsøket.</a:t>
            </a: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dirty="0">
                <a:sym typeface="Wingdings" panose="05000000000000000000" pitchFamily="2" charset="2"/>
              </a:rPr>
              <a:t>Lenke til episode 1: https://www.youtube.com/watch?v=oNEmhUCAnqQ</a:t>
            </a: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dirty="0">
                <a:sym typeface="Wingdings" panose="05000000000000000000" pitchFamily="2" charset="2"/>
              </a:rPr>
              <a:t>Lenke til episode 2: https://www.youtube.com/watch?v=M_WL0dIvCdI&amp;spfreload=10</a:t>
            </a:r>
          </a:p>
          <a:p>
            <a:endParaRPr lang="nb-NO" dirty="0"/>
          </a:p>
        </p:txBody>
      </p:sp>
      <p:sp>
        <p:nvSpPr>
          <p:cNvPr id="4" name="Slide Number Placeholder 3"/>
          <p:cNvSpPr>
            <a:spLocks noGrp="1"/>
          </p:cNvSpPr>
          <p:nvPr>
            <p:ph type="sldNum" sz="quarter" idx="10"/>
          </p:nvPr>
        </p:nvSpPr>
        <p:spPr/>
        <p:txBody>
          <a:bodyPr/>
          <a:lstStyle/>
          <a:p>
            <a:fld id="{BF106C09-2B7A-40C7-B480-A62D5F51D17D}" type="slidenum">
              <a:rPr lang="en-GB" smtClean="0"/>
              <a:t>8</a:t>
            </a:fld>
            <a:endParaRPr lang="en-GB"/>
          </a:p>
        </p:txBody>
      </p:sp>
    </p:spTree>
    <p:extLst>
      <p:ext uri="{BB962C8B-B14F-4D97-AF65-F5344CB8AC3E}">
        <p14:creationId xmlns:p14="http://schemas.microsoft.com/office/powerpoint/2010/main" val="7288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Dette er noen problemstillinger som kan være aktuelle å bruke knyttet</a:t>
            </a:r>
            <a:r>
              <a:rPr lang="nb-NO" baseline="0" dirty="0"/>
              <a:t> til diskusjon om filmenes innholds og skolemåltidet.</a:t>
            </a:r>
          </a:p>
          <a:p>
            <a:endParaRPr lang="nb-NO" baseline="0" dirty="0"/>
          </a:p>
          <a:p>
            <a:r>
              <a:rPr lang="nb-NO" baseline="0" dirty="0"/>
              <a:t>Kanskje dere kommer på flere?</a:t>
            </a:r>
            <a:endParaRPr lang="nb-NO" dirty="0"/>
          </a:p>
        </p:txBody>
      </p:sp>
      <p:sp>
        <p:nvSpPr>
          <p:cNvPr id="4" name="Slide Number Placeholder 3"/>
          <p:cNvSpPr>
            <a:spLocks noGrp="1"/>
          </p:cNvSpPr>
          <p:nvPr>
            <p:ph type="sldNum" sz="quarter" idx="10"/>
          </p:nvPr>
        </p:nvSpPr>
        <p:spPr/>
        <p:txBody>
          <a:bodyPr/>
          <a:lstStyle/>
          <a:p>
            <a:fld id="{BF106C09-2B7A-40C7-B480-A62D5F51D17D}" type="slidenum">
              <a:rPr lang="en-GB" smtClean="0"/>
              <a:pPr/>
              <a:t>9</a:t>
            </a:fld>
            <a:endParaRPr lang="en-GB"/>
          </a:p>
        </p:txBody>
      </p:sp>
    </p:spTree>
    <p:extLst>
      <p:ext uri="{BB962C8B-B14F-4D97-AF65-F5344CB8AC3E}">
        <p14:creationId xmlns:p14="http://schemas.microsoft.com/office/powerpoint/2010/main" val="28274404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pic>
        <p:nvPicPr>
          <p:cNvPr id="12" name="Bild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18739"/>
          <a:stretch/>
        </p:blipFill>
        <p:spPr>
          <a:xfrm>
            <a:off x="0" y="4680857"/>
            <a:ext cx="9144000" cy="2177143"/>
          </a:xfrm>
          <a:prstGeom prst="rect">
            <a:avLst/>
          </a:prstGeom>
          <a:solidFill>
            <a:schemeClr val="accent1"/>
          </a:solidFill>
        </p:spPr>
      </p:pic>
      <p:sp>
        <p:nvSpPr>
          <p:cNvPr id="2" name="Tittel 1"/>
          <p:cNvSpPr>
            <a:spLocks noGrp="1"/>
          </p:cNvSpPr>
          <p:nvPr>
            <p:ph type="ctrTitle"/>
          </p:nvPr>
        </p:nvSpPr>
        <p:spPr>
          <a:xfrm>
            <a:off x="685800" y="4936217"/>
            <a:ext cx="7772400" cy="617734"/>
          </a:xfrm>
        </p:spPr>
        <p:txBody>
          <a:bodyPr>
            <a:spAutoFit/>
          </a:bodyPr>
          <a:lstStyle>
            <a:lvl1pPr algn="l">
              <a:defRPr>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685800" y="5519498"/>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pic>
        <p:nvPicPr>
          <p:cNvPr id="11" name="Bild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7805" y="4278085"/>
            <a:ext cx="2243143" cy="304775"/>
          </a:xfrm>
          <a:prstGeom prst="rect">
            <a:avLst/>
          </a:prstGeom>
        </p:spPr>
      </p:pic>
      <p:sp>
        <p:nvSpPr>
          <p:cNvPr id="13" name="Plassholder for bilde 2"/>
          <p:cNvSpPr>
            <a:spLocks noGrp="1"/>
          </p:cNvSpPr>
          <p:nvPr>
            <p:ph type="pic" idx="10"/>
          </p:nvPr>
        </p:nvSpPr>
        <p:spPr>
          <a:xfrm>
            <a:off x="0" y="2637"/>
            <a:ext cx="9144000" cy="41757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nb-NO" dirty="0"/>
          </a:p>
        </p:txBody>
      </p:sp>
      <p:sp>
        <p:nvSpPr>
          <p:cNvPr id="7" name="Plassholder for tekst 4"/>
          <p:cNvSpPr>
            <a:spLocks noGrp="1"/>
          </p:cNvSpPr>
          <p:nvPr>
            <p:ph type="body" sz="quarter" idx="11" hasCustomPrompt="1"/>
          </p:nvPr>
        </p:nvSpPr>
        <p:spPr>
          <a:xfrm>
            <a:off x="685722" y="6360115"/>
            <a:ext cx="7772479" cy="309958"/>
          </a:xfrm>
        </p:spPr>
        <p:txBody>
          <a:bodyPr wrap="square" anchor="b" anchorCtr="0">
            <a:spAutoFit/>
          </a:bodyPr>
          <a:lstStyle>
            <a:lvl1pPr marL="0" indent="0">
              <a:buNone/>
              <a:defRPr sz="1400">
                <a:solidFill>
                  <a:schemeClr val="bg1"/>
                </a:solidFill>
              </a:defRPr>
            </a:lvl1pPr>
          </a:lstStyle>
          <a:p>
            <a:pPr lvl="0"/>
            <a:r>
              <a:rPr lang="nb-NO"/>
              <a:t>Sted, dato</a:t>
            </a:r>
            <a:endParaRPr lang="nb-NO" dirty="0"/>
          </a:p>
        </p:txBody>
      </p:sp>
    </p:spTree>
    <p:extLst>
      <p:ext uri="{BB962C8B-B14F-4D97-AF65-F5344CB8AC3E}">
        <p14:creationId xmlns:p14="http://schemas.microsoft.com/office/powerpoint/2010/main" val="1638722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elforside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0"/>
            <a:ext cx="9143245" cy="6308839"/>
          </a:xfrm>
          <a:prstGeom prst="rect">
            <a:avLst/>
          </a:prstGeom>
        </p:spPr>
      </p:pic>
      <p:sp>
        <p:nvSpPr>
          <p:cNvPr id="2" name="Tittel 1"/>
          <p:cNvSpPr>
            <a:spLocks noGrp="1"/>
          </p:cNvSpPr>
          <p:nvPr>
            <p:ph type="ctrTitle"/>
          </p:nvPr>
        </p:nvSpPr>
        <p:spPr>
          <a:xfrm>
            <a:off x="685800" y="2063058"/>
            <a:ext cx="7772400" cy="617734"/>
          </a:xfrm>
        </p:spPr>
        <p:txBody>
          <a:bodyPr>
            <a:spAutoFit/>
          </a:bodyPr>
          <a:lstStyle>
            <a:lvl1pPr algn="l">
              <a:defRPr b="1">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685800" y="2654445"/>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pic>
        <p:nvPicPr>
          <p:cNvPr id="7" name="Bild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237" y="6525350"/>
            <a:ext cx="1440000" cy="195659"/>
          </a:xfrm>
          <a:prstGeom prst="rect">
            <a:avLst/>
          </a:prstGeom>
        </p:spPr>
      </p:pic>
      <p:sp>
        <p:nvSpPr>
          <p:cNvPr id="10" name="Plassholder for dato 3"/>
          <p:cNvSpPr>
            <a:spLocks noGrp="1"/>
          </p:cNvSpPr>
          <p:nvPr>
            <p:ph type="dt" sz="half" idx="10"/>
          </p:nvPr>
        </p:nvSpPr>
        <p:spPr>
          <a:xfrm>
            <a:off x="6732240" y="6657341"/>
            <a:ext cx="1080120" cy="144016"/>
          </a:xfrm>
          <a:prstGeom prst="rect">
            <a:avLst/>
          </a:prstGeom>
        </p:spPr>
        <p:txBody>
          <a:bodyPr anchor="ctr" anchorCtr="0"/>
          <a:lstStyle>
            <a:lvl1pPr>
              <a:defRPr sz="800">
                <a:solidFill>
                  <a:srgbClr val="003244"/>
                </a:solidFill>
              </a:defRPr>
            </a:lvl1pPr>
          </a:lstStyle>
          <a:p>
            <a:fld id="{07DF3974-AA9B-4FDA-81F8-AD1B2A82F6FC}" type="datetime1">
              <a:rPr lang="nb-NO" smtClean="0"/>
              <a:t>31.08.2018</a:t>
            </a:fld>
            <a:endParaRPr lang="nb-NO" dirty="0"/>
          </a:p>
        </p:txBody>
      </p:sp>
      <p:sp>
        <p:nvSpPr>
          <p:cNvPr id="11" name="Plassholder for bunntekst 4"/>
          <p:cNvSpPr>
            <a:spLocks noGrp="1"/>
          </p:cNvSpPr>
          <p:nvPr>
            <p:ph type="ftr" sz="quarter" idx="3"/>
          </p:nvPr>
        </p:nvSpPr>
        <p:spPr>
          <a:xfrm>
            <a:off x="6732240" y="6369311"/>
            <a:ext cx="2160240" cy="216023"/>
          </a:xfrm>
          <a:prstGeom prst="rect">
            <a:avLst/>
          </a:prstGeom>
        </p:spPr>
        <p:txBody>
          <a:bodyPr anchor="ctr" anchorCtr="0"/>
          <a:lstStyle>
            <a:lvl1pPr algn="l">
              <a:defRPr sz="1000" b="1">
                <a:solidFill>
                  <a:srgbClr val="039BAF"/>
                </a:solidFill>
              </a:defRPr>
            </a:lvl1pPr>
          </a:lstStyle>
          <a:p>
            <a:r>
              <a:rPr lang="nb-NO"/>
              <a:t>Nasjonal faglig retningslinje for mat og måltider i skolen</a:t>
            </a:r>
            <a:endParaRPr lang="nb-NO" dirty="0"/>
          </a:p>
        </p:txBody>
      </p:sp>
      <p:sp>
        <p:nvSpPr>
          <p:cNvPr id="12" name="Plassholder for lysbildenummer 5"/>
          <p:cNvSpPr>
            <a:spLocks noGrp="1"/>
          </p:cNvSpPr>
          <p:nvPr>
            <p:ph type="sldNum" sz="quarter" idx="4"/>
          </p:nvPr>
        </p:nvSpPr>
        <p:spPr>
          <a:xfrm>
            <a:off x="7884368" y="6657336"/>
            <a:ext cx="648072" cy="144016"/>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spTree>
    <p:extLst>
      <p:ext uri="{BB962C8B-B14F-4D97-AF65-F5344CB8AC3E}">
        <p14:creationId xmlns:p14="http://schemas.microsoft.com/office/powerpoint/2010/main" val="3544014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3"/>
          <p:cNvSpPr>
            <a:spLocks noGrp="1"/>
          </p:cNvSpPr>
          <p:nvPr>
            <p:ph type="dt" sz="half" idx="2"/>
          </p:nvPr>
        </p:nvSpPr>
        <p:spPr>
          <a:xfrm>
            <a:off x="6732240" y="6657341"/>
            <a:ext cx="1080120" cy="144016"/>
          </a:xfrm>
          <a:prstGeom prst="rect">
            <a:avLst/>
          </a:prstGeom>
        </p:spPr>
        <p:txBody>
          <a:bodyPr anchor="ctr" anchorCtr="0"/>
          <a:lstStyle>
            <a:lvl1pPr>
              <a:defRPr sz="800">
                <a:solidFill>
                  <a:srgbClr val="003244"/>
                </a:solidFill>
              </a:defRPr>
            </a:lvl1pPr>
          </a:lstStyle>
          <a:p>
            <a:fld id="{8813543C-2C82-4F4E-9B22-E827CC1AF3D5}" type="datetime1">
              <a:rPr lang="nb-NO" smtClean="0"/>
              <a:t>31.08.2018</a:t>
            </a:fld>
            <a:endParaRPr lang="nb-NO" dirty="0"/>
          </a:p>
        </p:txBody>
      </p:sp>
      <p:sp>
        <p:nvSpPr>
          <p:cNvPr id="8" name="Plassholder for bunntekst 4"/>
          <p:cNvSpPr>
            <a:spLocks noGrp="1"/>
          </p:cNvSpPr>
          <p:nvPr>
            <p:ph type="ftr" sz="quarter" idx="3"/>
          </p:nvPr>
        </p:nvSpPr>
        <p:spPr>
          <a:xfrm>
            <a:off x="6732240" y="6369311"/>
            <a:ext cx="2160240" cy="216023"/>
          </a:xfrm>
          <a:prstGeom prst="rect">
            <a:avLst/>
          </a:prstGeom>
        </p:spPr>
        <p:txBody>
          <a:bodyPr anchor="ctr" anchorCtr="0"/>
          <a:lstStyle>
            <a:lvl1pPr algn="l">
              <a:defRPr sz="1000" b="1">
                <a:solidFill>
                  <a:srgbClr val="039BAF"/>
                </a:solidFill>
              </a:defRPr>
            </a:lvl1pPr>
          </a:lstStyle>
          <a:p>
            <a:r>
              <a:rPr lang="nb-NO"/>
              <a:t>Nasjonal faglig retningslinje for mat og måltider i skolen</a:t>
            </a:r>
            <a:endParaRPr lang="nb-NO" dirty="0"/>
          </a:p>
        </p:txBody>
      </p:sp>
      <p:sp>
        <p:nvSpPr>
          <p:cNvPr id="9" name="Plassholder for lysbildenummer 5"/>
          <p:cNvSpPr>
            <a:spLocks noGrp="1"/>
          </p:cNvSpPr>
          <p:nvPr>
            <p:ph type="sldNum" sz="quarter" idx="4"/>
          </p:nvPr>
        </p:nvSpPr>
        <p:spPr>
          <a:xfrm>
            <a:off x="7884368" y="6657336"/>
            <a:ext cx="648072" cy="144016"/>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spTree>
    <p:extLst>
      <p:ext uri="{BB962C8B-B14F-4D97-AF65-F5344CB8AC3E}">
        <p14:creationId xmlns:p14="http://schemas.microsoft.com/office/powerpoint/2010/main" val="4122274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11" name="Plassholder for dato 3"/>
          <p:cNvSpPr>
            <a:spLocks noGrp="1"/>
          </p:cNvSpPr>
          <p:nvPr>
            <p:ph type="dt" sz="half" idx="10"/>
          </p:nvPr>
        </p:nvSpPr>
        <p:spPr>
          <a:xfrm>
            <a:off x="6732240" y="6657341"/>
            <a:ext cx="1080120" cy="144016"/>
          </a:xfrm>
          <a:prstGeom prst="rect">
            <a:avLst/>
          </a:prstGeom>
        </p:spPr>
        <p:txBody>
          <a:bodyPr anchor="ctr" anchorCtr="0"/>
          <a:lstStyle>
            <a:lvl1pPr>
              <a:defRPr sz="800">
                <a:solidFill>
                  <a:srgbClr val="003244"/>
                </a:solidFill>
              </a:defRPr>
            </a:lvl1pPr>
          </a:lstStyle>
          <a:p>
            <a:fld id="{29803B25-C467-4DFE-BD13-DD6280977A46}" type="datetime1">
              <a:rPr lang="nb-NO" smtClean="0"/>
              <a:t>31.08.2018</a:t>
            </a:fld>
            <a:endParaRPr lang="nb-NO" dirty="0"/>
          </a:p>
        </p:txBody>
      </p:sp>
      <p:sp>
        <p:nvSpPr>
          <p:cNvPr id="12" name="Plassholder for bunntekst 4"/>
          <p:cNvSpPr>
            <a:spLocks noGrp="1"/>
          </p:cNvSpPr>
          <p:nvPr>
            <p:ph type="ftr" sz="quarter" idx="3"/>
          </p:nvPr>
        </p:nvSpPr>
        <p:spPr>
          <a:xfrm>
            <a:off x="6732240" y="6369311"/>
            <a:ext cx="2160240" cy="216023"/>
          </a:xfrm>
          <a:prstGeom prst="rect">
            <a:avLst/>
          </a:prstGeom>
        </p:spPr>
        <p:txBody>
          <a:bodyPr anchor="ctr" anchorCtr="0"/>
          <a:lstStyle>
            <a:lvl1pPr algn="l">
              <a:defRPr sz="1000" b="1">
                <a:solidFill>
                  <a:srgbClr val="039BAF"/>
                </a:solidFill>
              </a:defRPr>
            </a:lvl1pPr>
          </a:lstStyle>
          <a:p>
            <a:r>
              <a:rPr lang="nb-NO"/>
              <a:t>Nasjonal faglig retningslinje for mat og måltider i skolen</a:t>
            </a:r>
            <a:endParaRPr lang="nb-NO" dirty="0"/>
          </a:p>
        </p:txBody>
      </p:sp>
      <p:sp>
        <p:nvSpPr>
          <p:cNvPr id="13" name="Plassholder for lysbildenummer 5"/>
          <p:cNvSpPr>
            <a:spLocks noGrp="1"/>
          </p:cNvSpPr>
          <p:nvPr>
            <p:ph type="sldNum" sz="quarter" idx="4"/>
          </p:nvPr>
        </p:nvSpPr>
        <p:spPr>
          <a:xfrm>
            <a:off x="7884368" y="6657336"/>
            <a:ext cx="648072" cy="144016"/>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sp>
        <p:nvSpPr>
          <p:cNvPr id="14" name="Plassholder for innhold 2"/>
          <p:cNvSpPr>
            <a:spLocks noGrp="1"/>
          </p:cNvSpPr>
          <p:nvPr>
            <p:ph idx="1"/>
          </p:nvPr>
        </p:nvSpPr>
        <p:spPr>
          <a:xfrm>
            <a:off x="468000" y="1699200"/>
            <a:ext cx="3960000" cy="452596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5" name="Plassholder for innhold 2"/>
          <p:cNvSpPr>
            <a:spLocks noGrp="1"/>
          </p:cNvSpPr>
          <p:nvPr>
            <p:ph idx="11"/>
          </p:nvPr>
        </p:nvSpPr>
        <p:spPr>
          <a:xfrm>
            <a:off x="4724400" y="1699200"/>
            <a:ext cx="3960000" cy="452596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245390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re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11" name="Plassholder for dato 3"/>
          <p:cNvSpPr>
            <a:spLocks noGrp="1"/>
          </p:cNvSpPr>
          <p:nvPr>
            <p:ph type="dt" sz="half" idx="10"/>
          </p:nvPr>
        </p:nvSpPr>
        <p:spPr>
          <a:xfrm>
            <a:off x="6732240" y="6657341"/>
            <a:ext cx="1080120" cy="144016"/>
          </a:xfrm>
          <a:prstGeom prst="rect">
            <a:avLst/>
          </a:prstGeom>
        </p:spPr>
        <p:txBody>
          <a:bodyPr anchor="ctr" anchorCtr="0"/>
          <a:lstStyle>
            <a:lvl1pPr>
              <a:defRPr sz="800">
                <a:solidFill>
                  <a:srgbClr val="003244"/>
                </a:solidFill>
              </a:defRPr>
            </a:lvl1pPr>
          </a:lstStyle>
          <a:p>
            <a:fld id="{5EEB6E6D-5152-46F8-8E53-5FBBEB01A241}" type="datetime1">
              <a:rPr lang="nb-NO" smtClean="0"/>
              <a:t>31.08.2018</a:t>
            </a:fld>
            <a:endParaRPr lang="nb-NO" dirty="0"/>
          </a:p>
        </p:txBody>
      </p:sp>
      <p:sp>
        <p:nvSpPr>
          <p:cNvPr id="12" name="Plassholder for bunntekst 4"/>
          <p:cNvSpPr>
            <a:spLocks noGrp="1"/>
          </p:cNvSpPr>
          <p:nvPr>
            <p:ph type="ftr" sz="quarter" idx="3"/>
          </p:nvPr>
        </p:nvSpPr>
        <p:spPr>
          <a:xfrm>
            <a:off x="6732240" y="6369311"/>
            <a:ext cx="2160240" cy="216023"/>
          </a:xfrm>
          <a:prstGeom prst="rect">
            <a:avLst/>
          </a:prstGeom>
        </p:spPr>
        <p:txBody>
          <a:bodyPr anchor="ctr" anchorCtr="0"/>
          <a:lstStyle>
            <a:lvl1pPr algn="l">
              <a:defRPr sz="1000" b="1">
                <a:solidFill>
                  <a:srgbClr val="039BAF"/>
                </a:solidFill>
              </a:defRPr>
            </a:lvl1pPr>
          </a:lstStyle>
          <a:p>
            <a:r>
              <a:rPr lang="nb-NO"/>
              <a:t>Nasjonal faglig retningslinje for mat og måltider i skolen</a:t>
            </a:r>
            <a:endParaRPr lang="nb-NO" dirty="0"/>
          </a:p>
        </p:txBody>
      </p:sp>
      <p:sp>
        <p:nvSpPr>
          <p:cNvPr id="13" name="Plassholder for lysbildenummer 5"/>
          <p:cNvSpPr>
            <a:spLocks noGrp="1"/>
          </p:cNvSpPr>
          <p:nvPr>
            <p:ph type="sldNum" sz="quarter" idx="4"/>
          </p:nvPr>
        </p:nvSpPr>
        <p:spPr>
          <a:xfrm>
            <a:off x="7884368" y="6657336"/>
            <a:ext cx="648072" cy="144016"/>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sp>
        <p:nvSpPr>
          <p:cNvPr id="14" name="Plassholder for innhold 2"/>
          <p:cNvSpPr>
            <a:spLocks noGrp="1"/>
          </p:cNvSpPr>
          <p:nvPr>
            <p:ph idx="1"/>
          </p:nvPr>
        </p:nvSpPr>
        <p:spPr>
          <a:xfrm>
            <a:off x="468000" y="1699200"/>
            <a:ext cx="3960000" cy="21600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5" name="Plassholder for innhold 2"/>
          <p:cNvSpPr>
            <a:spLocks noGrp="1"/>
          </p:cNvSpPr>
          <p:nvPr>
            <p:ph idx="11"/>
          </p:nvPr>
        </p:nvSpPr>
        <p:spPr>
          <a:xfrm>
            <a:off x="4724400" y="1699200"/>
            <a:ext cx="3960000" cy="21600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innhold 2"/>
          <p:cNvSpPr>
            <a:spLocks noGrp="1"/>
          </p:cNvSpPr>
          <p:nvPr>
            <p:ph idx="12"/>
          </p:nvPr>
        </p:nvSpPr>
        <p:spPr>
          <a:xfrm>
            <a:off x="468000" y="4077072"/>
            <a:ext cx="3960000" cy="21600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Plassholder for innhold 2"/>
          <p:cNvSpPr>
            <a:spLocks noGrp="1"/>
          </p:cNvSpPr>
          <p:nvPr>
            <p:ph idx="13"/>
          </p:nvPr>
        </p:nvSpPr>
        <p:spPr>
          <a:xfrm>
            <a:off x="4724400" y="4077072"/>
            <a:ext cx="3960000" cy="21600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158429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11" name="Plassholder for dato 3"/>
          <p:cNvSpPr>
            <a:spLocks noGrp="1"/>
          </p:cNvSpPr>
          <p:nvPr>
            <p:ph type="dt" sz="half" idx="10"/>
          </p:nvPr>
        </p:nvSpPr>
        <p:spPr>
          <a:xfrm>
            <a:off x="6732240" y="6657341"/>
            <a:ext cx="1080120" cy="144016"/>
          </a:xfrm>
          <a:prstGeom prst="rect">
            <a:avLst/>
          </a:prstGeom>
        </p:spPr>
        <p:txBody>
          <a:bodyPr anchor="ctr" anchorCtr="0"/>
          <a:lstStyle>
            <a:lvl1pPr>
              <a:defRPr sz="800">
                <a:solidFill>
                  <a:srgbClr val="003244"/>
                </a:solidFill>
              </a:defRPr>
            </a:lvl1pPr>
          </a:lstStyle>
          <a:p>
            <a:fld id="{40977A37-219D-4458-B9AF-A6591C1620B6}" type="datetime1">
              <a:rPr lang="nb-NO" smtClean="0"/>
              <a:t>31.08.2018</a:t>
            </a:fld>
            <a:endParaRPr lang="nb-NO" dirty="0"/>
          </a:p>
        </p:txBody>
      </p:sp>
      <p:sp>
        <p:nvSpPr>
          <p:cNvPr id="12" name="Plassholder for bunntekst 4"/>
          <p:cNvSpPr>
            <a:spLocks noGrp="1"/>
          </p:cNvSpPr>
          <p:nvPr>
            <p:ph type="ftr" sz="quarter" idx="3"/>
          </p:nvPr>
        </p:nvSpPr>
        <p:spPr>
          <a:xfrm>
            <a:off x="6732240" y="6369311"/>
            <a:ext cx="2160240" cy="216023"/>
          </a:xfrm>
          <a:prstGeom prst="rect">
            <a:avLst/>
          </a:prstGeom>
        </p:spPr>
        <p:txBody>
          <a:bodyPr anchor="ctr" anchorCtr="0"/>
          <a:lstStyle>
            <a:lvl1pPr algn="l">
              <a:defRPr sz="1000" b="1">
                <a:solidFill>
                  <a:srgbClr val="039BAF"/>
                </a:solidFill>
              </a:defRPr>
            </a:lvl1pPr>
          </a:lstStyle>
          <a:p>
            <a:r>
              <a:rPr lang="nb-NO"/>
              <a:t>Nasjonal faglig retningslinje for mat og måltider i skolen</a:t>
            </a:r>
            <a:endParaRPr lang="nb-NO" dirty="0"/>
          </a:p>
        </p:txBody>
      </p:sp>
      <p:sp>
        <p:nvSpPr>
          <p:cNvPr id="13" name="Plassholder for lysbildenummer 5"/>
          <p:cNvSpPr>
            <a:spLocks noGrp="1"/>
          </p:cNvSpPr>
          <p:nvPr>
            <p:ph type="sldNum" sz="quarter" idx="4"/>
          </p:nvPr>
        </p:nvSpPr>
        <p:spPr>
          <a:xfrm>
            <a:off x="7884368" y="6657336"/>
            <a:ext cx="648072" cy="144016"/>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sp>
        <p:nvSpPr>
          <p:cNvPr id="14" name="Plassholder for innhold 2"/>
          <p:cNvSpPr>
            <a:spLocks noGrp="1"/>
          </p:cNvSpPr>
          <p:nvPr>
            <p:ph idx="1"/>
          </p:nvPr>
        </p:nvSpPr>
        <p:spPr>
          <a:xfrm>
            <a:off x="493549" y="2419925"/>
            <a:ext cx="3960000" cy="38052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5" name="Plassholder for innhold 2"/>
          <p:cNvSpPr>
            <a:spLocks noGrp="1"/>
          </p:cNvSpPr>
          <p:nvPr>
            <p:ph idx="11"/>
          </p:nvPr>
        </p:nvSpPr>
        <p:spPr>
          <a:xfrm>
            <a:off x="4724400" y="2419925"/>
            <a:ext cx="3960000" cy="38052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Text Placeholder 3"/>
          <p:cNvSpPr>
            <a:spLocks noGrp="1"/>
          </p:cNvSpPr>
          <p:nvPr>
            <p:ph type="body" sz="quarter" idx="12"/>
          </p:nvPr>
        </p:nvSpPr>
        <p:spPr>
          <a:xfrm>
            <a:off x="493549" y="1699201"/>
            <a:ext cx="3960000" cy="720725"/>
          </a:xfrm>
        </p:spPr>
        <p:txBody>
          <a:bodyPr anchor="b"/>
          <a:lstStyle>
            <a:lvl1pPr marL="0" indent="0">
              <a:buNone/>
              <a:defRPr b="1"/>
            </a:lvl1pPr>
          </a:lstStyle>
          <a:p>
            <a:pPr lvl="0"/>
            <a:r>
              <a:rPr lang="nb-NO"/>
              <a:t>Klikk for å redigere tekststiler i malen</a:t>
            </a:r>
          </a:p>
        </p:txBody>
      </p:sp>
      <p:sp>
        <p:nvSpPr>
          <p:cNvPr id="10" name="Text Placeholder 3"/>
          <p:cNvSpPr>
            <a:spLocks noGrp="1"/>
          </p:cNvSpPr>
          <p:nvPr>
            <p:ph type="body" sz="quarter" idx="13"/>
          </p:nvPr>
        </p:nvSpPr>
        <p:spPr>
          <a:xfrm>
            <a:off x="4723200" y="1699201"/>
            <a:ext cx="3960000" cy="720725"/>
          </a:xfrm>
        </p:spPr>
        <p:txBody>
          <a:bodyPr anchor="b"/>
          <a:lstStyle>
            <a:lvl1pPr marL="0" indent="0">
              <a:buNone/>
              <a:defRPr b="1"/>
            </a:lvl1pPr>
          </a:lstStyle>
          <a:p>
            <a:pPr lvl="0"/>
            <a:r>
              <a:rPr lang="nb-NO"/>
              <a:t>Klikk for å redigere tekststiler i malen</a:t>
            </a:r>
          </a:p>
        </p:txBody>
      </p:sp>
    </p:spTree>
    <p:extLst>
      <p:ext uri="{BB962C8B-B14F-4D97-AF65-F5344CB8AC3E}">
        <p14:creationId xmlns:p14="http://schemas.microsoft.com/office/powerpoint/2010/main" val="889915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tel og innhold #2">
    <p:spTree>
      <p:nvGrpSpPr>
        <p:cNvPr id="1" name=""/>
        <p:cNvGrpSpPr/>
        <p:nvPr/>
      </p:nvGrpSpPr>
      <p:grpSpPr>
        <a:xfrm>
          <a:off x="0" y="0"/>
          <a:ext cx="0" cy="0"/>
          <a:chOff x="0" y="0"/>
          <a:chExt cx="0" cy="0"/>
        </a:xfrm>
      </p:grpSpPr>
      <p:sp>
        <p:nvSpPr>
          <p:cNvPr id="4" name="Rektangel 3"/>
          <p:cNvSpPr/>
          <p:nvPr userDrawn="1"/>
        </p:nvSpPr>
        <p:spPr>
          <a:xfrm>
            <a:off x="0" y="6325200"/>
            <a:ext cx="9144000" cy="53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b-NO"/>
          </a:p>
        </p:txBody>
      </p:sp>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3"/>
          <p:cNvSpPr>
            <a:spLocks noGrp="1"/>
          </p:cNvSpPr>
          <p:nvPr>
            <p:ph type="dt" sz="half" idx="2"/>
          </p:nvPr>
        </p:nvSpPr>
        <p:spPr>
          <a:xfrm>
            <a:off x="6732240" y="6657341"/>
            <a:ext cx="1080120" cy="144016"/>
          </a:xfrm>
          <a:prstGeom prst="rect">
            <a:avLst/>
          </a:prstGeom>
        </p:spPr>
        <p:txBody>
          <a:bodyPr anchor="ctr" anchorCtr="0"/>
          <a:lstStyle>
            <a:lvl1pPr>
              <a:defRPr sz="800">
                <a:solidFill>
                  <a:schemeClr val="bg1"/>
                </a:solidFill>
              </a:defRPr>
            </a:lvl1pPr>
          </a:lstStyle>
          <a:p>
            <a:fld id="{19E8B940-B090-4AF7-B4AA-FA717D3BD8A6}" type="datetime1">
              <a:rPr lang="nb-NO" smtClean="0"/>
              <a:t>31.08.2018</a:t>
            </a:fld>
            <a:endParaRPr lang="nb-NO" dirty="0"/>
          </a:p>
        </p:txBody>
      </p:sp>
      <p:sp>
        <p:nvSpPr>
          <p:cNvPr id="8" name="Plassholder for bunntekst 4"/>
          <p:cNvSpPr>
            <a:spLocks noGrp="1"/>
          </p:cNvSpPr>
          <p:nvPr>
            <p:ph type="ftr" sz="quarter" idx="3"/>
          </p:nvPr>
        </p:nvSpPr>
        <p:spPr>
          <a:xfrm>
            <a:off x="6732240" y="6369311"/>
            <a:ext cx="2160240" cy="216023"/>
          </a:xfrm>
          <a:prstGeom prst="rect">
            <a:avLst/>
          </a:prstGeom>
        </p:spPr>
        <p:txBody>
          <a:bodyPr anchor="ctr" anchorCtr="0"/>
          <a:lstStyle>
            <a:lvl1pPr algn="l">
              <a:defRPr sz="1000" b="1">
                <a:solidFill>
                  <a:schemeClr val="bg1"/>
                </a:solidFill>
              </a:defRPr>
            </a:lvl1pPr>
          </a:lstStyle>
          <a:p>
            <a:r>
              <a:rPr lang="nb-NO"/>
              <a:t>Nasjonal faglig retningslinje for mat og måltider i skolen</a:t>
            </a:r>
            <a:endParaRPr lang="nb-NO" dirty="0"/>
          </a:p>
        </p:txBody>
      </p:sp>
      <p:sp>
        <p:nvSpPr>
          <p:cNvPr id="9" name="Plassholder for lysbildenummer 5"/>
          <p:cNvSpPr>
            <a:spLocks noGrp="1"/>
          </p:cNvSpPr>
          <p:nvPr>
            <p:ph type="sldNum" sz="quarter" idx="4"/>
          </p:nvPr>
        </p:nvSpPr>
        <p:spPr>
          <a:xfrm>
            <a:off x="7884368" y="6657336"/>
            <a:ext cx="648072" cy="144016"/>
          </a:xfrm>
          <a:prstGeom prst="rect">
            <a:avLst/>
          </a:prstGeom>
        </p:spPr>
        <p:txBody>
          <a:bodyPr anchor="ctr" anchorCtr="0"/>
          <a:lstStyle>
            <a:lvl1pPr>
              <a:defRPr sz="800">
                <a:solidFill>
                  <a:schemeClr val="bg1"/>
                </a:solidFill>
              </a:defRPr>
            </a:lvl1pPr>
          </a:lstStyle>
          <a:p>
            <a:fld id="{CDA22134-EA94-4B2E-9154-EB8F13265450}" type="slidenum">
              <a:rPr lang="nb-NO" smtClean="0"/>
              <a:pPr/>
              <a:t>‹#›</a:t>
            </a:fld>
            <a:endParaRPr lang="nb-NO" dirty="0"/>
          </a:p>
        </p:txBody>
      </p:sp>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401" y="6526800"/>
            <a:ext cx="1430783" cy="194400"/>
          </a:xfrm>
          <a:prstGeom prst="rect">
            <a:avLst/>
          </a:prstGeom>
        </p:spPr>
      </p:pic>
    </p:spTree>
    <p:extLst>
      <p:ext uri="{BB962C8B-B14F-4D97-AF65-F5344CB8AC3E}">
        <p14:creationId xmlns:p14="http://schemas.microsoft.com/office/powerpoint/2010/main" val="1374075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o innholdsdeler #2">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14" name="Plassholder for innhold 2"/>
          <p:cNvSpPr>
            <a:spLocks noGrp="1"/>
          </p:cNvSpPr>
          <p:nvPr>
            <p:ph idx="1"/>
          </p:nvPr>
        </p:nvSpPr>
        <p:spPr>
          <a:xfrm>
            <a:off x="468000" y="1699200"/>
            <a:ext cx="3960000" cy="452596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5" name="Plassholder for innhold 2"/>
          <p:cNvSpPr>
            <a:spLocks noGrp="1"/>
          </p:cNvSpPr>
          <p:nvPr>
            <p:ph idx="11"/>
          </p:nvPr>
        </p:nvSpPr>
        <p:spPr>
          <a:xfrm>
            <a:off x="4724400" y="1699200"/>
            <a:ext cx="3960000" cy="452596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Rektangel 7"/>
          <p:cNvSpPr/>
          <p:nvPr userDrawn="1"/>
        </p:nvSpPr>
        <p:spPr>
          <a:xfrm>
            <a:off x="0" y="6325200"/>
            <a:ext cx="9144000" cy="53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b-NO"/>
          </a:p>
        </p:txBody>
      </p:sp>
      <p:sp>
        <p:nvSpPr>
          <p:cNvPr id="9" name="Plassholder for dato 3"/>
          <p:cNvSpPr>
            <a:spLocks noGrp="1"/>
          </p:cNvSpPr>
          <p:nvPr>
            <p:ph type="dt" sz="half" idx="2"/>
          </p:nvPr>
        </p:nvSpPr>
        <p:spPr>
          <a:xfrm>
            <a:off x="6732240" y="6657341"/>
            <a:ext cx="1080120" cy="144016"/>
          </a:xfrm>
          <a:prstGeom prst="rect">
            <a:avLst/>
          </a:prstGeom>
        </p:spPr>
        <p:txBody>
          <a:bodyPr anchor="ctr" anchorCtr="0"/>
          <a:lstStyle>
            <a:lvl1pPr>
              <a:defRPr sz="800">
                <a:solidFill>
                  <a:schemeClr val="bg1"/>
                </a:solidFill>
              </a:defRPr>
            </a:lvl1pPr>
          </a:lstStyle>
          <a:p>
            <a:fld id="{A4C279AB-F3F2-491D-A5CC-245F0C4FD816}" type="datetime1">
              <a:rPr lang="nb-NO" smtClean="0"/>
              <a:t>31.08.2018</a:t>
            </a:fld>
            <a:endParaRPr lang="nb-NO" dirty="0"/>
          </a:p>
        </p:txBody>
      </p:sp>
      <p:sp>
        <p:nvSpPr>
          <p:cNvPr id="10" name="Plassholder for bunntekst 4"/>
          <p:cNvSpPr>
            <a:spLocks noGrp="1"/>
          </p:cNvSpPr>
          <p:nvPr>
            <p:ph type="ftr" sz="quarter" idx="3"/>
          </p:nvPr>
        </p:nvSpPr>
        <p:spPr>
          <a:xfrm>
            <a:off x="6732240" y="6369311"/>
            <a:ext cx="2160240" cy="216023"/>
          </a:xfrm>
          <a:prstGeom prst="rect">
            <a:avLst/>
          </a:prstGeom>
        </p:spPr>
        <p:txBody>
          <a:bodyPr anchor="ctr" anchorCtr="0"/>
          <a:lstStyle>
            <a:lvl1pPr algn="l">
              <a:defRPr sz="1000" b="1">
                <a:solidFill>
                  <a:schemeClr val="bg1"/>
                </a:solidFill>
              </a:defRPr>
            </a:lvl1pPr>
          </a:lstStyle>
          <a:p>
            <a:r>
              <a:rPr lang="nb-NO"/>
              <a:t>Nasjonal faglig retningslinje for mat og måltider i skolen</a:t>
            </a:r>
            <a:endParaRPr lang="nb-NO" dirty="0"/>
          </a:p>
        </p:txBody>
      </p:sp>
      <p:sp>
        <p:nvSpPr>
          <p:cNvPr id="16" name="Plassholder for lysbildenummer 5"/>
          <p:cNvSpPr>
            <a:spLocks noGrp="1"/>
          </p:cNvSpPr>
          <p:nvPr>
            <p:ph type="sldNum" sz="quarter" idx="4"/>
          </p:nvPr>
        </p:nvSpPr>
        <p:spPr>
          <a:xfrm>
            <a:off x="7884368" y="6657336"/>
            <a:ext cx="648072" cy="144016"/>
          </a:xfrm>
          <a:prstGeom prst="rect">
            <a:avLst/>
          </a:prstGeom>
        </p:spPr>
        <p:txBody>
          <a:bodyPr anchor="ctr" anchorCtr="0"/>
          <a:lstStyle>
            <a:lvl1pPr>
              <a:defRPr sz="800">
                <a:solidFill>
                  <a:schemeClr val="bg1"/>
                </a:solidFill>
              </a:defRPr>
            </a:lvl1pPr>
          </a:lstStyle>
          <a:p>
            <a:fld id="{CDA22134-EA94-4B2E-9154-EB8F13265450}" type="slidenum">
              <a:rPr lang="nb-NO" smtClean="0"/>
              <a:pPr/>
              <a:t>‹#›</a:t>
            </a:fld>
            <a:endParaRPr lang="nb-NO" dirty="0"/>
          </a:p>
        </p:txBody>
      </p:sp>
      <p:pic>
        <p:nvPicPr>
          <p:cNvPr id="17" name="Bild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401" y="6526800"/>
            <a:ext cx="1430783" cy="194400"/>
          </a:xfrm>
          <a:prstGeom prst="rect">
            <a:avLst/>
          </a:prstGeom>
        </p:spPr>
      </p:pic>
    </p:spTree>
    <p:extLst>
      <p:ext uri="{BB962C8B-B14F-4D97-AF65-F5344CB8AC3E}">
        <p14:creationId xmlns:p14="http://schemas.microsoft.com/office/powerpoint/2010/main" val="4074857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re innholdsdeler #2">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8" name="Rektangel 7"/>
          <p:cNvSpPr/>
          <p:nvPr userDrawn="1"/>
        </p:nvSpPr>
        <p:spPr>
          <a:xfrm>
            <a:off x="0" y="6325200"/>
            <a:ext cx="9144000" cy="53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b-NO"/>
          </a:p>
        </p:txBody>
      </p:sp>
      <p:sp>
        <p:nvSpPr>
          <p:cNvPr id="9" name="Plassholder for dato 3"/>
          <p:cNvSpPr>
            <a:spLocks noGrp="1"/>
          </p:cNvSpPr>
          <p:nvPr>
            <p:ph type="dt" sz="half" idx="2"/>
          </p:nvPr>
        </p:nvSpPr>
        <p:spPr>
          <a:xfrm>
            <a:off x="6732240" y="6657341"/>
            <a:ext cx="1080120" cy="144016"/>
          </a:xfrm>
          <a:prstGeom prst="rect">
            <a:avLst/>
          </a:prstGeom>
        </p:spPr>
        <p:txBody>
          <a:bodyPr anchor="ctr" anchorCtr="0"/>
          <a:lstStyle>
            <a:lvl1pPr>
              <a:defRPr sz="800">
                <a:solidFill>
                  <a:schemeClr val="bg1"/>
                </a:solidFill>
              </a:defRPr>
            </a:lvl1pPr>
          </a:lstStyle>
          <a:p>
            <a:fld id="{27A81436-BF51-469C-8FC7-878EECE7CA86}" type="datetime1">
              <a:rPr lang="nb-NO" smtClean="0"/>
              <a:t>31.08.2018</a:t>
            </a:fld>
            <a:endParaRPr lang="nb-NO" dirty="0"/>
          </a:p>
        </p:txBody>
      </p:sp>
      <p:sp>
        <p:nvSpPr>
          <p:cNvPr id="10" name="Plassholder for bunntekst 4"/>
          <p:cNvSpPr>
            <a:spLocks noGrp="1"/>
          </p:cNvSpPr>
          <p:nvPr>
            <p:ph type="ftr" sz="quarter" idx="3"/>
          </p:nvPr>
        </p:nvSpPr>
        <p:spPr>
          <a:xfrm>
            <a:off x="6732240" y="6369311"/>
            <a:ext cx="2160240" cy="216023"/>
          </a:xfrm>
          <a:prstGeom prst="rect">
            <a:avLst/>
          </a:prstGeom>
        </p:spPr>
        <p:txBody>
          <a:bodyPr anchor="ctr" anchorCtr="0"/>
          <a:lstStyle>
            <a:lvl1pPr algn="l">
              <a:defRPr sz="1000" b="1">
                <a:solidFill>
                  <a:schemeClr val="bg1"/>
                </a:solidFill>
              </a:defRPr>
            </a:lvl1pPr>
          </a:lstStyle>
          <a:p>
            <a:r>
              <a:rPr lang="nb-NO"/>
              <a:t>Nasjonal faglig retningslinje for mat og måltider i skolen</a:t>
            </a:r>
            <a:endParaRPr lang="nb-NO" dirty="0"/>
          </a:p>
        </p:txBody>
      </p:sp>
      <p:sp>
        <p:nvSpPr>
          <p:cNvPr id="16" name="Plassholder for lysbildenummer 5"/>
          <p:cNvSpPr>
            <a:spLocks noGrp="1"/>
          </p:cNvSpPr>
          <p:nvPr>
            <p:ph type="sldNum" sz="quarter" idx="4"/>
          </p:nvPr>
        </p:nvSpPr>
        <p:spPr>
          <a:xfrm>
            <a:off x="7884368" y="6657336"/>
            <a:ext cx="648072" cy="144016"/>
          </a:xfrm>
          <a:prstGeom prst="rect">
            <a:avLst/>
          </a:prstGeom>
        </p:spPr>
        <p:txBody>
          <a:bodyPr anchor="ctr" anchorCtr="0"/>
          <a:lstStyle>
            <a:lvl1pPr>
              <a:defRPr sz="800">
                <a:solidFill>
                  <a:schemeClr val="bg1"/>
                </a:solidFill>
              </a:defRPr>
            </a:lvl1pPr>
          </a:lstStyle>
          <a:p>
            <a:fld id="{CDA22134-EA94-4B2E-9154-EB8F13265450}" type="slidenum">
              <a:rPr lang="nb-NO" smtClean="0"/>
              <a:pPr/>
              <a:t>‹#›</a:t>
            </a:fld>
            <a:endParaRPr lang="nb-NO" dirty="0"/>
          </a:p>
        </p:txBody>
      </p:sp>
      <p:pic>
        <p:nvPicPr>
          <p:cNvPr id="17" name="Bild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401" y="6526800"/>
            <a:ext cx="1430783" cy="194400"/>
          </a:xfrm>
          <a:prstGeom prst="rect">
            <a:avLst/>
          </a:prstGeom>
        </p:spPr>
      </p:pic>
      <p:sp>
        <p:nvSpPr>
          <p:cNvPr id="11" name="Plassholder for innhold 2"/>
          <p:cNvSpPr>
            <a:spLocks noGrp="1"/>
          </p:cNvSpPr>
          <p:nvPr>
            <p:ph idx="1"/>
          </p:nvPr>
        </p:nvSpPr>
        <p:spPr>
          <a:xfrm>
            <a:off x="468000" y="1699200"/>
            <a:ext cx="3960000" cy="21600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2" name="Plassholder for innhold 2"/>
          <p:cNvSpPr>
            <a:spLocks noGrp="1"/>
          </p:cNvSpPr>
          <p:nvPr>
            <p:ph idx="11"/>
          </p:nvPr>
        </p:nvSpPr>
        <p:spPr>
          <a:xfrm>
            <a:off x="4724400" y="1699200"/>
            <a:ext cx="3960000" cy="21600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Plassholder for innhold 2"/>
          <p:cNvSpPr>
            <a:spLocks noGrp="1"/>
          </p:cNvSpPr>
          <p:nvPr>
            <p:ph idx="12"/>
          </p:nvPr>
        </p:nvSpPr>
        <p:spPr>
          <a:xfrm>
            <a:off x="468000" y="4077072"/>
            <a:ext cx="3960000" cy="21600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8" name="Plassholder for innhold 2"/>
          <p:cNvSpPr>
            <a:spLocks noGrp="1"/>
          </p:cNvSpPr>
          <p:nvPr>
            <p:ph idx="13"/>
          </p:nvPr>
        </p:nvSpPr>
        <p:spPr>
          <a:xfrm>
            <a:off x="4724400" y="4077072"/>
            <a:ext cx="3960000" cy="21600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6791874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ammenligning #2">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8" name="Rektangel 7"/>
          <p:cNvSpPr/>
          <p:nvPr userDrawn="1"/>
        </p:nvSpPr>
        <p:spPr>
          <a:xfrm>
            <a:off x="0" y="6325200"/>
            <a:ext cx="9144000" cy="53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b-NO"/>
          </a:p>
        </p:txBody>
      </p:sp>
      <p:sp>
        <p:nvSpPr>
          <p:cNvPr id="9" name="Plassholder for dato 3"/>
          <p:cNvSpPr>
            <a:spLocks noGrp="1"/>
          </p:cNvSpPr>
          <p:nvPr>
            <p:ph type="dt" sz="half" idx="2"/>
          </p:nvPr>
        </p:nvSpPr>
        <p:spPr>
          <a:xfrm>
            <a:off x="6732240" y="6657341"/>
            <a:ext cx="1080120" cy="144016"/>
          </a:xfrm>
          <a:prstGeom prst="rect">
            <a:avLst/>
          </a:prstGeom>
        </p:spPr>
        <p:txBody>
          <a:bodyPr anchor="ctr" anchorCtr="0"/>
          <a:lstStyle>
            <a:lvl1pPr>
              <a:defRPr sz="800">
                <a:solidFill>
                  <a:schemeClr val="bg1"/>
                </a:solidFill>
              </a:defRPr>
            </a:lvl1pPr>
          </a:lstStyle>
          <a:p>
            <a:fld id="{5A983F53-86F5-4572-924C-EB1342B4E525}" type="datetime1">
              <a:rPr lang="nb-NO" smtClean="0"/>
              <a:t>31.08.2018</a:t>
            </a:fld>
            <a:endParaRPr lang="nb-NO" dirty="0"/>
          </a:p>
        </p:txBody>
      </p:sp>
      <p:sp>
        <p:nvSpPr>
          <p:cNvPr id="10" name="Plassholder for bunntekst 4"/>
          <p:cNvSpPr>
            <a:spLocks noGrp="1"/>
          </p:cNvSpPr>
          <p:nvPr>
            <p:ph type="ftr" sz="quarter" idx="3"/>
          </p:nvPr>
        </p:nvSpPr>
        <p:spPr>
          <a:xfrm>
            <a:off x="6732240" y="6369311"/>
            <a:ext cx="2160240" cy="216023"/>
          </a:xfrm>
          <a:prstGeom prst="rect">
            <a:avLst/>
          </a:prstGeom>
        </p:spPr>
        <p:txBody>
          <a:bodyPr anchor="ctr" anchorCtr="0"/>
          <a:lstStyle>
            <a:lvl1pPr algn="l">
              <a:defRPr sz="1000" b="1">
                <a:solidFill>
                  <a:schemeClr val="bg1"/>
                </a:solidFill>
              </a:defRPr>
            </a:lvl1pPr>
          </a:lstStyle>
          <a:p>
            <a:r>
              <a:rPr lang="nb-NO"/>
              <a:t>Nasjonal faglig retningslinje for mat og måltider i skolen</a:t>
            </a:r>
            <a:endParaRPr lang="nb-NO" dirty="0"/>
          </a:p>
        </p:txBody>
      </p:sp>
      <p:sp>
        <p:nvSpPr>
          <p:cNvPr id="16" name="Plassholder for lysbildenummer 5"/>
          <p:cNvSpPr>
            <a:spLocks noGrp="1"/>
          </p:cNvSpPr>
          <p:nvPr>
            <p:ph type="sldNum" sz="quarter" idx="4"/>
          </p:nvPr>
        </p:nvSpPr>
        <p:spPr>
          <a:xfrm>
            <a:off x="7884368" y="6657336"/>
            <a:ext cx="648072" cy="144016"/>
          </a:xfrm>
          <a:prstGeom prst="rect">
            <a:avLst/>
          </a:prstGeom>
        </p:spPr>
        <p:txBody>
          <a:bodyPr anchor="ctr" anchorCtr="0"/>
          <a:lstStyle>
            <a:lvl1pPr>
              <a:defRPr sz="800">
                <a:solidFill>
                  <a:schemeClr val="bg1"/>
                </a:solidFill>
              </a:defRPr>
            </a:lvl1pPr>
          </a:lstStyle>
          <a:p>
            <a:fld id="{CDA22134-EA94-4B2E-9154-EB8F13265450}" type="slidenum">
              <a:rPr lang="nb-NO" smtClean="0"/>
              <a:pPr/>
              <a:t>‹#›</a:t>
            </a:fld>
            <a:endParaRPr lang="nb-NO" dirty="0"/>
          </a:p>
        </p:txBody>
      </p:sp>
      <p:pic>
        <p:nvPicPr>
          <p:cNvPr id="17" name="Bild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401" y="6526800"/>
            <a:ext cx="1430783" cy="194400"/>
          </a:xfrm>
          <a:prstGeom prst="rect">
            <a:avLst/>
          </a:prstGeom>
        </p:spPr>
      </p:pic>
      <p:sp>
        <p:nvSpPr>
          <p:cNvPr id="11" name="Plassholder for innhold 2"/>
          <p:cNvSpPr>
            <a:spLocks noGrp="1"/>
          </p:cNvSpPr>
          <p:nvPr>
            <p:ph idx="1"/>
          </p:nvPr>
        </p:nvSpPr>
        <p:spPr>
          <a:xfrm>
            <a:off x="493549" y="2419925"/>
            <a:ext cx="3960000" cy="38052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2" name="Plassholder for innhold 2"/>
          <p:cNvSpPr>
            <a:spLocks noGrp="1"/>
          </p:cNvSpPr>
          <p:nvPr>
            <p:ph idx="11"/>
          </p:nvPr>
        </p:nvSpPr>
        <p:spPr>
          <a:xfrm>
            <a:off x="4724400" y="2419925"/>
            <a:ext cx="3960000" cy="38052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3" name="Text Placeholder 3"/>
          <p:cNvSpPr>
            <a:spLocks noGrp="1"/>
          </p:cNvSpPr>
          <p:nvPr>
            <p:ph type="body" sz="quarter" idx="12"/>
          </p:nvPr>
        </p:nvSpPr>
        <p:spPr>
          <a:xfrm>
            <a:off x="493549" y="1699201"/>
            <a:ext cx="3960000" cy="720725"/>
          </a:xfrm>
        </p:spPr>
        <p:txBody>
          <a:bodyPr anchor="b"/>
          <a:lstStyle>
            <a:lvl1pPr marL="0" indent="0">
              <a:buNone/>
              <a:defRPr b="1"/>
            </a:lvl1pPr>
          </a:lstStyle>
          <a:p>
            <a:pPr lvl="0"/>
            <a:r>
              <a:rPr lang="nb-NO"/>
              <a:t>Klikk for å redigere tekststiler i malen</a:t>
            </a:r>
          </a:p>
        </p:txBody>
      </p:sp>
      <p:sp>
        <p:nvSpPr>
          <p:cNvPr id="18" name="Text Placeholder 3"/>
          <p:cNvSpPr>
            <a:spLocks noGrp="1"/>
          </p:cNvSpPr>
          <p:nvPr>
            <p:ph type="body" sz="quarter" idx="13"/>
          </p:nvPr>
        </p:nvSpPr>
        <p:spPr>
          <a:xfrm>
            <a:off x="4723200" y="1699201"/>
            <a:ext cx="3960000" cy="720725"/>
          </a:xfrm>
        </p:spPr>
        <p:txBody>
          <a:bodyPr anchor="b"/>
          <a:lstStyle>
            <a:lvl1pPr marL="0" indent="0">
              <a:buNone/>
              <a:defRPr b="1"/>
            </a:lvl1pPr>
          </a:lstStyle>
          <a:p>
            <a:pPr lvl="0"/>
            <a:r>
              <a:rPr lang="nb-NO"/>
              <a:t>Klikk for å redigere tekststiler i malen</a:t>
            </a:r>
          </a:p>
        </p:txBody>
      </p:sp>
    </p:spTree>
    <p:extLst>
      <p:ext uri="{BB962C8B-B14F-4D97-AF65-F5344CB8AC3E}">
        <p14:creationId xmlns:p14="http://schemas.microsoft.com/office/powerpoint/2010/main" val="3268861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32588" y="6617970"/>
            <a:ext cx="1079500" cy="129540"/>
          </a:xfrm>
        </p:spPr>
        <p:txBody>
          <a:bodyPr/>
          <a:lstStyle>
            <a:lvl1pPr>
              <a:defRPr/>
            </a:lvl1pPr>
          </a:lstStyle>
          <a:p>
            <a:pPr>
              <a:defRPr/>
            </a:pPr>
            <a:fld id="{4F7E2F81-53A8-4514-9D02-030DD5DDDAE4}" type="datetime1">
              <a:rPr lang="nb-NO"/>
              <a:pPr>
                <a:defRPr/>
              </a:pPr>
              <a:t>31.08.2018</a:t>
            </a:fld>
            <a:endParaRPr lang="nb-NO" dirty="0"/>
          </a:p>
        </p:txBody>
      </p:sp>
      <p:sp>
        <p:nvSpPr>
          <p:cNvPr id="3" name="Footer Placeholder 2"/>
          <p:cNvSpPr>
            <a:spLocks noGrp="1"/>
          </p:cNvSpPr>
          <p:nvPr>
            <p:ph type="ftr" sz="quarter" idx="11"/>
          </p:nvPr>
        </p:nvSpPr>
        <p:spPr>
          <a:xfrm>
            <a:off x="6732589" y="6358891"/>
            <a:ext cx="2160587" cy="194310"/>
          </a:xfrm>
        </p:spPr>
        <p:txBody>
          <a:bodyPr/>
          <a:lstStyle>
            <a:lvl1pPr>
              <a:defRPr/>
            </a:lvl1pPr>
          </a:lstStyle>
          <a:p>
            <a:pPr>
              <a:defRPr/>
            </a:pPr>
            <a:r>
              <a:rPr lang="nb-NO"/>
              <a:t>Tema for presentasjonen</a:t>
            </a:r>
          </a:p>
        </p:txBody>
      </p:sp>
      <p:sp>
        <p:nvSpPr>
          <p:cNvPr id="4" name="Slide Number Placeholder 3"/>
          <p:cNvSpPr>
            <a:spLocks noGrp="1"/>
          </p:cNvSpPr>
          <p:nvPr>
            <p:ph type="sldNum" sz="quarter" idx="12"/>
          </p:nvPr>
        </p:nvSpPr>
        <p:spPr>
          <a:xfrm>
            <a:off x="7885113" y="6617970"/>
            <a:ext cx="647700" cy="129540"/>
          </a:xfrm>
        </p:spPr>
        <p:txBody>
          <a:bodyPr/>
          <a:lstStyle>
            <a:lvl1pPr>
              <a:defRPr/>
            </a:lvl1pPr>
          </a:lstStyle>
          <a:p>
            <a:pPr>
              <a:defRPr/>
            </a:pPr>
            <a:fld id="{FB5968C5-0941-4B85-A384-3F8E29ADA189}" type="slidenum">
              <a:rPr lang="nb-NO"/>
              <a:pPr>
                <a:defRPr/>
              </a:pPr>
              <a:t>‹#›</a:t>
            </a:fld>
            <a:endParaRPr lang="nb-NO" dirty="0"/>
          </a:p>
        </p:txBody>
      </p:sp>
    </p:spTree>
    <p:extLst>
      <p:ext uri="{BB962C8B-B14F-4D97-AF65-F5344CB8AC3E}">
        <p14:creationId xmlns:p14="http://schemas.microsoft.com/office/powerpoint/2010/main" val="2590214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lysbilde #2">
    <p:spTree>
      <p:nvGrpSpPr>
        <p:cNvPr id="1" name=""/>
        <p:cNvGrpSpPr/>
        <p:nvPr/>
      </p:nvGrpSpPr>
      <p:grpSpPr>
        <a:xfrm>
          <a:off x="0" y="0"/>
          <a:ext cx="0" cy="0"/>
          <a:chOff x="0" y="0"/>
          <a:chExt cx="0" cy="0"/>
        </a:xfrm>
      </p:grpSpPr>
      <p:pic>
        <p:nvPicPr>
          <p:cNvPr id="12" name="Bild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18739"/>
          <a:stretch/>
        </p:blipFill>
        <p:spPr>
          <a:xfrm>
            <a:off x="0" y="4680857"/>
            <a:ext cx="9144000" cy="2177143"/>
          </a:xfrm>
          <a:prstGeom prst="rect">
            <a:avLst/>
          </a:prstGeom>
          <a:solidFill>
            <a:srgbClr val="0093A7"/>
          </a:solidFill>
        </p:spPr>
      </p:pic>
      <p:sp>
        <p:nvSpPr>
          <p:cNvPr id="2" name="Tittel 1"/>
          <p:cNvSpPr>
            <a:spLocks noGrp="1"/>
          </p:cNvSpPr>
          <p:nvPr>
            <p:ph type="ctrTitle"/>
          </p:nvPr>
        </p:nvSpPr>
        <p:spPr>
          <a:xfrm>
            <a:off x="685800" y="4936217"/>
            <a:ext cx="7772400" cy="617734"/>
          </a:xfrm>
        </p:spPr>
        <p:txBody>
          <a:bodyPr>
            <a:spAutoFit/>
          </a:bodyPr>
          <a:lstStyle>
            <a:lvl1pPr algn="l">
              <a:defRPr>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685800" y="5519498"/>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pic>
        <p:nvPicPr>
          <p:cNvPr id="11" name="Bild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7805" y="4278085"/>
            <a:ext cx="2243143" cy="304775"/>
          </a:xfrm>
          <a:prstGeom prst="rect">
            <a:avLst/>
          </a:prstGeom>
        </p:spPr>
      </p:pic>
      <p:sp>
        <p:nvSpPr>
          <p:cNvPr id="13" name="Plassholder for bilde 2"/>
          <p:cNvSpPr>
            <a:spLocks noGrp="1"/>
          </p:cNvSpPr>
          <p:nvPr>
            <p:ph type="pic" idx="10"/>
          </p:nvPr>
        </p:nvSpPr>
        <p:spPr>
          <a:xfrm>
            <a:off x="0" y="2637"/>
            <a:ext cx="9144000" cy="41757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nb-NO" dirty="0"/>
          </a:p>
        </p:txBody>
      </p:sp>
      <p:sp>
        <p:nvSpPr>
          <p:cNvPr id="7" name="Plassholder for tekst 4"/>
          <p:cNvSpPr>
            <a:spLocks noGrp="1"/>
          </p:cNvSpPr>
          <p:nvPr>
            <p:ph type="body" sz="quarter" idx="11" hasCustomPrompt="1"/>
          </p:nvPr>
        </p:nvSpPr>
        <p:spPr>
          <a:xfrm>
            <a:off x="685722" y="6360115"/>
            <a:ext cx="7772479" cy="309958"/>
          </a:xfrm>
        </p:spPr>
        <p:txBody>
          <a:bodyPr wrap="square" anchor="b" anchorCtr="0">
            <a:spAutoFit/>
          </a:bodyPr>
          <a:lstStyle>
            <a:lvl1pPr marL="0" indent="0">
              <a:buNone/>
              <a:defRPr sz="1400">
                <a:solidFill>
                  <a:schemeClr val="bg1"/>
                </a:solidFill>
              </a:defRPr>
            </a:lvl1pPr>
          </a:lstStyle>
          <a:p>
            <a:pPr lvl="0"/>
            <a:r>
              <a:rPr lang="nb-NO"/>
              <a:t>Sted, dato</a:t>
            </a:r>
            <a:endParaRPr lang="nb-NO" dirty="0"/>
          </a:p>
        </p:txBody>
      </p:sp>
    </p:spTree>
    <p:extLst>
      <p:ext uri="{BB962C8B-B14F-4D97-AF65-F5344CB8AC3E}">
        <p14:creationId xmlns:p14="http://schemas.microsoft.com/office/powerpoint/2010/main" val="3445505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lysbilde #3">
    <p:spTree>
      <p:nvGrpSpPr>
        <p:cNvPr id="1" name=""/>
        <p:cNvGrpSpPr/>
        <p:nvPr/>
      </p:nvGrpSpPr>
      <p:grpSpPr>
        <a:xfrm>
          <a:off x="0" y="0"/>
          <a:ext cx="0" cy="0"/>
          <a:chOff x="0" y="0"/>
          <a:chExt cx="0" cy="0"/>
        </a:xfrm>
      </p:grpSpPr>
      <p:pic>
        <p:nvPicPr>
          <p:cNvPr id="12" name="Bild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18739"/>
          <a:stretch/>
        </p:blipFill>
        <p:spPr>
          <a:xfrm>
            <a:off x="0" y="4680857"/>
            <a:ext cx="9144000" cy="2177143"/>
          </a:xfrm>
          <a:prstGeom prst="rect">
            <a:avLst/>
          </a:prstGeom>
          <a:solidFill>
            <a:schemeClr val="accent2"/>
          </a:solidFill>
        </p:spPr>
      </p:pic>
      <p:sp>
        <p:nvSpPr>
          <p:cNvPr id="2" name="Tittel 1"/>
          <p:cNvSpPr>
            <a:spLocks noGrp="1"/>
          </p:cNvSpPr>
          <p:nvPr>
            <p:ph type="ctrTitle"/>
          </p:nvPr>
        </p:nvSpPr>
        <p:spPr>
          <a:xfrm>
            <a:off x="685800" y="4936217"/>
            <a:ext cx="7772400" cy="617734"/>
          </a:xfrm>
        </p:spPr>
        <p:txBody>
          <a:bodyPr>
            <a:spAutoFit/>
          </a:bodyPr>
          <a:lstStyle>
            <a:lvl1pPr algn="l">
              <a:defRPr>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685800" y="5519498"/>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pic>
        <p:nvPicPr>
          <p:cNvPr id="11" name="Bild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7805" y="4278085"/>
            <a:ext cx="2243143" cy="304775"/>
          </a:xfrm>
          <a:prstGeom prst="rect">
            <a:avLst/>
          </a:prstGeom>
        </p:spPr>
      </p:pic>
      <p:sp>
        <p:nvSpPr>
          <p:cNvPr id="13" name="Plassholder for bilde 2"/>
          <p:cNvSpPr>
            <a:spLocks noGrp="1"/>
          </p:cNvSpPr>
          <p:nvPr>
            <p:ph type="pic" idx="10"/>
          </p:nvPr>
        </p:nvSpPr>
        <p:spPr>
          <a:xfrm>
            <a:off x="0" y="2637"/>
            <a:ext cx="9144000" cy="41757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nb-NO" dirty="0"/>
          </a:p>
        </p:txBody>
      </p:sp>
      <p:sp>
        <p:nvSpPr>
          <p:cNvPr id="7" name="Plassholder for tekst 4"/>
          <p:cNvSpPr>
            <a:spLocks noGrp="1"/>
          </p:cNvSpPr>
          <p:nvPr>
            <p:ph type="body" sz="quarter" idx="11" hasCustomPrompt="1"/>
          </p:nvPr>
        </p:nvSpPr>
        <p:spPr>
          <a:xfrm>
            <a:off x="685722" y="6360115"/>
            <a:ext cx="7772479" cy="309958"/>
          </a:xfrm>
        </p:spPr>
        <p:txBody>
          <a:bodyPr wrap="square" anchor="b" anchorCtr="0">
            <a:spAutoFit/>
          </a:bodyPr>
          <a:lstStyle>
            <a:lvl1pPr marL="0" indent="0">
              <a:buNone/>
              <a:defRPr sz="1400">
                <a:solidFill>
                  <a:schemeClr val="bg1"/>
                </a:solidFill>
              </a:defRPr>
            </a:lvl1pPr>
          </a:lstStyle>
          <a:p>
            <a:pPr lvl="0"/>
            <a:r>
              <a:rPr lang="nb-NO"/>
              <a:t>Sted, dato</a:t>
            </a:r>
            <a:endParaRPr lang="nb-NO" dirty="0"/>
          </a:p>
        </p:txBody>
      </p:sp>
    </p:spTree>
    <p:extLst>
      <p:ext uri="{BB962C8B-B14F-4D97-AF65-F5344CB8AC3E}">
        <p14:creationId xmlns:p14="http://schemas.microsoft.com/office/powerpoint/2010/main" val="931311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tellysbilde #4">
    <p:spTree>
      <p:nvGrpSpPr>
        <p:cNvPr id="1" name=""/>
        <p:cNvGrpSpPr/>
        <p:nvPr/>
      </p:nvGrpSpPr>
      <p:grpSpPr>
        <a:xfrm>
          <a:off x="0" y="0"/>
          <a:ext cx="0" cy="0"/>
          <a:chOff x="0" y="0"/>
          <a:chExt cx="0" cy="0"/>
        </a:xfrm>
      </p:grpSpPr>
      <p:pic>
        <p:nvPicPr>
          <p:cNvPr id="12" name="Bild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18739"/>
          <a:stretch/>
        </p:blipFill>
        <p:spPr>
          <a:xfrm>
            <a:off x="0" y="4680857"/>
            <a:ext cx="9144000" cy="2177143"/>
          </a:xfrm>
          <a:prstGeom prst="rect">
            <a:avLst/>
          </a:prstGeom>
          <a:solidFill>
            <a:schemeClr val="accent6"/>
          </a:solidFill>
        </p:spPr>
      </p:pic>
      <p:sp>
        <p:nvSpPr>
          <p:cNvPr id="2" name="Tittel 1"/>
          <p:cNvSpPr>
            <a:spLocks noGrp="1"/>
          </p:cNvSpPr>
          <p:nvPr>
            <p:ph type="ctrTitle"/>
          </p:nvPr>
        </p:nvSpPr>
        <p:spPr>
          <a:xfrm>
            <a:off x="685800" y="4936217"/>
            <a:ext cx="7772400" cy="617734"/>
          </a:xfrm>
        </p:spPr>
        <p:txBody>
          <a:bodyPr>
            <a:spAutoFit/>
          </a:bodyPr>
          <a:lstStyle>
            <a:lvl1pPr algn="l">
              <a:defRPr>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685800" y="5519498"/>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pic>
        <p:nvPicPr>
          <p:cNvPr id="11" name="Bild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7805" y="4278085"/>
            <a:ext cx="2243143" cy="304775"/>
          </a:xfrm>
          <a:prstGeom prst="rect">
            <a:avLst/>
          </a:prstGeom>
        </p:spPr>
      </p:pic>
      <p:sp>
        <p:nvSpPr>
          <p:cNvPr id="13" name="Plassholder for bilde 2"/>
          <p:cNvSpPr>
            <a:spLocks noGrp="1"/>
          </p:cNvSpPr>
          <p:nvPr>
            <p:ph type="pic" idx="10"/>
          </p:nvPr>
        </p:nvSpPr>
        <p:spPr>
          <a:xfrm>
            <a:off x="0" y="2637"/>
            <a:ext cx="9144000" cy="41757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nb-NO" dirty="0"/>
          </a:p>
        </p:txBody>
      </p:sp>
      <p:sp>
        <p:nvSpPr>
          <p:cNvPr id="7" name="Plassholder for tekst 4"/>
          <p:cNvSpPr>
            <a:spLocks noGrp="1"/>
          </p:cNvSpPr>
          <p:nvPr>
            <p:ph type="body" sz="quarter" idx="11" hasCustomPrompt="1"/>
          </p:nvPr>
        </p:nvSpPr>
        <p:spPr>
          <a:xfrm>
            <a:off x="685722" y="6360115"/>
            <a:ext cx="7772479" cy="309958"/>
          </a:xfrm>
        </p:spPr>
        <p:txBody>
          <a:bodyPr wrap="square" anchor="b" anchorCtr="0">
            <a:spAutoFit/>
          </a:bodyPr>
          <a:lstStyle>
            <a:lvl1pPr marL="0" indent="0">
              <a:buNone/>
              <a:defRPr sz="1400">
                <a:solidFill>
                  <a:schemeClr val="bg1"/>
                </a:solidFill>
              </a:defRPr>
            </a:lvl1pPr>
          </a:lstStyle>
          <a:p>
            <a:pPr lvl="0"/>
            <a:r>
              <a:rPr lang="nb-NO"/>
              <a:t>Sted, dato</a:t>
            </a:r>
            <a:endParaRPr lang="nb-NO" dirty="0"/>
          </a:p>
        </p:txBody>
      </p:sp>
    </p:spTree>
    <p:extLst>
      <p:ext uri="{BB962C8B-B14F-4D97-AF65-F5344CB8AC3E}">
        <p14:creationId xmlns:p14="http://schemas.microsoft.com/office/powerpoint/2010/main" val="847202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tellysbilde #5">
    <p:spTree>
      <p:nvGrpSpPr>
        <p:cNvPr id="1" name=""/>
        <p:cNvGrpSpPr/>
        <p:nvPr/>
      </p:nvGrpSpPr>
      <p:grpSpPr>
        <a:xfrm>
          <a:off x="0" y="0"/>
          <a:ext cx="0" cy="0"/>
          <a:chOff x="0" y="0"/>
          <a:chExt cx="0" cy="0"/>
        </a:xfrm>
      </p:grpSpPr>
      <p:pic>
        <p:nvPicPr>
          <p:cNvPr id="12" name="Bild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18739"/>
          <a:stretch/>
        </p:blipFill>
        <p:spPr>
          <a:xfrm>
            <a:off x="0" y="4680857"/>
            <a:ext cx="9144000" cy="2177143"/>
          </a:xfrm>
          <a:prstGeom prst="rect">
            <a:avLst/>
          </a:prstGeom>
          <a:solidFill>
            <a:srgbClr val="76428D"/>
          </a:solidFill>
        </p:spPr>
      </p:pic>
      <p:sp>
        <p:nvSpPr>
          <p:cNvPr id="2" name="Tittel 1"/>
          <p:cNvSpPr>
            <a:spLocks noGrp="1"/>
          </p:cNvSpPr>
          <p:nvPr>
            <p:ph type="ctrTitle"/>
          </p:nvPr>
        </p:nvSpPr>
        <p:spPr>
          <a:xfrm>
            <a:off x="685800" y="4936217"/>
            <a:ext cx="7772400" cy="617734"/>
          </a:xfrm>
        </p:spPr>
        <p:txBody>
          <a:bodyPr>
            <a:spAutoFit/>
          </a:bodyPr>
          <a:lstStyle>
            <a:lvl1pPr algn="l">
              <a:defRPr>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685800" y="5519498"/>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pic>
        <p:nvPicPr>
          <p:cNvPr id="11" name="Bild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7805" y="4278085"/>
            <a:ext cx="2243143" cy="304775"/>
          </a:xfrm>
          <a:prstGeom prst="rect">
            <a:avLst/>
          </a:prstGeom>
        </p:spPr>
      </p:pic>
      <p:sp>
        <p:nvSpPr>
          <p:cNvPr id="13" name="Plassholder for bilde 2"/>
          <p:cNvSpPr>
            <a:spLocks noGrp="1"/>
          </p:cNvSpPr>
          <p:nvPr>
            <p:ph type="pic" idx="10"/>
          </p:nvPr>
        </p:nvSpPr>
        <p:spPr>
          <a:xfrm>
            <a:off x="0" y="2637"/>
            <a:ext cx="9144000" cy="41757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nb-NO" dirty="0"/>
          </a:p>
        </p:txBody>
      </p:sp>
      <p:sp>
        <p:nvSpPr>
          <p:cNvPr id="7" name="Plassholder for tekst 4"/>
          <p:cNvSpPr>
            <a:spLocks noGrp="1"/>
          </p:cNvSpPr>
          <p:nvPr>
            <p:ph type="body" sz="quarter" idx="11" hasCustomPrompt="1"/>
          </p:nvPr>
        </p:nvSpPr>
        <p:spPr>
          <a:xfrm>
            <a:off x="685722" y="6360115"/>
            <a:ext cx="7772479" cy="309958"/>
          </a:xfrm>
        </p:spPr>
        <p:txBody>
          <a:bodyPr wrap="square" anchor="b" anchorCtr="0">
            <a:spAutoFit/>
          </a:bodyPr>
          <a:lstStyle>
            <a:lvl1pPr marL="0" indent="0">
              <a:buNone/>
              <a:defRPr sz="1400">
                <a:solidFill>
                  <a:schemeClr val="bg1"/>
                </a:solidFill>
              </a:defRPr>
            </a:lvl1pPr>
          </a:lstStyle>
          <a:p>
            <a:pPr lvl="0"/>
            <a:r>
              <a:rPr lang="nb-NO"/>
              <a:t>Sted, dato</a:t>
            </a:r>
            <a:endParaRPr lang="nb-NO" dirty="0"/>
          </a:p>
        </p:txBody>
      </p:sp>
    </p:spTree>
    <p:extLst>
      <p:ext uri="{BB962C8B-B14F-4D97-AF65-F5344CB8AC3E}">
        <p14:creationId xmlns:p14="http://schemas.microsoft.com/office/powerpoint/2010/main" val="3504503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 Tittellysbilde #6">
    <p:spTree>
      <p:nvGrpSpPr>
        <p:cNvPr id="1" name=""/>
        <p:cNvGrpSpPr/>
        <p:nvPr/>
      </p:nvGrpSpPr>
      <p:grpSpPr>
        <a:xfrm>
          <a:off x="0" y="0"/>
          <a:ext cx="0" cy="0"/>
          <a:chOff x="0" y="0"/>
          <a:chExt cx="0" cy="0"/>
        </a:xfrm>
      </p:grpSpPr>
      <p:pic>
        <p:nvPicPr>
          <p:cNvPr id="12" name="Bild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18739"/>
          <a:stretch/>
        </p:blipFill>
        <p:spPr>
          <a:xfrm>
            <a:off x="0" y="4680857"/>
            <a:ext cx="9144000" cy="2177143"/>
          </a:xfrm>
          <a:prstGeom prst="rect">
            <a:avLst/>
          </a:prstGeom>
          <a:solidFill>
            <a:schemeClr val="accent4"/>
          </a:solidFill>
        </p:spPr>
      </p:pic>
      <p:sp>
        <p:nvSpPr>
          <p:cNvPr id="2" name="Tittel 1"/>
          <p:cNvSpPr>
            <a:spLocks noGrp="1"/>
          </p:cNvSpPr>
          <p:nvPr>
            <p:ph type="ctrTitle"/>
          </p:nvPr>
        </p:nvSpPr>
        <p:spPr>
          <a:xfrm>
            <a:off x="685800" y="4936217"/>
            <a:ext cx="7772400" cy="617734"/>
          </a:xfrm>
        </p:spPr>
        <p:txBody>
          <a:bodyPr>
            <a:spAutoFit/>
          </a:bodyPr>
          <a:lstStyle>
            <a:lvl1pPr algn="l">
              <a:defRPr>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685800" y="5519498"/>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pic>
        <p:nvPicPr>
          <p:cNvPr id="11" name="Bild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7805" y="4278085"/>
            <a:ext cx="2243143" cy="304775"/>
          </a:xfrm>
          <a:prstGeom prst="rect">
            <a:avLst/>
          </a:prstGeom>
        </p:spPr>
      </p:pic>
      <p:sp>
        <p:nvSpPr>
          <p:cNvPr id="13" name="Plassholder for bilde 2"/>
          <p:cNvSpPr>
            <a:spLocks noGrp="1"/>
          </p:cNvSpPr>
          <p:nvPr>
            <p:ph type="pic" idx="10"/>
          </p:nvPr>
        </p:nvSpPr>
        <p:spPr>
          <a:xfrm>
            <a:off x="0" y="2637"/>
            <a:ext cx="9144000" cy="41757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nb-NO" dirty="0"/>
          </a:p>
        </p:txBody>
      </p:sp>
      <p:sp>
        <p:nvSpPr>
          <p:cNvPr id="7" name="Plassholder for tekst 4"/>
          <p:cNvSpPr>
            <a:spLocks noGrp="1"/>
          </p:cNvSpPr>
          <p:nvPr>
            <p:ph type="body" sz="quarter" idx="11" hasCustomPrompt="1"/>
          </p:nvPr>
        </p:nvSpPr>
        <p:spPr>
          <a:xfrm>
            <a:off x="685722" y="6360115"/>
            <a:ext cx="7772479" cy="309958"/>
          </a:xfrm>
        </p:spPr>
        <p:txBody>
          <a:bodyPr wrap="square" anchor="b" anchorCtr="0">
            <a:spAutoFit/>
          </a:bodyPr>
          <a:lstStyle>
            <a:lvl1pPr marL="0" indent="0">
              <a:buNone/>
              <a:defRPr sz="1400">
                <a:solidFill>
                  <a:schemeClr val="bg1"/>
                </a:solidFill>
              </a:defRPr>
            </a:lvl1pPr>
          </a:lstStyle>
          <a:p>
            <a:pPr lvl="0"/>
            <a:r>
              <a:rPr lang="nb-NO"/>
              <a:t>Sted, dato</a:t>
            </a:r>
            <a:endParaRPr lang="nb-NO" dirty="0"/>
          </a:p>
        </p:txBody>
      </p:sp>
    </p:spTree>
    <p:extLst>
      <p:ext uri="{BB962C8B-B14F-4D97-AF65-F5344CB8AC3E}">
        <p14:creationId xmlns:p14="http://schemas.microsoft.com/office/powerpoint/2010/main" val="1423881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elforside">
    <p:spTree>
      <p:nvGrpSpPr>
        <p:cNvPr id="1" name=""/>
        <p:cNvGrpSpPr/>
        <p:nvPr/>
      </p:nvGrpSpPr>
      <p:grpSpPr>
        <a:xfrm>
          <a:off x="0" y="0"/>
          <a:ext cx="0" cy="0"/>
          <a:chOff x="0" y="0"/>
          <a:chExt cx="0" cy="0"/>
        </a:xfrm>
      </p:grpSpPr>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9" y="0"/>
            <a:ext cx="9143245" cy="6278362"/>
          </a:xfrm>
          <a:prstGeom prst="rect">
            <a:avLst/>
          </a:prstGeom>
          <a:solidFill>
            <a:schemeClr val="accent1"/>
          </a:solidFill>
        </p:spPr>
      </p:pic>
      <p:sp>
        <p:nvSpPr>
          <p:cNvPr id="2" name="Tittel 1"/>
          <p:cNvSpPr>
            <a:spLocks noGrp="1"/>
          </p:cNvSpPr>
          <p:nvPr>
            <p:ph type="ctrTitle"/>
          </p:nvPr>
        </p:nvSpPr>
        <p:spPr>
          <a:xfrm>
            <a:off x="685800" y="2063058"/>
            <a:ext cx="7772400" cy="617734"/>
          </a:xfrm>
        </p:spPr>
        <p:txBody>
          <a:bodyPr>
            <a:spAutoFit/>
          </a:bodyPr>
          <a:lstStyle>
            <a:lvl1pPr algn="l">
              <a:defRPr b="1">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685800" y="2654445"/>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pic>
        <p:nvPicPr>
          <p:cNvPr id="7" name="Bild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237" y="6525350"/>
            <a:ext cx="1440000" cy="195659"/>
          </a:xfrm>
          <a:prstGeom prst="rect">
            <a:avLst/>
          </a:prstGeom>
        </p:spPr>
      </p:pic>
      <p:sp>
        <p:nvSpPr>
          <p:cNvPr id="10" name="Plassholder for dato 3"/>
          <p:cNvSpPr>
            <a:spLocks noGrp="1"/>
          </p:cNvSpPr>
          <p:nvPr>
            <p:ph type="dt" sz="half" idx="10"/>
          </p:nvPr>
        </p:nvSpPr>
        <p:spPr>
          <a:xfrm>
            <a:off x="6732240" y="6657341"/>
            <a:ext cx="1080120" cy="144016"/>
          </a:xfrm>
          <a:prstGeom prst="rect">
            <a:avLst/>
          </a:prstGeom>
        </p:spPr>
        <p:txBody>
          <a:bodyPr anchor="ctr" anchorCtr="0"/>
          <a:lstStyle>
            <a:lvl1pPr>
              <a:defRPr sz="800">
                <a:solidFill>
                  <a:srgbClr val="003244"/>
                </a:solidFill>
              </a:defRPr>
            </a:lvl1pPr>
          </a:lstStyle>
          <a:p>
            <a:fld id="{2506A97C-2018-429F-8F36-EEC045B1E150}" type="datetime1">
              <a:rPr lang="nb-NO" smtClean="0"/>
              <a:t>31.08.2018</a:t>
            </a:fld>
            <a:endParaRPr lang="nb-NO" dirty="0"/>
          </a:p>
        </p:txBody>
      </p:sp>
      <p:sp>
        <p:nvSpPr>
          <p:cNvPr id="14" name="Plassholder for bunntekst 4"/>
          <p:cNvSpPr>
            <a:spLocks noGrp="1"/>
          </p:cNvSpPr>
          <p:nvPr>
            <p:ph type="ftr" sz="quarter" idx="3"/>
          </p:nvPr>
        </p:nvSpPr>
        <p:spPr>
          <a:xfrm>
            <a:off x="6732240" y="6369311"/>
            <a:ext cx="2160240" cy="216023"/>
          </a:xfrm>
          <a:prstGeom prst="rect">
            <a:avLst/>
          </a:prstGeom>
        </p:spPr>
        <p:txBody>
          <a:bodyPr anchor="ctr" anchorCtr="0"/>
          <a:lstStyle>
            <a:lvl1pPr algn="l">
              <a:defRPr sz="1000" b="1">
                <a:solidFill>
                  <a:srgbClr val="039BAF"/>
                </a:solidFill>
              </a:defRPr>
            </a:lvl1pPr>
          </a:lstStyle>
          <a:p>
            <a:r>
              <a:rPr lang="nb-NO"/>
              <a:t>Nasjonal faglig retningslinje for mat og måltider i skolen</a:t>
            </a:r>
            <a:endParaRPr lang="nb-NO" dirty="0"/>
          </a:p>
        </p:txBody>
      </p:sp>
      <p:sp>
        <p:nvSpPr>
          <p:cNvPr id="15" name="Plassholder for lysbildenummer 5"/>
          <p:cNvSpPr>
            <a:spLocks noGrp="1"/>
          </p:cNvSpPr>
          <p:nvPr>
            <p:ph type="sldNum" sz="quarter" idx="4"/>
          </p:nvPr>
        </p:nvSpPr>
        <p:spPr>
          <a:xfrm>
            <a:off x="7884368" y="6657336"/>
            <a:ext cx="648072" cy="144016"/>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spTree>
    <p:extLst>
      <p:ext uri="{BB962C8B-B14F-4D97-AF65-F5344CB8AC3E}">
        <p14:creationId xmlns:p14="http://schemas.microsoft.com/office/powerpoint/2010/main" val="156834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elforside #2">
    <p:spTree>
      <p:nvGrpSpPr>
        <p:cNvPr id="1" name=""/>
        <p:cNvGrpSpPr/>
        <p:nvPr/>
      </p:nvGrpSpPr>
      <p:grpSpPr>
        <a:xfrm>
          <a:off x="0" y="0"/>
          <a:ext cx="0" cy="0"/>
          <a:chOff x="0" y="0"/>
          <a:chExt cx="0" cy="0"/>
        </a:xfrm>
      </p:grpSpPr>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9" y="0"/>
            <a:ext cx="9143245" cy="6278362"/>
          </a:xfrm>
          <a:prstGeom prst="rect">
            <a:avLst/>
          </a:prstGeom>
          <a:solidFill>
            <a:schemeClr val="accent2"/>
          </a:solidFill>
        </p:spPr>
      </p:pic>
      <p:sp>
        <p:nvSpPr>
          <p:cNvPr id="2" name="Tittel 1"/>
          <p:cNvSpPr>
            <a:spLocks noGrp="1"/>
          </p:cNvSpPr>
          <p:nvPr>
            <p:ph type="ctrTitle"/>
          </p:nvPr>
        </p:nvSpPr>
        <p:spPr>
          <a:xfrm>
            <a:off x="685800" y="2063058"/>
            <a:ext cx="7772400" cy="617734"/>
          </a:xfrm>
        </p:spPr>
        <p:txBody>
          <a:bodyPr>
            <a:spAutoFit/>
          </a:bodyPr>
          <a:lstStyle>
            <a:lvl1pPr algn="l">
              <a:defRPr b="1">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685800" y="2654445"/>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pic>
        <p:nvPicPr>
          <p:cNvPr id="7" name="Bild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237" y="6525350"/>
            <a:ext cx="1440000" cy="195659"/>
          </a:xfrm>
          <a:prstGeom prst="rect">
            <a:avLst/>
          </a:prstGeom>
        </p:spPr>
      </p:pic>
      <p:sp>
        <p:nvSpPr>
          <p:cNvPr id="6" name="Plassholder for dato 3"/>
          <p:cNvSpPr>
            <a:spLocks noGrp="1"/>
          </p:cNvSpPr>
          <p:nvPr>
            <p:ph type="dt" sz="half" idx="10"/>
          </p:nvPr>
        </p:nvSpPr>
        <p:spPr>
          <a:xfrm>
            <a:off x="6732240" y="6657341"/>
            <a:ext cx="1080120" cy="144016"/>
          </a:xfrm>
          <a:prstGeom prst="rect">
            <a:avLst/>
          </a:prstGeom>
        </p:spPr>
        <p:txBody>
          <a:bodyPr anchor="ctr" anchorCtr="0"/>
          <a:lstStyle>
            <a:lvl1pPr>
              <a:defRPr sz="800">
                <a:solidFill>
                  <a:srgbClr val="003244"/>
                </a:solidFill>
              </a:defRPr>
            </a:lvl1pPr>
          </a:lstStyle>
          <a:p>
            <a:fld id="{4C8928F6-F0B2-459A-8CEE-110292C17ECD}" type="datetime1">
              <a:rPr lang="nb-NO" smtClean="0"/>
              <a:t>31.08.2018</a:t>
            </a:fld>
            <a:endParaRPr lang="nb-NO" dirty="0"/>
          </a:p>
        </p:txBody>
      </p:sp>
      <p:sp>
        <p:nvSpPr>
          <p:cNvPr id="8" name="Plassholder for bunntekst 4"/>
          <p:cNvSpPr>
            <a:spLocks noGrp="1"/>
          </p:cNvSpPr>
          <p:nvPr>
            <p:ph type="ftr" sz="quarter" idx="3"/>
          </p:nvPr>
        </p:nvSpPr>
        <p:spPr>
          <a:xfrm>
            <a:off x="6732240" y="6369311"/>
            <a:ext cx="2160240" cy="216023"/>
          </a:xfrm>
          <a:prstGeom prst="rect">
            <a:avLst/>
          </a:prstGeom>
        </p:spPr>
        <p:txBody>
          <a:bodyPr anchor="ctr" anchorCtr="0"/>
          <a:lstStyle>
            <a:lvl1pPr algn="l">
              <a:defRPr sz="1000" b="1">
                <a:solidFill>
                  <a:srgbClr val="039BAF"/>
                </a:solidFill>
              </a:defRPr>
            </a:lvl1pPr>
          </a:lstStyle>
          <a:p>
            <a:r>
              <a:rPr lang="nb-NO"/>
              <a:t>Nasjonal faglig retningslinje for mat og måltider i skolen</a:t>
            </a:r>
            <a:endParaRPr lang="nb-NO" dirty="0"/>
          </a:p>
        </p:txBody>
      </p:sp>
      <p:sp>
        <p:nvSpPr>
          <p:cNvPr id="9" name="Plassholder for lysbildenummer 5"/>
          <p:cNvSpPr>
            <a:spLocks noGrp="1"/>
          </p:cNvSpPr>
          <p:nvPr>
            <p:ph type="sldNum" sz="quarter" idx="4"/>
          </p:nvPr>
        </p:nvSpPr>
        <p:spPr>
          <a:xfrm>
            <a:off x="7884368" y="6657336"/>
            <a:ext cx="648072" cy="144016"/>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spTree>
    <p:extLst>
      <p:ext uri="{BB962C8B-B14F-4D97-AF65-F5344CB8AC3E}">
        <p14:creationId xmlns:p14="http://schemas.microsoft.com/office/powerpoint/2010/main" val="154381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elforside #3">
    <p:spTree>
      <p:nvGrpSpPr>
        <p:cNvPr id="1" name=""/>
        <p:cNvGrpSpPr/>
        <p:nvPr/>
      </p:nvGrpSpPr>
      <p:grpSpPr>
        <a:xfrm>
          <a:off x="0" y="0"/>
          <a:ext cx="0" cy="0"/>
          <a:chOff x="0" y="0"/>
          <a:chExt cx="0" cy="0"/>
        </a:xfrm>
      </p:grpSpPr>
      <p:pic>
        <p:nvPicPr>
          <p:cNvPr id="8" name="Bil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0"/>
            <a:ext cx="9143244" cy="6278362"/>
          </a:xfrm>
          <a:prstGeom prst="rect">
            <a:avLst/>
          </a:prstGeom>
          <a:solidFill>
            <a:srgbClr val="0093A7"/>
          </a:solidFill>
        </p:spPr>
      </p:pic>
      <p:sp>
        <p:nvSpPr>
          <p:cNvPr id="2" name="Tittel 1"/>
          <p:cNvSpPr>
            <a:spLocks noGrp="1"/>
          </p:cNvSpPr>
          <p:nvPr>
            <p:ph type="ctrTitle"/>
          </p:nvPr>
        </p:nvSpPr>
        <p:spPr>
          <a:xfrm>
            <a:off x="685800" y="2063058"/>
            <a:ext cx="7772400" cy="617734"/>
          </a:xfrm>
        </p:spPr>
        <p:txBody>
          <a:bodyPr>
            <a:spAutoFit/>
          </a:bodyPr>
          <a:lstStyle>
            <a:lvl1pPr algn="l">
              <a:defRPr b="1">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685800" y="2654445"/>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pic>
        <p:nvPicPr>
          <p:cNvPr id="7" name="Bild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237" y="6525350"/>
            <a:ext cx="1440000" cy="195659"/>
          </a:xfrm>
          <a:prstGeom prst="rect">
            <a:avLst/>
          </a:prstGeom>
        </p:spPr>
      </p:pic>
      <p:sp>
        <p:nvSpPr>
          <p:cNvPr id="9" name="Plassholder for dato 3"/>
          <p:cNvSpPr>
            <a:spLocks noGrp="1"/>
          </p:cNvSpPr>
          <p:nvPr>
            <p:ph type="dt" sz="half" idx="10"/>
          </p:nvPr>
        </p:nvSpPr>
        <p:spPr>
          <a:xfrm>
            <a:off x="6732240" y="6657341"/>
            <a:ext cx="1080120" cy="144016"/>
          </a:xfrm>
          <a:prstGeom prst="rect">
            <a:avLst/>
          </a:prstGeom>
        </p:spPr>
        <p:txBody>
          <a:bodyPr anchor="ctr" anchorCtr="0"/>
          <a:lstStyle>
            <a:lvl1pPr>
              <a:defRPr sz="800">
                <a:solidFill>
                  <a:srgbClr val="003244"/>
                </a:solidFill>
              </a:defRPr>
            </a:lvl1pPr>
          </a:lstStyle>
          <a:p>
            <a:fld id="{E284FB29-1E84-4E30-A8E3-E1BA4EA1FC7D}" type="datetime1">
              <a:rPr lang="nb-NO" smtClean="0"/>
              <a:t>31.08.2018</a:t>
            </a:fld>
            <a:endParaRPr lang="nb-NO" dirty="0"/>
          </a:p>
        </p:txBody>
      </p:sp>
      <p:sp>
        <p:nvSpPr>
          <p:cNvPr id="10" name="Plassholder for bunntekst 4"/>
          <p:cNvSpPr>
            <a:spLocks noGrp="1"/>
          </p:cNvSpPr>
          <p:nvPr>
            <p:ph type="ftr" sz="quarter" idx="3"/>
          </p:nvPr>
        </p:nvSpPr>
        <p:spPr>
          <a:xfrm>
            <a:off x="6732240" y="6369311"/>
            <a:ext cx="2160240" cy="216023"/>
          </a:xfrm>
          <a:prstGeom prst="rect">
            <a:avLst/>
          </a:prstGeom>
        </p:spPr>
        <p:txBody>
          <a:bodyPr anchor="ctr" anchorCtr="0"/>
          <a:lstStyle>
            <a:lvl1pPr algn="l">
              <a:defRPr sz="1000" b="1">
                <a:solidFill>
                  <a:srgbClr val="039BAF"/>
                </a:solidFill>
              </a:defRPr>
            </a:lvl1pPr>
          </a:lstStyle>
          <a:p>
            <a:r>
              <a:rPr lang="nb-NO"/>
              <a:t>Nasjonal faglig retningslinje for mat og måltider i skolen</a:t>
            </a:r>
            <a:endParaRPr lang="nb-NO" dirty="0"/>
          </a:p>
        </p:txBody>
      </p:sp>
      <p:sp>
        <p:nvSpPr>
          <p:cNvPr id="11" name="Plassholder for lysbildenummer 5"/>
          <p:cNvSpPr>
            <a:spLocks noGrp="1"/>
          </p:cNvSpPr>
          <p:nvPr>
            <p:ph type="sldNum" sz="quarter" idx="4"/>
          </p:nvPr>
        </p:nvSpPr>
        <p:spPr>
          <a:xfrm>
            <a:off x="7884368" y="6657336"/>
            <a:ext cx="648072" cy="144016"/>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spTree>
    <p:extLst>
      <p:ext uri="{BB962C8B-B14F-4D97-AF65-F5344CB8AC3E}">
        <p14:creationId xmlns:p14="http://schemas.microsoft.com/office/powerpoint/2010/main" val="497891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68000" y="873887"/>
            <a:ext cx="8208000" cy="617734"/>
          </a:xfrm>
          <a:prstGeom prst="rect">
            <a:avLst/>
          </a:prstGeom>
        </p:spPr>
        <p:txBody>
          <a:bodyPr vert="horz" lIns="90000" tIns="46800" rIns="90000" bIns="46800" rtlCol="0" anchor="b" anchorCtr="0">
            <a:spAutoFit/>
          </a:bodyPr>
          <a:lstStyle/>
          <a:p>
            <a:r>
              <a:rPr lang="nb-NO" dirty="0"/>
              <a:t>Klikk for å redigere tittelstil</a:t>
            </a:r>
          </a:p>
        </p:txBody>
      </p:sp>
      <p:sp>
        <p:nvSpPr>
          <p:cNvPr id="3" name="Plassholder for tekst 2"/>
          <p:cNvSpPr>
            <a:spLocks noGrp="1"/>
          </p:cNvSpPr>
          <p:nvPr>
            <p:ph type="body" idx="1"/>
          </p:nvPr>
        </p:nvSpPr>
        <p:spPr>
          <a:xfrm>
            <a:off x="468000" y="1699200"/>
            <a:ext cx="8208000" cy="4525963"/>
          </a:xfrm>
          <a:prstGeom prst="rect">
            <a:avLst/>
          </a:prstGeom>
        </p:spPr>
        <p:txBody>
          <a:bodyPr vert="horz" lIns="90000" tIns="46800" rIns="90000" bIns="4680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7" name="Plassholder for dato 3"/>
          <p:cNvSpPr>
            <a:spLocks noGrp="1"/>
          </p:cNvSpPr>
          <p:nvPr>
            <p:ph type="dt" sz="half" idx="2"/>
          </p:nvPr>
        </p:nvSpPr>
        <p:spPr>
          <a:xfrm>
            <a:off x="6732240" y="6657341"/>
            <a:ext cx="1080120" cy="144016"/>
          </a:xfrm>
          <a:prstGeom prst="rect">
            <a:avLst/>
          </a:prstGeom>
        </p:spPr>
        <p:txBody>
          <a:bodyPr anchor="ctr" anchorCtr="0"/>
          <a:lstStyle>
            <a:lvl1pPr>
              <a:defRPr sz="800">
                <a:solidFill>
                  <a:srgbClr val="003244"/>
                </a:solidFill>
              </a:defRPr>
            </a:lvl1pPr>
          </a:lstStyle>
          <a:p>
            <a:fld id="{3438F803-2FEA-4F2E-9949-AC31E6ACB7D5}" type="datetime1">
              <a:rPr lang="nb-NO" smtClean="0"/>
              <a:t>31.08.2018</a:t>
            </a:fld>
            <a:endParaRPr lang="nb-NO" dirty="0"/>
          </a:p>
        </p:txBody>
      </p:sp>
      <p:sp>
        <p:nvSpPr>
          <p:cNvPr id="8" name="Plassholder for bunntekst 4"/>
          <p:cNvSpPr>
            <a:spLocks noGrp="1"/>
          </p:cNvSpPr>
          <p:nvPr>
            <p:ph type="ftr" sz="quarter" idx="3"/>
          </p:nvPr>
        </p:nvSpPr>
        <p:spPr>
          <a:xfrm>
            <a:off x="6732240" y="6369311"/>
            <a:ext cx="2160240" cy="216023"/>
          </a:xfrm>
          <a:prstGeom prst="rect">
            <a:avLst/>
          </a:prstGeom>
        </p:spPr>
        <p:txBody>
          <a:bodyPr anchor="ctr" anchorCtr="0"/>
          <a:lstStyle>
            <a:lvl1pPr algn="l">
              <a:defRPr sz="1000" b="1">
                <a:solidFill>
                  <a:srgbClr val="039BAF"/>
                </a:solidFill>
              </a:defRPr>
            </a:lvl1pPr>
          </a:lstStyle>
          <a:p>
            <a:r>
              <a:rPr lang="nb-NO"/>
              <a:t>Nasjonal faglig retningslinje for mat og måltider i skolen</a:t>
            </a:r>
            <a:endParaRPr lang="nb-NO" dirty="0"/>
          </a:p>
        </p:txBody>
      </p:sp>
      <p:sp>
        <p:nvSpPr>
          <p:cNvPr id="9" name="Plassholder for lysbildenummer 5"/>
          <p:cNvSpPr>
            <a:spLocks noGrp="1"/>
          </p:cNvSpPr>
          <p:nvPr>
            <p:ph type="sldNum" sz="quarter" idx="4"/>
          </p:nvPr>
        </p:nvSpPr>
        <p:spPr>
          <a:xfrm>
            <a:off x="7884368" y="6657336"/>
            <a:ext cx="648072" cy="144016"/>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pic>
        <p:nvPicPr>
          <p:cNvPr id="10" name="Bilde 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66237" y="6525350"/>
            <a:ext cx="1440000" cy="195659"/>
          </a:xfrm>
          <a:prstGeom prst="rect">
            <a:avLst/>
          </a:prstGeom>
        </p:spPr>
      </p:pic>
      <p:cxnSp>
        <p:nvCxnSpPr>
          <p:cNvPr id="13" name="Rett linje 12"/>
          <p:cNvCxnSpPr/>
          <p:nvPr/>
        </p:nvCxnSpPr>
        <p:spPr>
          <a:xfrm>
            <a:off x="0" y="6323834"/>
            <a:ext cx="914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4239704"/>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50" r:id="rId11"/>
    <p:sldLayoutId id="2147483652" r:id="rId12"/>
    <p:sldLayoutId id="2147483670" r:id="rId13"/>
    <p:sldLayoutId id="2147483668" r:id="rId14"/>
    <p:sldLayoutId id="2147483653" r:id="rId15"/>
    <p:sldLayoutId id="2147483654" r:id="rId16"/>
    <p:sldLayoutId id="2147483671" r:id="rId17"/>
    <p:sldLayoutId id="2147483669" r:id="rId18"/>
    <p:sldLayoutId id="2147483672" r:id="rId19"/>
  </p:sldLayoutIdLst>
  <p:hf hdr="0" ftr="0"/>
  <p:txStyles>
    <p:titleStyle>
      <a:lvl1pPr algn="l" defTabSz="914400" rtl="0" eaLnBrk="1" latinLnBrk="0" hangingPunct="1">
        <a:spcBef>
          <a:spcPct val="0"/>
        </a:spcBef>
        <a:buNone/>
        <a:defRPr sz="3400" kern="1200">
          <a:solidFill>
            <a:srgbClr val="003244"/>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300" kern="1200">
          <a:solidFill>
            <a:srgbClr val="003244"/>
          </a:solidFill>
          <a:latin typeface="+mn-lt"/>
          <a:ea typeface="+mn-ea"/>
          <a:cs typeface="+mn-cs"/>
        </a:defRPr>
      </a:lvl1pPr>
      <a:lvl2pPr marL="742950" indent="-285750" algn="l" defTabSz="914400" rtl="0" eaLnBrk="1" latinLnBrk="0" hangingPunct="1">
        <a:spcBef>
          <a:spcPct val="20000"/>
        </a:spcBef>
        <a:buFont typeface="Arial" pitchFamily="34" charset="0"/>
        <a:buChar char="–"/>
        <a:defRPr sz="2300" kern="1200">
          <a:solidFill>
            <a:srgbClr val="003244"/>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300" kern="1200">
          <a:solidFill>
            <a:srgbClr val="003244"/>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300" kern="1200">
          <a:solidFill>
            <a:srgbClr val="00324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300" kern="1200">
          <a:solidFill>
            <a:srgbClr val="00324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hyperlink" Target="https://helsedirektoratet.no/retningslinjer/mat-og-maltider-i-skolen" TargetMode="External"/><Relationship Id="rId2" Type="http://schemas.openxmlformats.org/officeDocument/2006/relationships/notesSlide" Target="../notesSlides/notesSlide14.xml"/><Relationship Id="rId1" Type="http://schemas.openxmlformats.org/officeDocument/2006/relationships/slideLayout" Target="../slideLayouts/slideLayout19.xml"/><Relationship Id="rId5" Type="http://schemas.openxmlformats.org/officeDocument/2006/relationships/image" Target="../media/image22.png"/><Relationship Id="rId4" Type="http://schemas.openxmlformats.org/officeDocument/2006/relationships/hyperlink" Target="http://www.skolefrukt.no/"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helsedirektoratet.no/Sider/Mat-og-m%C3%A5ltider-i-skolefritidsordningen-(SFO)-%E2%80%93-En-kvantitativ-unders%C3%B8kelse.aspx" TargetMode="External"/><Relationship Id="rId3" Type="http://schemas.openxmlformats.org/officeDocument/2006/relationships/hyperlink" Target="https://helsedirektoratet.no/folkehelse/kosthold-og-ernering/skole-og-sfo-mat-maltider-mat-og-helse-faget" TargetMode="External"/><Relationship Id="rId7" Type="http://schemas.openxmlformats.org/officeDocument/2006/relationships/hyperlink" Target="https://helsedirektoratet.no/Sider/Mat-og-m%C3%A5ltider-i-grunnskolen.aspx" TargetMode="External"/><Relationship Id="rId12" Type="http://schemas.openxmlformats.org/officeDocument/2006/relationships/hyperlink" Target="http://mhfa.no/"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hyperlink" Target="https://helsedirektoratet.no/publikasjoner/husk-matpakke" TargetMode="External"/><Relationship Id="rId11" Type="http://schemas.openxmlformats.org/officeDocument/2006/relationships/hyperlink" Target="https://helsedirektoratet.no/Sider/Kantinedrift-i-videreg%C3%A5ende-skole-%E2%80%93-En-kvalitativ-studie.aspx" TargetMode="External"/><Relationship Id="rId5" Type="http://schemas.openxmlformats.org/officeDocument/2006/relationships/hyperlink" Target="https://helsedirektoratet.no/publikasjoner/plakater-for-kostradene-om-grove-kornprodukter-frukt-og-gront-fisk-salt-og-sukkervann" TargetMode="External"/><Relationship Id="rId10" Type="http://schemas.openxmlformats.org/officeDocument/2006/relationships/hyperlink" Target="https://helsedirektoratet.no/Sider/Mat-og-m%C3%A5ltider-i-skolefritidsordningen-(SFO)-%E2%80%93-En-kvalitativ-studie.aspx" TargetMode="External"/><Relationship Id="rId4" Type="http://schemas.openxmlformats.org/officeDocument/2006/relationships/hyperlink" Target="https://helsedirektoratet.no/publikasjoner/mat-og-maltider-i-skolen-plakater" TargetMode="External"/><Relationship Id="rId9" Type="http://schemas.openxmlformats.org/officeDocument/2006/relationships/hyperlink" Target="https://helsedirektoratet.no/Sider/Mat-og-m%C3%A5ltider-i-videreg%C3%A5ende-skole-%E2%80%93-En-kvantitativ-unders%C3%B8kelse.aspx"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mhfa.no/skolemaaltid/"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hyperlink" Target="https://www.youtube.com/watch?v=M_WL0dIvCdI&amp;spfreload=10" TargetMode="External"/><Relationship Id="rId4" Type="http://schemas.openxmlformats.org/officeDocument/2006/relationships/hyperlink" Target="https://www.youtube.com/watch?v=oNEmhUCAnqQ"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5110602"/>
            <a:ext cx="8640960" cy="633123"/>
          </a:xfrm>
        </p:spPr>
        <p:txBody>
          <a:bodyPr/>
          <a:lstStyle/>
          <a:p>
            <a:pPr algn="ctr"/>
            <a:r>
              <a:rPr lang="nb-NO" sz="3500" b="1" dirty="0"/>
              <a:t>Skolemåltidet – en ressurs for læringsmiljøet</a:t>
            </a:r>
          </a:p>
        </p:txBody>
      </p:sp>
      <p:sp>
        <p:nvSpPr>
          <p:cNvPr id="3" name="Subtitle 2"/>
          <p:cNvSpPr>
            <a:spLocks noGrp="1"/>
          </p:cNvSpPr>
          <p:nvPr>
            <p:ph type="subTitle" idx="1"/>
          </p:nvPr>
        </p:nvSpPr>
        <p:spPr>
          <a:xfrm>
            <a:off x="611560" y="5748803"/>
            <a:ext cx="7772400" cy="556179"/>
          </a:xfrm>
        </p:spPr>
        <p:txBody>
          <a:bodyPr/>
          <a:lstStyle/>
          <a:p>
            <a:pPr algn="ctr"/>
            <a:r>
              <a:rPr lang="nb-NO" sz="3000" dirty="0"/>
              <a:t>Skolemateksperimentet</a:t>
            </a:r>
            <a:r>
              <a:rPr lang="nb-NO" sz="2800" dirty="0"/>
              <a:t> </a:t>
            </a:r>
            <a:r>
              <a:rPr lang="nb-NO" sz="2600" dirty="0"/>
              <a:t>– filmer og støttemateriell</a:t>
            </a:r>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t="15755" b="15755"/>
          <a:stretch>
            <a:fillRect/>
          </a:stretch>
        </p:blipFill>
        <p:spPr/>
      </p:pic>
    </p:spTree>
    <p:extLst>
      <p:ext uri="{BB962C8B-B14F-4D97-AF65-F5344CB8AC3E}">
        <p14:creationId xmlns:p14="http://schemas.microsoft.com/office/powerpoint/2010/main" val="2882284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80910" y="260648"/>
            <a:ext cx="8208000" cy="617734"/>
          </a:xfrm>
        </p:spPr>
        <p:txBody>
          <a:bodyPr/>
          <a:lstStyle/>
          <a:p>
            <a:r>
              <a:rPr lang="nb-NO" dirty="0"/>
              <a:t>Hva skjer i kroppen ved inntak av ulik mat?</a:t>
            </a:r>
          </a:p>
        </p:txBody>
      </p:sp>
      <p:sp>
        <p:nvSpPr>
          <p:cNvPr id="2" name="Date Placeholder 1"/>
          <p:cNvSpPr>
            <a:spLocks noGrp="1"/>
          </p:cNvSpPr>
          <p:nvPr>
            <p:ph type="dt" sz="half" idx="2"/>
          </p:nvPr>
        </p:nvSpPr>
        <p:spPr/>
        <p:txBody>
          <a:bodyPr/>
          <a:lstStyle/>
          <a:p>
            <a:pPr>
              <a:defRPr/>
            </a:pPr>
            <a:fld id="{D504FDF8-D709-4B00-A0E9-29E90DE31E15}" type="datetime1">
              <a:rPr lang="nb-NO" smtClean="0"/>
              <a:t>31.08.2018</a:t>
            </a:fld>
            <a:endParaRPr lang="nb-NO" dirty="0"/>
          </a:p>
        </p:txBody>
      </p:sp>
      <p:sp>
        <p:nvSpPr>
          <p:cNvPr id="5" name="Plassholder for lysbildenummer 4"/>
          <p:cNvSpPr>
            <a:spLocks noGrp="1"/>
          </p:cNvSpPr>
          <p:nvPr>
            <p:ph type="sldNum" sz="quarter" idx="4"/>
          </p:nvPr>
        </p:nvSpPr>
        <p:spPr/>
        <p:txBody>
          <a:bodyPr/>
          <a:lstStyle/>
          <a:p>
            <a:pPr>
              <a:defRPr/>
            </a:pPr>
            <a:fld id="{BD19502B-621A-473E-AB96-3A5EB44E0C86}" type="slidenum">
              <a:rPr lang="nb-NO" smtClean="0"/>
              <a:pPr>
                <a:defRPr/>
              </a:pPr>
              <a:t>10</a:t>
            </a:fld>
            <a:endParaRPr lang="nb-NO"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493" t="18359" b="5861"/>
          <a:stretch/>
        </p:blipFill>
        <p:spPr bwMode="auto">
          <a:xfrm>
            <a:off x="1464021" y="1023134"/>
            <a:ext cx="6215959" cy="5421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kstSylinder 10"/>
          <p:cNvSpPr txBox="1"/>
          <p:nvPr/>
        </p:nvSpPr>
        <p:spPr>
          <a:xfrm>
            <a:off x="1907704" y="6526286"/>
            <a:ext cx="4680520" cy="261610"/>
          </a:xfrm>
          <a:prstGeom prst="rect">
            <a:avLst/>
          </a:prstGeom>
          <a:noFill/>
        </p:spPr>
        <p:txBody>
          <a:bodyPr wrap="square" rtlCol="0">
            <a:spAutoFit/>
          </a:bodyPr>
          <a:lstStyle/>
          <a:p>
            <a:r>
              <a:rPr lang="nb-NO" sz="1100" dirty="0"/>
              <a:t>Kilde: melk.no – Opplysningskontoret for melk og meieriprodukter</a:t>
            </a:r>
          </a:p>
        </p:txBody>
      </p:sp>
    </p:spTree>
    <p:extLst>
      <p:ext uri="{BB962C8B-B14F-4D97-AF65-F5344CB8AC3E}">
        <p14:creationId xmlns:p14="http://schemas.microsoft.com/office/powerpoint/2010/main" val="1294047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8000" y="404664"/>
            <a:ext cx="8208000" cy="940900"/>
          </a:xfrm>
        </p:spPr>
        <p:txBody>
          <a:bodyPr/>
          <a:lstStyle/>
          <a:p>
            <a:pPr algn="ctr"/>
            <a:r>
              <a:rPr lang="nb-NO" sz="3000" b="1" dirty="0"/>
              <a:t>Hva er et måltid? </a:t>
            </a:r>
            <a:br>
              <a:rPr lang="nb-NO" dirty="0"/>
            </a:br>
            <a:r>
              <a:rPr lang="nb-NO" sz="2500" dirty="0"/>
              <a:t>Mat, kultur, fellesskap, glede</a:t>
            </a:r>
          </a:p>
        </p:txBody>
      </p:sp>
      <p:sp>
        <p:nvSpPr>
          <p:cNvPr id="6" name="Rectangle 6"/>
          <p:cNvSpPr>
            <a:spLocks noGrp="1" noChangeArrowheads="1"/>
          </p:cNvSpPr>
          <p:nvPr>
            <p:ph idx="1"/>
          </p:nvPr>
        </p:nvSpPr>
        <p:spPr bwMode="auto">
          <a:xfrm>
            <a:off x="251520" y="2132856"/>
            <a:ext cx="5040104" cy="2961453"/>
          </a:xfrm>
          <a:prstGeom prst="rect">
            <a:avLst/>
          </a:prstGeom>
          <a:noFill/>
          <a:ln w="9525">
            <a:solidFill>
              <a:srgbClr val="FBFBF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spcBef>
                <a:spcPct val="50000"/>
              </a:spcBef>
              <a:spcAft>
                <a:spcPts val="600"/>
              </a:spcAft>
              <a:buFontTx/>
              <a:buChar char="•"/>
              <a:defRPr/>
            </a:pPr>
            <a:r>
              <a:rPr lang="nb-NO" altLang="nb-NO" dirty="0">
                <a:latin typeface="+mj-lt"/>
              </a:rPr>
              <a:t>Å spise sammen er en øvelse i å være medmenneske og personlig til stede for hverandre</a:t>
            </a:r>
          </a:p>
          <a:p>
            <a:pPr>
              <a:lnSpc>
                <a:spcPct val="90000"/>
              </a:lnSpc>
              <a:spcBef>
                <a:spcPct val="50000"/>
              </a:spcBef>
              <a:spcAft>
                <a:spcPts val="600"/>
              </a:spcAft>
              <a:buFontTx/>
              <a:buChar char="•"/>
              <a:defRPr/>
            </a:pPr>
            <a:r>
              <a:rPr lang="nb-NO" altLang="nb-NO" dirty="0">
                <a:latin typeface="+mj-lt"/>
              </a:rPr>
              <a:t>Et måltid er fellesskapsdannende</a:t>
            </a:r>
          </a:p>
          <a:p>
            <a:pPr>
              <a:lnSpc>
                <a:spcPct val="90000"/>
              </a:lnSpc>
              <a:spcBef>
                <a:spcPct val="50000"/>
              </a:spcBef>
              <a:spcAft>
                <a:spcPts val="600"/>
              </a:spcAft>
              <a:buFontTx/>
              <a:buChar char="•"/>
              <a:defRPr/>
            </a:pPr>
            <a:r>
              <a:rPr lang="nb-NO" altLang="nb-NO" dirty="0">
                <a:latin typeface="+mj-lt"/>
              </a:rPr>
              <a:t>Hastverk kan ta livet av måltidet</a:t>
            </a:r>
          </a:p>
          <a:p>
            <a:pPr marL="0" indent="0">
              <a:lnSpc>
                <a:spcPct val="90000"/>
              </a:lnSpc>
              <a:spcBef>
                <a:spcPct val="50000"/>
              </a:spcBef>
              <a:buNone/>
              <a:defRPr/>
            </a:pPr>
            <a:endParaRPr lang="nb-NO" altLang="nb-NO" sz="1600" b="1" i="1" dirty="0">
              <a:latin typeface="Arial Narrow" pitchFamily="34" charset="0"/>
            </a:endParaRPr>
          </a:p>
          <a:p>
            <a:pPr marL="0" indent="0">
              <a:lnSpc>
                <a:spcPct val="90000"/>
              </a:lnSpc>
              <a:spcBef>
                <a:spcPct val="50000"/>
              </a:spcBef>
              <a:buNone/>
              <a:defRPr/>
            </a:pPr>
            <a:r>
              <a:rPr lang="nb-NO" altLang="nb-NO" sz="1600" b="1" dirty="0">
                <a:latin typeface="Arial Narrow" pitchFamily="34" charset="0"/>
              </a:rPr>
              <a:t>Kilde: Guttorm Fløystad, professor i idehistorie</a:t>
            </a:r>
          </a:p>
        </p:txBody>
      </p:sp>
      <p:sp>
        <p:nvSpPr>
          <p:cNvPr id="4" name="Plassholder for dato 3"/>
          <p:cNvSpPr>
            <a:spLocks noGrp="1"/>
          </p:cNvSpPr>
          <p:nvPr>
            <p:ph type="dt" sz="half" idx="2"/>
          </p:nvPr>
        </p:nvSpPr>
        <p:spPr/>
        <p:txBody>
          <a:bodyPr/>
          <a:lstStyle/>
          <a:p>
            <a:fld id="{AFE6C8E5-B30E-4F77-B55D-6C5E5C500100}" type="datetime1">
              <a:rPr lang="nb-NO" smtClean="0"/>
              <a:t>31.08.2018</a:t>
            </a:fld>
            <a:endParaRPr lang="nb-NO" dirty="0"/>
          </a:p>
        </p:txBody>
      </p:sp>
      <p:sp>
        <p:nvSpPr>
          <p:cNvPr id="5" name="Plassholder for lysbildenummer 4"/>
          <p:cNvSpPr>
            <a:spLocks noGrp="1"/>
          </p:cNvSpPr>
          <p:nvPr>
            <p:ph type="sldNum" sz="quarter" idx="4"/>
          </p:nvPr>
        </p:nvSpPr>
        <p:spPr/>
        <p:txBody>
          <a:bodyPr/>
          <a:lstStyle/>
          <a:p>
            <a:fld id="{CDA22134-EA94-4B2E-9154-EB8F13265450}" type="slidenum">
              <a:rPr lang="nb-NO" smtClean="0"/>
              <a:pPr/>
              <a:t>11</a:t>
            </a:fld>
            <a:endParaRPr lang="nb-NO" dirty="0"/>
          </a:p>
        </p:txBody>
      </p:sp>
      <p:pic>
        <p:nvPicPr>
          <p:cNvPr id="7" name="Bilde 6"/>
          <p:cNvPicPr>
            <a:picLocks noChangeAspect="1"/>
          </p:cNvPicPr>
          <p:nvPr/>
        </p:nvPicPr>
        <p:blipFill rotWithShape="1">
          <a:blip r:embed="rId3" cstate="print">
            <a:extLst>
              <a:ext uri="{28A0092B-C50C-407E-A947-70E740481C1C}">
                <a14:useLocalDpi xmlns:a14="http://schemas.microsoft.com/office/drawing/2010/main" val="0"/>
              </a:ext>
            </a:extLst>
          </a:blip>
          <a:srcRect l="11392"/>
          <a:stretch/>
        </p:blipFill>
        <p:spPr>
          <a:xfrm>
            <a:off x="5291624" y="2132856"/>
            <a:ext cx="3852376" cy="2899616"/>
          </a:xfrm>
          <a:prstGeom prst="rect">
            <a:avLst/>
          </a:prstGeom>
          <a:ln>
            <a:noFill/>
          </a:ln>
          <a:effectLst>
            <a:softEdge rad="112500"/>
          </a:effectLst>
        </p:spPr>
      </p:pic>
      <p:sp>
        <p:nvSpPr>
          <p:cNvPr id="8" name="TextBox 7"/>
          <p:cNvSpPr txBox="1"/>
          <p:nvPr/>
        </p:nvSpPr>
        <p:spPr>
          <a:xfrm>
            <a:off x="6268144" y="4978893"/>
            <a:ext cx="2736304" cy="230832"/>
          </a:xfrm>
          <a:prstGeom prst="rect">
            <a:avLst/>
          </a:prstGeom>
          <a:noFill/>
        </p:spPr>
        <p:txBody>
          <a:bodyPr wrap="square" rtlCol="0">
            <a:spAutoFit/>
          </a:bodyPr>
          <a:lstStyle/>
          <a:p>
            <a:pPr algn="r"/>
            <a:r>
              <a:rPr lang="nb-NO" sz="900" dirty="0"/>
              <a:t>© Copyright </a:t>
            </a:r>
            <a:r>
              <a:rPr lang="nb-NO" sz="900" dirty="0" err="1"/>
              <a:t>Johnér</a:t>
            </a:r>
            <a:r>
              <a:rPr lang="nb-NO" sz="900" dirty="0"/>
              <a:t> </a:t>
            </a:r>
            <a:r>
              <a:rPr lang="nb-NO" sz="900" dirty="0" err="1"/>
              <a:t>Bildbyrå</a:t>
            </a:r>
            <a:r>
              <a:rPr lang="nb-NO" sz="900" dirty="0"/>
              <a:t> AB </a:t>
            </a:r>
          </a:p>
        </p:txBody>
      </p:sp>
    </p:spTree>
    <p:extLst>
      <p:ext uri="{BB962C8B-B14F-4D97-AF65-F5344CB8AC3E}">
        <p14:creationId xmlns:p14="http://schemas.microsoft.com/office/powerpoint/2010/main" val="2916062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tel 1"/>
          <p:cNvSpPr>
            <a:spLocks noGrp="1"/>
          </p:cNvSpPr>
          <p:nvPr>
            <p:ph type="title"/>
          </p:nvPr>
        </p:nvSpPr>
        <p:spPr>
          <a:xfrm>
            <a:off x="468000" y="657352"/>
            <a:ext cx="8208000" cy="556179"/>
          </a:xfrm>
        </p:spPr>
        <p:txBody>
          <a:bodyPr/>
          <a:lstStyle/>
          <a:p>
            <a:pPr algn="ctr"/>
            <a:r>
              <a:rPr lang="nb-NO" sz="3000" b="1" dirty="0"/>
              <a:t>Hva kan et sunt skolemåltid bidra med?</a:t>
            </a:r>
          </a:p>
        </p:txBody>
      </p:sp>
      <p:sp>
        <p:nvSpPr>
          <p:cNvPr id="3" name="Plassholder for innhold 2"/>
          <p:cNvSpPr>
            <a:spLocks noGrp="1"/>
          </p:cNvSpPr>
          <p:nvPr>
            <p:ph idx="1"/>
          </p:nvPr>
        </p:nvSpPr>
        <p:spPr/>
        <p:txBody>
          <a:bodyPr rtlCol="0">
            <a:normAutofit/>
          </a:bodyPr>
          <a:lstStyle/>
          <a:p>
            <a:pPr>
              <a:defRPr/>
            </a:pPr>
            <a:r>
              <a:rPr lang="nb-NO" sz="2300" dirty="0"/>
              <a:t>Sikre jevn tilførsel av </a:t>
            </a:r>
            <a:br>
              <a:rPr lang="nb-NO" sz="2300" dirty="0"/>
            </a:br>
            <a:r>
              <a:rPr lang="nb-NO" sz="2300" dirty="0"/>
              <a:t>energi, og nok næringsstoffer</a:t>
            </a:r>
          </a:p>
          <a:p>
            <a:pPr>
              <a:lnSpc>
                <a:spcPct val="50000"/>
              </a:lnSpc>
              <a:defRPr/>
            </a:pPr>
            <a:endParaRPr lang="nb-NO" sz="2300" dirty="0"/>
          </a:p>
          <a:p>
            <a:pPr fontAlgn="auto">
              <a:spcAft>
                <a:spcPts val="0"/>
              </a:spcAft>
              <a:buFont typeface="Arial" pitchFamily="34" charset="0"/>
              <a:buChar char="•"/>
              <a:defRPr/>
            </a:pPr>
            <a:r>
              <a:rPr lang="nb-NO" dirty="0"/>
              <a:t>L</a:t>
            </a:r>
            <a:r>
              <a:rPr lang="nb-NO" sz="2300" dirty="0"/>
              <a:t>ære sunne matvaner som varer</a:t>
            </a:r>
            <a:br>
              <a:rPr lang="nb-NO" sz="2300" dirty="0"/>
            </a:br>
            <a:r>
              <a:rPr lang="nb-NO" sz="2300" dirty="0"/>
              <a:t>livet ut</a:t>
            </a:r>
          </a:p>
          <a:p>
            <a:pPr fontAlgn="auto">
              <a:lnSpc>
                <a:spcPct val="50000"/>
              </a:lnSpc>
              <a:spcAft>
                <a:spcPts val="0"/>
              </a:spcAft>
              <a:buFont typeface="Arial" pitchFamily="34" charset="0"/>
              <a:buChar char="•"/>
              <a:defRPr/>
            </a:pPr>
            <a:endParaRPr lang="nb-NO" sz="2300" dirty="0"/>
          </a:p>
          <a:p>
            <a:pPr fontAlgn="auto">
              <a:spcAft>
                <a:spcPts val="0"/>
              </a:spcAft>
              <a:buFont typeface="Arial" pitchFamily="34" charset="0"/>
              <a:buChar char="•"/>
              <a:defRPr/>
            </a:pPr>
            <a:r>
              <a:rPr lang="nb-NO" sz="2300" dirty="0"/>
              <a:t>Hjelpe til å holde konsentrasjon </a:t>
            </a:r>
            <a:br>
              <a:rPr lang="nb-NO" sz="2300" dirty="0"/>
            </a:br>
            <a:r>
              <a:rPr lang="nb-NO" sz="2300" dirty="0"/>
              <a:t>og humør oppe</a:t>
            </a:r>
          </a:p>
          <a:p>
            <a:pPr fontAlgn="auto">
              <a:lnSpc>
                <a:spcPct val="50000"/>
              </a:lnSpc>
              <a:spcAft>
                <a:spcPts val="0"/>
              </a:spcAft>
              <a:buFont typeface="Arial" pitchFamily="34" charset="0"/>
              <a:buChar char="•"/>
              <a:defRPr/>
            </a:pPr>
            <a:endParaRPr lang="nb-NO" sz="2300" dirty="0"/>
          </a:p>
          <a:p>
            <a:pPr fontAlgn="auto">
              <a:spcAft>
                <a:spcPts val="0"/>
              </a:spcAft>
              <a:buFont typeface="Arial" pitchFamily="34" charset="0"/>
              <a:buChar char="•"/>
              <a:defRPr/>
            </a:pPr>
            <a:r>
              <a:rPr lang="nb-NO" dirty="0"/>
              <a:t>Ø</a:t>
            </a:r>
            <a:r>
              <a:rPr lang="nb-NO" sz="2300" dirty="0"/>
              <a:t>ke trivsel, samvær og </a:t>
            </a:r>
            <a:br>
              <a:rPr lang="nb-NO" sz="2300" dirty="0"/>
            </a:br>
            <a:r>
              <a:rPr lang="nb-NO" sz="2300" dirty="0"/>
              <a:t>et godt læringsmiljø</a:t>
            </a:r>
            <a:endParaRPr lang="nb-NO" dirty="0"/>
          </a:p>
        </p:txBody>
      </p:sp>
      <p:sp>
        <p:nvSpPr>
          <p:cNvPr id="2" name="Date Placeholder 1"/>
          <p:cNvSpPr>
            <a:spLocks noGrp="1"/>
          </p:cNvSpPr>
          <p:nvPr>
            <p:ph type="dt" sz="half" idx="2"/>
          </p:nvPr>
        </p:nvSpPr>
        <p:spPr/>
        <p:txBody>
          <a:bodyPr/>
          <a:lstStyle/>
          <a:p>
            <a:pPr>
              <a:defRPr/>
            </a:pPr>
            <a:fld id="{6CC23EC6-75F4-4DAD-9152-E67DE11B037A}" type="datetime1">
              <a:rPr lang="nb-NO" smtClean="0"/>
              <a:t>31.08.2018</a:t>
            </a:fld>
            <a:endParaRPr lang="nb-NO" dirty="0"/>
          </a:p>
        </p:txBody>
      </p:sp>
      <p:sp>
        <p:nvSpPr>
          <p:cNvPr id="48133" name="Plassholder for lysbildenummer 5"/>
          <p:cNvSpPr>
            <a:spLocks noGrp="1"/>
          </p:cNvSpPr>
          <p:nvPr>
            <p:ph type="sldNum" sz="quarter" idx="4"/>
          </p:nvPr>
        </p:nvSpPr>
        <p:spPr bwMode="auto">
          <a:noFill/>
          <a:ln>
            <a:miter lim="800000"/>
            <a:headEnd/>
            <a:tailEnd/>
          </a:ln>
        </p:spPr>
        <p:txBody>
          <a:bodyPr vert="horz" wrap="square" lIns="91440" tIns="45720" rIns="91440" bIns="45720" numCol="1" compatLnSpc="1">
            <a:prstTxWarp prst="textNoShape">
              <a:avLst/>
            </a:prstTxWarp>
          </a:bodyPr>
          <a:lstStyle/>
          <a:p>
            <a:pPr fontAlgn="base">
              <a:spcBef>
                <a:spcPct val="0"/>
              </a:spcBef>
              <a:spcAft>
                <a:spcPct val="0"/>
              </a:spcAft>
            </a:pPr>
            <a:fld id="{393656C2-08D7-4DFC-82F5-D0B00F50A090}" type="slidenum">
              <a:rPr lang="nb-NO">
                <a:cs typeface="Arial" charset="0"/>
              </a:rPr>
              <a:pPr fontAlgn="base">
                <a:spcBef>
                  <a:spcPct val="0"/>
                </a:spcBef>
                <a:spcAft>
                  <a:spcPct val="0"/>
                </a:spcAft>
              </a:pPr>
              <a:t>12</a:t>
            </a:fld>
            <a:endParaRPr lang="nb-NO">
              <a:cs typeface="Arial" charset="0"/>
            </a:endParaRPr>
          </a:p>
        </p:txBody>
      </p:sp>
      <p:pic>
        <p:nvPicPr>
          <p:cNvPr id="7" name="Plassholder for innhold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6123" y="1456460"/>
            <a:ext cx="2736304" cy="4507655"/>
          </a:xfrm>
          <a:prstGeom prst="rect">
            <a:avLst/>
          </a:prstGeom>
          <a:effectLst>
            <a:softEdge rad="342900"/>
          </a:effectLst>
        </p:spPr>
      </p:pic>
      <p:sp>
        <p:nvSpPr>
          <p:cNvPr id="8" name="TekstSylinder 7"/>
          <p:cNvSpPr txBox="1"/>
          <p:nvPr/>
        </p:nvSpPr>
        <p:spPr>
          <a:xfrm>
            <a:off x="6503305" y="5590186"/>
            <a:ext cx="2029135" cy="246221"/>
          </a:xfrm>
          <a:prstGeom prst="rect">
            <a:avLst/>
          </a:prstGeom>
          <a:noFill/>
        </p:spPr>
        <p:txBody>
          <a:bodyPr wrap="square" rtlCol="0">
            <a:spAutoFit/>
          </a:bodyPr>
          <a:lstStyle/>
          <a:p>
            <a:pPr algn="r"/>
            <a:r>
              <a:rPr lang="nb-NO" sz="1000" dirty="0"/>
              <a:t>Foto: Lisa Westgaard / </a:t>
            </a:r>
            <a:r>
              <a:rPr lang="nb-NO" sz="1000" dirty="0" err="1"/>
              <a:t>Tinagent</a:t>
            </a:r>
            <a:endParaRPr lang="nb-NO" sz="1000" dirty="0"/>
          </a:p>
        </p:txBody>
      </p:sp>
    </p:spTree>
    <p:extLst>
      <p:ext uri="{BB962C8B-B14F-4D97-AF65-F5344CB8AC3E}">
        <p14:creationId xmlns:p14="http://schemas.microsoft.com/office/powerpoint/2010/main" val="16276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67244" y="481168"/>
            <a:ext cx="8568952" cy="556179"/>
          </a:xfrm>
        </p:spPr>
        <p:txBody>
          <a:bodyPr/>
          <a:lstStyle/>
          <a:p>
            <a:pPr algn="ctr"/>
            <a:r>
              <a:rPr lang="nb-NO" sz="3000" b="1" dirty="0">
                <a:cs typeface="Arial" panose="020B0604020202020204" pitchFamily="34" charset="0"/>
              </a:rPr>
              <a:t>Hva kan et godt skolemåltid bestå av?</a:t>
            </a:r>
          </a:p>
        </p:txBody>
      </p:sp>
      <p:sp>
        <p:nvSpPr>
          <p:cNvPr id="3" name="Plassholder for innhold 2"/>
          <p:cNvSpPr>
            <a:spLocks noGrp="1"/>
          </p:cNvSpPr>
          <p:nvPr>
            <p:ph idx="1"/>
          </p:nvPr>
        </p:nvSpPr>
        <p:spPr>
          <a:xfrm>
            <a:off x="324440" y="805424"/>
            <a:ext cx="8081374" cy="5316443"/>
          </a:xfrm>
        </p:spPr>
        <p:txBody>
          <a:bodyPr>
            <a:normAutofit/>
          </a:bodyPr>
          <a:lstStyle/>
          <a:p>
            <a:pPr marL="0" indent="0">
              <a:buNone/>
            </a:pPr>
            <a:endParaRPr lang="nb-NO" sz="1800" b="1" dirty="0">
              <a:solidFill>
                <a:schemeClr val="tx2"/>
              </a:solidFill>
              <a:latin typeface="+mj-lt"/>
            </a:endParaRPr>
          </a:p>
          <a:p>
            <a:endParaRPr lang="nb-NO" sz="1800" dirty="0">
              <a:latin typeface="+mj-lt"/>
            </a:endParaRPr>
          </a:p>
          <a:p>
            <a:pPr marL="0" indent="0">
              <a:buNone/>
            </a:pPr>
            <a:endParaRPr lang="nb-NO" sz="1800" b="1" dirty="0">
              <a:latin typeface="+mj-lt"/>
            </a:endParaRPr>
          </a:p>
        </p:txBody>
      </p:sp>
      <p:sp>
        <p:nvSpPr>
          <p:cNvPr id="4" name="Plassholder for dato 3"/>
          <p:cNvSpPr>
            <a:spLocks noGrp="1"/>
          </p:cNvSpPr>
          <p:nvPr>
            <p:ph type="dt" sz="half" idx="2"/>
          </p:nvPr>
        </p:nvSpPr>
        <p:spPr/>
        <p:txBody>
          <a:bodyPr/>
          <a:lstStyle/>
          <a:p>
            <a:fld id="{55014AB6-BF14-4A8F-9213-A6B4691CEFB6}" type="datetime1">
              <a:rPr lang="nb-NO" smtClean="0"/>
              <a:t>31.08.2018</a:t>
            </a:fld>
            <a:endParaRPr lang="nb-NO" dirty="0"/>
          </a:p>
        </p:txBody>
      </p:sp>
      <p:sp>
        <p:nvSpPr>
          <p:cNvPr id="5" name="Plassholder for lysbildenummer 4"/>
          <p:cNvSpPr>
            <a:spLocks noGrp="1"/>
          </p:cNvSpPr>
          <p:nvPr>
            <p:ph type="sldNum" sz="quarter" idx="4"/>
          </p:nvPr>
        </p:nvSpPr>
        <p:spPr/>
        <p:txBody>
          <a:bodyPr/>
          <a:lstStyle/>
          <a:p>
            <a:fld id="{CDA22134-EA94-4B2E-9154-EB8F13265450}" type="slidenum">
              <a:rPr lang="nb-NO" smtClean="0"/>
              <a:pPr/>
              <a:t>13</a:t>
            </a:fld>
            <a:endParaRPr lang="nb-NO" dirty="0"/>
          </a:p>
        </p:txBody>
      </p:sp>
      <p:pic>
        <p:nvPicPr>
          <p:cNvPr id="8" name="Bilde 7"/>
          <p:cNvPicPr>
            <a:picLocks noChangeAspect="1"/>
          </p:cNvPicPr>
          <p:nvPr/>
        </p:nvPicPr>
        <p:blipFill rotWithShape="1">
          <a:blip r:embed="rId3">
            <a:extLst>
              <a:ext uri="{28A0092B-C50C-407E-A947-70E740481C1C}">
                <a14:useLocalDpi xmlns:a14="http://schemas.microsoft.com/office/drawing/2010/main" val="0"/>
              </a:ext>
            </a:extLst>
          </a:blip>
          <a:srcRect r="17478"/>
          <a:stretch/>
        </p:blipFill>
        <p:spPr>
          <a:xfrm>
            <a:off x="5634014" y="1421271"/>
            <a:ext cx="2771800" cy="4484407"/>
          </a:xfrm>
          <a:prstGeom prst="rect">
            <a:avLst/>
          </a:prstGeom>
          <a:ln>
            <a:noFill/>
          </a:ln>
          <a:effectLst>
            <a:softEdge rad="112500"/>
          </a:effectLst>
        </p:spPr>
      </p:pic>
      <p:sp>
        <p:nvSpPr>
          <p:cNvPr id="9" name="TekstSylinder 7"/>
          <p:cNvSpPr txBox="1"/>
          <p:nvPr/>
        </p:nvSpPr>
        <p:spPr>
          <a:xfrm>
            <a:off x="6376679" y="5787676"/>
            <a:ext cx="2029135" cy="246221"/>
          </a:xfrm>
          <a:prstGeom prst="rect">
            <a:avLst/>
          </a:prstGeom>
          <a:noFill/>
        </p:spPr>
        <p:txBody>
          <a:bodyPr wrap="square" rtlCol="0">
            <a:spAutoFit/>
          </a:bodyPr>
          <a:lstStyle/>
          <a:p>
            <a:pPr algn="r"/>
            <a:r>
              <a:rPr lang="nb-NO" sz="1000" dirty="0"/>
              <a:t>Foto: Lisa Westgaard / </a:t>
            </a:r>
            <a:r>
              <a:rPr lang="nb-NO" sz="1000" dirty="0" err="1"/>
              <a:t>Tinagent</a:t>
            </a:r>
            <a:endParaRPr lang="nb-NO" sz="1000" dirty="0"/>
          </a:p>
        </p:txBody>
      </p:sp>
      <p:sp>
        <p:nvSpPr>
          <p:cNvPr id="10" name="TekstSylinder 6"/>
          <p:cNvSpPr txBox="1"/>
          <p:nvPr/>
        </p:nvSpPr>
        <p:spPr>
          <a:xfrm>
            <a:off x="827584" y="1316679"/>
            <a:ext cx="6624736" cy="4693593"/>
          </a:xfrm>
          <a:prstGeom prst="rect">
            <a:avLst/>
          </a:prstGeom>
          <a:noFill/>
        </p:spPr>
        <p:txBody>
          <a:bodyPr wrap="square" rtlCol="0">
            <a:spAutoFit/>
          </a:bodyPr>
          <a:lstStyle/>
          <a:p>
            <a:pPr marL="285750" indent="-285750">
              <a:buFont typeface="Arial" panose="020B0604020202020204" pitchFamily="34" charset="0"/>
              <a:buChar char="•"/>
            </a:pPr>
            <a:r>
              <a:rPr lang="nb-NO" sz="2300" dirty="0">
                <a:solidFill>
                  <a:srgbClr val="003244"/>
                </a:solidFill>
              </a:rPr>
              <a:t>Frukt og grønnsaker</a:t>
            </a:r>
          </a:p>
          <a:p>
            <a:endParaRPr lang="nb-NO" sz="2300" dirty="0">
              <a:solidFill>
                <a:srgbClr val="003244"/>
              </a:solidFill>
            </a:endParaRPr>
          </a:p>
          <a:p>
            <a:pPr marL="285750" indent="-285750">
              <a:buFont typeface="Arial" panose="020B0604020202020204" pitchFamily="34" charset="0"/>
              <a:buChar char="•"/>
            </a:pPr>
            <a:r>
              <a:rPr lang="nb-NO" sz="2300" dirty="0">
                <a:solidFill>
                  <a:srgbClr val="003244"/>
                </a:solidFill>
              </a:rPr>
              <a:t>Grove kornprodukter</a:t>
            </a:r>
          </a:p>
          <a:p>
            <a:pPr marL="285750" indent="-285750">
              <a:buFont typeface="Arial" panose="020B0604020202020204" pitchFamily="34" charset="0"/>
              <a:buChar char="•"/>
            </a:pPr>
            <a:endParaRPr lang="nb-NO" sz="2300" dirty="0">
              <a:solidFill>
                <a:srgbClr val="003244"/>
              </a:solidFill>
            </a:endParaRPr>
          </a:p>
          <a:p>
            <a:pPr marL="285750" indent="-285750">
              <a:buFont typeface="Arial" panose="020B0604020202020204" pitchFamily="34" charset="0"/>
              <a:buChar char="•"/>
            </a:pPr>
            <a:r>
              <a:rPr lang="nb-NO" sz="2300" dirty="0">
                <a:solidFill>
                  <a:srgbClr val="003244"/>
                </a:solidFill>
              </a:rPr>
              <a:t>Variert pålegg, gjerne fisk</a:t>
            </a:r>
          </a:p>
          <a:p>
            <a:pPr marL="285750" indent="-285750">
              <a:buFont typeface="Arial" panose="020B0604020202020204" pitchFamily="34" charset="0"/>
              <a:buChar char="•"/>
            </a:pPr>
            <a:endParaRPr lang="nb-NO" sz="2300" dirty="0">
              <a:solidFill>
                <a:srgbClr val="003244"/>
              </a:solidFill>
            </a:endParaRPr>
          </a:p>
          <a:p>
            <a:pPr marL="285750" indent="-285750">
              <a:buFont typeface="Arial" panose="020B0604020202020204" pitchFamily="34" charset="0"/>
              <a:buChar char="•"/>
            </a:pPr>
            <a:r>
              <a:rPr lang="nb-NO" sz="2300" dirty="0">
                <a:solidFill>
                  <a:srgbClr val="003244"/>
                </a:solidFill>
              </a:rPr>
              <a:t>Salat, enkle varmretter/rester</a:t>
            </a:r>
          </a:p>
          <a:p>
            <a:pPr marL="285750" indent="-285750">
              <a:buFont typeface="Arial" panose="020B0604020202020204" pitchFamily="34" charset="0"/>
              <a:buChar char="•"/>
            </a:pPr>
            <a:endParaRPr lang="nb-NO" sz="2300" dirty="0">
              <a:solidFill>
                <a:srgbClr val="003244"/>
              </a:solidFill>
            </a:endParaRPr>
          </a:p>
          <a:p>
            <a:pPr marL="285750" indent="-285750">
              <a:buFont typeface="Arial" panose="020B0604020202020204" pitchFamily="34" charset="0"/>
              <a:buChar char="•"/>
            </a:pPr>
            <a:r>
              <a:rPr lang="nb-NO" sz="2300" dirty="0">
                <a:solidFill>
                  <a:srgbClr val="003244"/>
                </a:solidFill>
              </a:rPr>
              <a:t>Magre meieriprodukter</a:t>
            </a:r>
          </a:p>
          <a:p>
            <a:pPr marL="285750" indent="-285750">
              <a:buFont typeface="Arial" panose="020B0604020202020204" pitchFamily="34" charset="0"/>
              <a:buChar char="•"/>
            </a:pPr>
            <a:endParaRPr lang="nb-NO" sz="2300" dirty="0">
              <a:solidFill>
                <a:srgbClr val="003244"/>
              </a:solidFill>
            </a:endParaRPr>
          </a:p>
          <a:p>
            <a:pPr marL="285750" indent="-285750">
              <a:buFont typeface="Arial" panose="020B0604020202020204" pitchFamily="34" charset="0"/>
              <a:buChar char="•"/>
            </a:pPr>
            <a:r>
              <a:rPr lang="nb-NO" sz="2300" dirty="0">
                <a:solidFill>
                  <a:srgbClr val="003244"/>
                </a:solidFill>
              </a:rPr>
              <a:t>Vann som tørstedrikk</a:t>
            </a:r>
          </a:p>
          <a:p>
            <a:pPr marL="285750" indent="-285750">
              <a:buFont typeface="Arial" panose="020B0604020202020204" pitchFamily="34" charset="0"/>
              <a:buChar char="•"/>
            </a:pPr>
            <a:endParaRPr lang="nb-NO" sz="2300" dirty="0">
              <a:solidFill>
                <a:srgbClr val="003244"/>
              </a:solidFill>
            </a:endParaRPr>
          </a:p>
          <a:p>
            <a:r>
              <a:rPr lang="nb-NO" sz="2300" i="1" dirty="0">
                <a:solidFill>
                  <a:srgbClr val="003244"/>
                </a:solidFill>
              </a:rPr>
              <a:t>Har dere andre forslag?</a:t>
            </a:r>
          </a:p>
        </p:txBody>
      </p:sp>
    </p:spTree>
    <p:extLst>
      <p:ext uri="{BB962C8B-B14F-4D97-AF65-F5344CB8AC3E}">
        <p14:creationId xmlns:p14="http://schemas.microsoft.com/office/powerpoint/2010/main" val="619397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743C67-1251-4926-AB37-E5D01C3A6BF4}"/>
              </a:ext>
            </a:extLst>
          </p:cNvPr>
          <p:cNvSpPr>
            <a:spLocks noGrp="1"/>
          </p:cNvSpPr>
          <p:nvPr>
            <p:ph type="title" idx="4294967295"/>
          </p:nvPr>
        </p:nvSpPr>
        <p:spPr>
          <a:xfrm>
            <a:off x="467544" y="332656"/>
            <a:ext cx="8221663" cy="925511"/>
          </a:xfrm>
        </p:spPr>
        <p:txBody>
          <a:bodyPr/>
          <a:lstStyle/>
          <a:p>
            <a:pPr algn="ctr"/>
            <a:r>
              <a:rPr lang="nb-NO" sz="3000" b="1" dirty="0"/>
              <a:t>Skolefrukt</a:t>
            </a:r>
            <a:br>
              <a:rPr lang="nb-NO" sz="2400" dirty="0"/>
            </a:br>
            <a:endParaRPr lang="nb-NO" sz="2400" dirty="0"/>
          </a:p>
        </p:txBody>
      </p:sp>
      <p:sp>
        <p:nvSpPr>
          <p:cNvPr id="6" name="Undertittel 5">
            <a:extLst>
              <a:ext uri="{FF2B5EF4-FFF2-40B4-BE49-F238E27FC236}">
                <a16:creationId xmlns:a16="http://schemas.microsoft.com/office/drawing/2014/main" id="{D1993B4D-3E8D-4A48-898E-D0A9F290F44B}"/>
              </a:ext>
            </a:extLst>
          </p:cNvPr>
          <p:cNvSpPr>
            <a:spLocks noGrp="1"/>
          </p:cNvSpPr>
          <p:nvPr>
            <p:ph idx="4294967295"/>
          </p:nvPr>
        </p:nvSpPr>
        <p:spPr>
          <a:xfrm>
            <a:off x="485006" y="1155452"/>
            <a:ext cx="8407473" cy="4649812"/>
          </a:xfrm>
        </p:spPr>
        <p:txBody>
          <a:bodyPr>
            <a:normAutofit fontScale="62500" lnSpcReduction="20000"/>
          </a:bodyPr>
          <a:lstStyle/>
          <a:p>
            <a:r>
              <a:rPr lang="nb-NO" sz="2900" dirty="0"/>
              <a:t>Skolefrukt utgjør 1 av 5 om dagen – en frisk frukt eller grønnsak hver skoledag</a:t>
            </a:r>
            <a:br>
              <a:rPr lang="nb-NO" dirty="0"/>
            </a:br>
            <a:endParaRPr lang="nb-NO" dirty="0"/>
          </a:p>
          <a:p>
            <a:r>
              <a:rPr lang="nb-NO" sz="2900" dirty="0"/>
              <a:t>Tilgjengelighet er viktig for at barn og unge skal spise mer frukt og grønnsaker</a:t>
            </a:r>
            <a:br>
              <a:rPr lang="nb-NO" dirty="0"/>
            </a:br>
            <a:endParaRPr lang="nb-NO" dirty="0"/>
          </a:p>
          <a:p>
            <a:r>
              <a:rPr lang="nb-NO" sz="2900" dirty="0"/>
              <a:t>Bidrar til å oppfylle deler av </a:t>
            </a:r>
            <a:r>
              <a:rPr lang="nb-NO" sz="2900" dirty="0">
                <a:hlinkClick r:id="rId3"/>
              </a:rPr>
              <a:t>Nasjonal faglige retningslinje for mat og måltider i skolen</a:t>
            </a:r>
            <a:endParaRPr lang="nb-NO" sz="2900" dirty="0"/>
          </a:p>
          <a:p>
            <a:pPr marL="0" indent="0">
              <a:buNone/>
            </a:pPr>
            <a:endParaRPr lang="nb-NO" dirty="0"/>
          </a:p>
          <a:p>
            <a:r>
              <a:rPr lang="nb-NO" sz="2900" dirty="0"/>
              <a:t>Type abonnement:</a:t>
            </a:r>
          </a:p>
          <a:p>
            <a:pPr lvl="1"/>
            <a:r>
              <a:rPr lang="nb-NO" sz="2000" dirty="0"/>
              <a:t>Foreldrebetalt </a:t>
            </a:r>
          </a:p>
          <a:p>
            <a:pPr lvl="1"/>
            <a:r>
              <a:rPr lang="nb-NO" sz="2000" dirty="0"/>
              <a:t>Felles abonnement  betalt av FAU, skole, kommune eller andre</a:t>
            </a:r>
          </a:p>
          <a:p>
            <a:pPr lvl="1"/>
            <a:r>
              <a:rPr lang="nb-NO" sz="2000" dirty="0"/>
              <a:t>Kan tegne abonnement for deler av skoleuken, som 2-3 dager</a:t>
            </a:r>
          </a:p>
          <a:p>
            <a:pPr marL="0" indent="0">
              <a:buNone/>
            </a:pPr>
            <a:endParaRPr lang="nb-NO" dirty="0"/>
          </a:p>
          <a:p>
            <a:r>
              <a:rPr lang="nb-NO" sz="2900" dirty="0"/>
              <a:t>46 % av elevene på ungdomsskoletrinn spiser ikke frukt eller grønnsaker i skoletiden</a:t>
            </a:r>
          </a:p>
          <a:p>
            <a:pPr marL="0" indent="0">
              <a:buNone/>
            </a:pPr>
            <a:r>
              <a:rPr lang="nb-NO" sz="1300" i="1" dirty="0"/>
              <a:t>       (Skuterud Kløvstad  AS mai 2018. Spurt elever om siste skoledag)  </a:t>
            </a:r>
          </a:p>
          <a:p>
            <a:pPr marL="0" indent="0">
              <a:buNone/>
            </a:pPr>
            <a:endParaRPr lang="nb-NO" sz="1300" i="1" dirty="0"/>
          </a:p>
          <a:p>
            <a:r>
              <a:rPr lang="nb-NO" sz="2900" dirty="0"/>
              <a:t>Blant elever som ikke abonnerer på Skolefruktordningen, men som går på skoler som tilbyr dette, er det flere som har med frukt/bær hjemmefra, sammenliknet med elever på skoler helt uten Skolefrukt</a:t>
            </a:r>
          </a:p>
          <a:p>
            <a:pPr marL="0" indent="0">
              <a:buNone/>
            </a:pPr>
            <a:endParaRPr lang="nb-NO" dirty="0"/>
          </a:p>
          <a:p>
            <a:r>
              <a:rPr lang="nb-NO" sz="2900" dirty="0"/>
              <a:t>Les mer på </a:t>
            </a:r>
            <a:r>
              <a:rPr lang="nb-NO" sz="2900" dirty="0">
                <a:hlinkClick r:id="rId4"/>
              </a:rPr>
              <a:t>www.skolefrukt.no</a:t>
            </a:r>
            <a:r>
              <a:rPr lang="nb-NO" sz="2900" dirty="0"/>
              <a:t> og se erfaringer fra ulike skoler</a:t>
            </a:r>
          </a:p>
          <a:p>
            <a:endParaRPr lang="nb-NO" dirty="0"/>
          </a:p>
        </p:txBody>
      </p:sp>
      <p:pic>
        <p:nvPicPr>
          <p:cNvPr id="4" name="Bilde 3">
            <a:extLst>
              <a:ext uri="{FF2B5EF4-FFF2-40B4-BE49-F238E27FC236}">
                <a16:creationId xmlns:a16="http://schemas.microsoft.com/office/drawing/2014/main" id="{C2B6C304-BC6C-4CBF-A692-8624BE4EB390}"/>
              </a:ext>
            </a:extLst>
          </p:cNvPr>
          <p:cNvPicPr>
            <a:picLocks noChangeAspect="1"/>
          </p:cNvPicPr>
          <p:nvPr/>
        </p:nvPicPr>
        <p:blipFill rotWithShape="1">
          <a:blip r:embed="rId5"/>
          <a:srcRect b="17569"/>
          <a:stretch/>
        </p:blipFill>
        <p:spPr>
          <a:xfrm>
            <a:off x="3170068" y="5685246"/>
            <a:ext cx="2816613" cy="552066"/>
          </a:xfrm>
          <a:prstGeom prst="rect">
            <a:avLst/>
          </a:prstGeom>
        </p:spPr>
      </p:pic>
    </p:spTree>
    <p:extLst>
      <p:ext uri="{BB962C8B-B14F-4D97-AF65-F5344CB8AC3E}">
        <p14:creationId xmlns:p14="http://schemas.microsoft.com/office/powerpoint/2010/main" val="2478447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8000" y="162729"/>
            <a:ext cx="8208000" cy="556179"/>
          </a:xfrm>
        </p:spPr>
        <p:txBody>
          <a:bodyPr/>
          <a:lstStyle/>
          <a:p>
            <a:pPr algn="ctr"/>
            <a:r>
              <a:rPr lang="nb-NO" sz="3000" b="1" dirty="0"/>
              <a:t>Materiell og hjelpemidler</a:t>
            </a:r>
          </a:p>
        </p:txBody>
      </p:sp>
      <p:sp>
        <p:nvSpPr>
          <p:cNvPr id="3" name="Plassholder for innhold 2"/>
          <p:cNvSpPr>
            <a:spLocks noGrp="1"/>
          </p:cNvSpPr>
          <p:nvPr>
            <p:ph idx="1"/>
          </p:nvPr>
        </p:nvSpPr>
        <p:spPr>
          <a:xfrm>
            <a:off x="324440" y="1124744"/>
            <a:ext cx="8208000" cy="5400600"/>
          </a:xfrm>
        </p:spPr>
        <p:txBody>
          <a:bodyPr>
            <a:normAutofit fontScale="85000" lnSpcReduction="20000"/>
          </a:bodyPr>
          <a:lstStyle/>
          <a:p>
            <a:pPr marL="0" indent="0">
              <a:buNone/>
            </a:pPr>
            <a:r>
              <a:rPr lang="nb-NO" sz="2100" b="1" dirty="0"/>
              <a:t>Nasjonal faglig retningslinje for mat og måltider i skolen: </a:t>
            </a:r>
            <a:r>
              <a:rPr lang="nb-NO" sz="2100" dirty="0">
                <a:hlinkClick r:id="rId3"/>
              </a:rPr>
              <a:t>https://helsedirektoratet.no/folkehelse/kosthold-og-ernering/skole-og-sfo-mat-maltider-mat-og-helse-faget</a:t>
            </a:r>
            <a:r>
              <a:rPr lang="nb-NO" sz="2100" dirty="0"/>
              <a:t> </a:t>
            </a:r>
          </a:p>
          <a:p>
            <a:pPr marL="0" indent="0">
              <a:buNone/>
            </a:pPr>
            <a:endParaRPr lang="nb-NO" sz="1800" dirty="0"/>
          </a:p>
          <a:p>
            <a:pPr marL="0" indent="0">
              <a:buNone/>
            </a:pPr>
            <a:r>
              <a:rPr lang="nb-NO" sz="2100" b="1" dirty="0"/>
              <a:t>Brosjyrer, plakater og opplæringsmateriell</a:t>
            </a:r>
          </a:p>
          <a:p>
            <a:r>
              <a:rPr lang="nb-NO" sz="1800" dirty="0">
                <a:hlinkClick r:id="rId4"/>
              </a:rPr>
              <a:t>Plakater med retningslinje for mat og måltider i skolen</a:t>
            </a:r>
            <a:endParaRPr lang="nb-NO" sz="1800" dirty="0">
              <a:hlinkClick r:id="rId5"/>
            </a:endParaRPr>
          </a:p>
          <a:p>
            <a:r>
              <a:rPr lang="nb-NO" sz="1800" dirty="0">
                <a:hlinkClick r:id="rId5"/>
              </a:rPr>
              <a:t>Plakater med kostrådene om grove kornprodukter, frukt og grønt, fisk, salt og sukker/vann</a:t>
            </a:r>
            <a:endParaRPr lang="nb-NO" sz="1800" dirty="0"/>
          </a:p>
          <a:p>
            <a:r>
              <a:rPr lang="nb-NO" sz="1800" dirty="0"/>
              <a:t>Matpakke: Matpakkefolder </a:t>
            </a:r>
            <a:r>
              <a:rPr lang="nb-NO" sz="1800" u="sng" dirty="0">
                <a:hlinkClick r:id="rId6"/>
              </a:rPr>
              <a:t>«Husk matpakke» med enkle matpakketips og bilder til elever i grunnskolen</a:t>
            </a:r>
            <a:endParaRPr lang="nb-NO" sz="1800" dirty="0"/>
          </a:p>
          <a:p>
            <a:pPr marL="0" indent="0">
              <a:buNone/>
            </a:pPr>
            <a:endParaRPr lang="nb-NO" sz="1800" dirty="0"/>
          </a:p>
          <a:p>
            <a:pPr marL="0" indent="0">
              <a:buNone/>
            </a:pPr>
            <a:r>
              <a:rPr lang="nb-NO" sz="2100" b="1" dirty="0"/>
              <a:t>Rapporter om mat og måltider i skolen</a:t>
            </a:r>
          </a:p>
          <a:p>
            <a:pPr lvl="0"/>
            <a:r>
              <a:rPr lang="nb-NO" sz="1800" dirty="0"/>
              <a:t>​</a:t>
            </a:r>
            <a:r>
              <a:rPr lang="nb-NO" sz="1800" dirty="0">
                <a:hlinkClick r:id="rId7"/>
              </a:rPr>
              <a:t>Mat og måltider i grunnskolen</a:t>
            </a:r>
            <a:r>
              <a:rPr lang="nb-NO" sz="1800" dirty="0"/>
              <a:t>. En kvantitativ landsdekkende undersøkelse blant kontaktlærere, skoleledere og ansvarlige for kantine/matbod (2013)</a:t>
            </a:r>
          </a:p>
          <a:p>
            <a:pPr lvl="0"/>
            <a:r>
              <a:rPr lang="nb-NO" sz="1800" dirty="0">
                <a:hlinkClick r:id="rId8"/>
              </a:rPr>
              <a:t>Mat og måltider i skolefritidsordningen</a:t>
            </a:r>
            <a:r>
              <a:rPr lang="nb-NO" sz="1800" dirty="0"/>
              <a:t>. En kvantitativ landsdekkende undersøkelse blant ledere av skolefritidsordningen (2013)</a:t>
            </a:r>
          </a:p>
          <a:p>
            <a:pPr lvl="0"/>
            <a:r>
              <a:rPr lang="nb-NO" sz="1800" dirty="0">
                <a:hlinkClick r:id="rId9"/>
              </a:rPr>
              <a:t>Mat og måltider i videregående skole</a:t>
            </a:r>
            <a:r>
              <a:rPr lang="nb-NO" sz="1800" dirty="0"/>
              <a:t>. En kvantitativ landsdekkende undersøkelse blant kontaktlærere, skoleledere og ansvarlige for kantine/matbod (2013)</a:t>
            </a:r>
          </a:p>
          <a:p>
            <a:pPr lvl="0"/>
            <a:r>
              <a:rPr lang="nb-NO" sz="1800" dirty="0">
                <a:hlinkClick r:id="rId10"/>
              </a:rPr>
              <a:t>Mat og måltider i skolefritidsordningen (SFO)</a:t>
            </a:r>
            <a:r>
              <a:rPr lang="nb-NO" sz="1800" dirty="0"/>
              <a:t>. En kvalitativ studie (2013)</a:t>
            </a:r>
          </a:p>
          <a:p>
            <a:pPr lvl="0"/>
            <a:r>
              <a:rPr lang="nb-NO" sz="1800" dirty="0">
                <a:hlinkClick r:id="rId11"/>
              </a:rPr>
              <a:t>Kantinedrift i videregående skole</a:t>
            </a:r>
            <a:r>
              <a:rPr lang="nb-NO" sz="1800" dirty="0"/>
              <a:t>. En kvalitativ studie (2013)</a:t>
            </a:r>
          </a:p>
          <a:p>
            <a:pPr marL="0" indent="0">
              <a:buNone/>
            </a:pPr>
            <a:endParaRPr lang="nb-NO" sz="2100" dirty="0"/>
          </a:p>
          <a:p>
            <a:pPr marL="0" indent="0">
              <a:buNone/>
            </a:pPr>
            <a:r>
              <a:rPr lang="nb-NO" sz="2100" b="1" dirty="0"/>
              <a:t>Kompetansesenter</a:t>
            </a:r>
          </a:p>
          <a:p>
            <a:pPr marL="0" indent="0">
              <a:buNone/>
            </a:pPr>
            <a:r>
              <a:rPr lang="nb-NO" sz="1800" dirty="0">
                <a:hlinkClick r:id="rId12"/>
              </a:rPr>
              <a:t>Nasjonalt senter for mat, helse og fysisk aktivitet (mhfa.no)</a:t>
            </a:r>
            <a:endParaRPr lang="nb-NO" sz="1800" dirty="0"/>
          </a:p>
        </p:txBody>
      </p:sp>
      <p:sp>
        <p:nvSpPr>
          <p:cNvPr id="4" name="Plassholder for dato 3"/>
          <p:cNvSpPr>
            <a:spLocks noGrp="1"/>
          </p:cNvSpPr>
          <p:nvPr>
            <p:ph type="dt" sz="half" idx="2"/>
          </p:nvPr>
        </p:nvSpPr>
        <p:spPr/>
        <p:txBody>
          <a:bodyPr/>
          <a:lstStyle/>
          <a:p>
            <a:fld id="{192D8EC5-6BAE-4419-A0BA-35E683A5C25B}" type="datetime1">
              <a:rPr lang="nb-NO" smtClean="0"/>
              <a:t>31.08.2018</a:t>
            </a:fld>
            <a:endParaRPr lang="nb-NO" dirty="0"/>
          </a:p>
        </p:txBody>
      </p:sp>
      <p:sp>
        <p:nvSpPr>
          <p:cNvPr id="5" name="Plassholder for lysbildenummer 4"/>
          <p:cNvSpPr>
            <a:spLocks noGrp="1"/>
          </p:cNvSpPr>
          <p:nvPr>
            <p:ph type="sldNum" sz="quarter" idx="4"/>
          </p:nvPr>
        </p:nvSpPr>
        <p:spPr/>
        <p:txBody>
          <a:bodyPr/>
          <a:lstStyle/>
          <a:p>
            <a:fld id="{CDA22134-EA94-4B2E-9154-EB8F13265450}" type="slidenum">
              <a:rPr lang="nb-NO" smtClean="0"/>
              <a:pPr/>
              <a:t>15</a:t>
            </a:fld>
            <a:endParaRPr lang="nb-NO" dirty="0"/>
          </a:p>
        </p:txBody>
      </p:sp>
    </p:spTree>
    <p:extLst>
      <p:ext uri="{BB962C8B-B14F-4D97-AF65-F5344CB8AC3E}">
        <p14:creationId xmlns:p14="http://schemas.microsoft.com/office/powerpoint/2010/main" val="801621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65304"/>
            <a:ext cx="9144000" cy="646331"/>
          </a:xfrm>
          <a:prstGeom prst="rect">
            <a:avLst/>
          </a:prstGeom>
          <a:solidFill>
            <a:schemeClr val="bg1"/>
          </a:solidFill>
        </p:spPr>
        <p:txBody>
          <a:bodyPr wrap="square" rtlCol="0">
            <a:spAutoFit/>
          </a:bodyPr>
          <a:lstStyle/>
          <a:p>
            <a:endParaRPr lang="nb-NO" dirty="0"/>
          </a:p>
          <a:p>
            <a:endParaRPr lang="nb-NO" dirty="0"/>
          </a:p>
        </p:txBody>
      </p:sp>
      <p:sp>
        <p:nvSpPr>
          <p:cNvPr id="2" name="Title 1"/>
          <p:cNvSpPr>
            <a:spLocks noGrp="1"/>
          </p:cNvSpPr>
          <p:nvPr>
            <p:ph type="title"/>
          </p:nvPr>
        </p:nvSpPr>
        <p:spPr>
          <a:xfrm>
            <a:off x="457368" y="322203"/>
            <a:ext cx="8208000" cy="556179"/>
          </a:xfrm>
        </p:spPr>
        <p:txBody>
          <a:bodyPr/>
          <a:lstStyle/>
          <a:p>
            <a:pPr algn="ctr"/>
            <a:r>
              <a:rPr lang="nb-NO" sz="3000" b="1" dirty="0"/>
              <a:t>Idébank om skolemåltidet</a:t>
            </a:r>
          </a:p>
        </p:txBody>
      </p:sp>
      <p:sp>
        <p:nvSpPr>
          <p:cNvPr id="3" name="Content Placeholder 2"/>
          <p:cNvSpPr>
            <a:spLocks noGrp="1"/>
          </p:cNvSpPr>
          <p:nvPr>
            <p:ph idx="1"/>
          </p:nvPr>
        </p:nvSpPr>
        <p:spPr>
          <a:xfrm>
            <a:off x="468000" y="1210809"/>
            <a:ext cx="8208000" cy="4525963"/>
          </a:xfrm>
        </p:spPr>
        <p:txBody>
          <a:bodyPr/>
          <a:lstStyle/>
          <a:p>
            <a:r>
              <a:rPr lang="nb-NO" dirty="0"/>
              <a:t>Nasjonalt senter for mat, helse og fysisk aktivitet har laget en </a:t>
            </a:r>
            <a:r>
              <a:rPr lang="nb-NO" dirty="0">
                <a:hlinkClick r:id="rId3"/>
              </a:rPr>
              <a:t>idébank om skolemåltidet</a:t>
            </a:r>
            <a:endParaRPr lang="nb-NO" dirty="0"/>
          </a:p>
          <a:p>
            <a:endParaRPr lang="nb-NO" dirty="0"/>
          </a:p>
          <a:p>
            <a:r>
              <a:rPr lang="nb-NO" dirty="0"/>
              <a:t>Her finner du eksempler på hvordan skoler i Norge organiserer, finansierer og tilrettelegger for skolemåltid</a:t>
            </a:r>
          </a:p>
          <a:p>
            <a:endParaRPr lang="nb-NO" dirty="0"/>
          </a:p>
        </p:txBody>
      </p:sp>
      <p:sp>
        <p:nvSpPr>
          <p:cNvPr id="4" name="Date Placeholder 3"/>
          <p:cNvSpPr>
            <a:spLocks noGrp="1"/>
          </p:cNvSpPr>
          <p:nvPr>
            <p:ph type="dt" sz="half" idx="2"/>
          </p:nvPr>
        </p:nvSpPr>
        <p:spPr/>
        <p:txBody>
          <a:bodyPr/>
          <a:lstStyle/>
          <a:p>
            <a:fld id="{19E8B940-B090-4AF7-B4AA-FA717D3BD8A6}" type="datetime1">
              <a:rPr lang="nb-NO" smtClean="0"/>
              <a:t>31.08.2018</a:t>
            </a:fld>
            <a:endParaRPr lang="nb-NO" dirty="0"/>
          </a:p>
        </p:txBody>
      </p:sp>
      <p:sp>
        <p:nvSpPr>
          <p:cNvPr id="5" name="Slide Number Placeholder 4"/>
          <p:cNvSpPr>
            <a:spLocks noGrp="1"/>
          </p:cNvSpPr>
          <p:nvPr>
            <p:ph type="sldNum" sz="quarter" idx="4"/>
          </p:nvPr>
        </p:nvSpPr>
        <p:spPr/>
        <p:txBody>
          <a:bodyPr/>
          <a:lstStyle/>
          <a:p>
            <a:fld id="{CDA22134-EA94-4B2E-9154-EB8F13265450}" type="slidenum">
              <a:rPr lang="nb-NO" smtClean="0"/>
              <a:pPr/>
              <a:t>16</a:t>
            </a:fld>
            <a:endParaRPr lang="nb-NO"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8186" y="3276929"/>
            <a:ext cx="6246182" cy="3524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rot="5400000">
            <a:off x="6935091" y="5098357"/>
            <a:ext cx="2144776" cy="246222"/>
          </a:xfrm>
          <a:prstGeom prst="rect">
            <a:avLst/>
          </a:prstGeom>
          <a:noFill/>
        </p:spPr>
        <p:txBody>
          <a:bodyPr wrap="square" rtlCol="0">
            <a:spAutoFit/>
          </a:bodyPr>
          <a:lstStyle/>
          <a:p>
            <a:r>
              <a:rPr lang="nb-NO" sz="1000" dirty="0"/>
              <a:t>Kilde: mhfa.no/</a:t>
            </a:r>
            <a:r>
              <a:rPr lang="nb-NO" sz="1000" dirty="0" err="1"/>
              <a:t>skolemaaltid</a:t>
            </a:r>
            <a:r>
              <a:rPr lang="nb-NO" sz="1000" dirty="0"/>
              <a:t> 11.4.16</a:t>
            </a:r>
          </a:p>
        </p:txBody>
      </p:sp>
    </p:spTree>
    <p:extLst>
      <p:ext uri="{BB962C8B-B14F-4D97-AF65-F5344CB8AC3E}">
        <p14:creationId xmlns:p14="http://schemas.microsoft.com/office/powerpoint/2010/main" val="2618333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692696"/>
            <a:ext cx="8208000" cy="556179"/>
          </a:xfrm>
        </p:spPr>
        <p:txBody>
          <a:bodyPr/>
          <a:lstStyle/>
          <a:p>
            <a:pPr algn="ctr"/>
            <a:r>
              <a:rPr lang="nb-NO" sz="3000" b="1" dirty="0"/>
              <a:t>Disposisjon og formål </a:t>
            </a:r>
          </a:p>
        </p:txBody>
      </p:sp>
      <p:sp>
        <p:nvSpPr>
          <p:cNvPr id="3" name="Content Placeholder 2"/>
          <p:cNvSpPr>
            <a:spLocks noGrp="1"/>
          </p:cNvSpPr>
          <p:nvPr>
            <p:ph idx="1"/>
          </p:nvPr>
        </p:nvSpPr>
        <p:spPr>
          <a:xfrm>
            <a:off x="311134" y="1700808"/>
            <a:ext cx="8568952" cy="4248472"/>
          </a:xfrm>
        </p:spPr>
        <p:txBody>
          <a:bodyPr>
            <a:normAutofit/>
          </a:bodyPr>
          <a:lstStyle/>
          <a:p>
            <a:pPr marL="0" indent="0">
              <a:buNone/>
            </a:pPr>
            <a:r>
              <a:rPr lang="nb-NO" sz="2500" b="1" dirty="0"/>
              <a:t>Tema for denne presentasjonen:</a:t>
            </a:r>
          </a:p>
          <a:p>
            <a:r>
              <a:rPr lang="nb-NO" sz="2200" dirty="0"/>
              <a:t>Skolemåltidets betydning for elevene, lærerne og skolemiljøet</a:t>
            </a:r>
          </a:p>
          <a:p>
            <a:r>
              <a:rPr lang="nb-NO" sz="2200" dirty="0"/>
              <a:t>Hovedpunkter fra ny retningslinje for mat og måltider i skolen</a:t>
            </a:r>
          </a:p>
          <a:p>
            <a:r>
              <a:rPr lang="nb-NO" sz="2200" dirty="0"/>
              <a:t>Minidokumentarserien «Skolemateksperimentet» med refleksjoner</a:t>
            </a:r>
          </a:p>
          <a:p>
            <a:r>
              <a:rPr lang="nb-NO" sz="2200" dirty="0"/>
              <a:t>Lenker og andre aktuelle kilder</a:t>
            </a:r>
          </a:p>
          <a:p>
            <a:endParaRPr lang="nb-NO" sz="1000" dirty="0"/>
          </a:p>
          <a:p>
            <a:endParaRPr lang="nb-NO" sz="1000" dirty="0"/>
          </a:p>
          <a:p>
            <a:pPr marL="0" indent="0">
              <a:buNone/>
            </a:pPr>
            <a:r>
              <a:rPr lang="nb-NO" sz="2500" b="1" dirty="0"/>
              <a:t>Formål:</a:t>
            </a:r>
          </a:p>
          <a:p>
            <a:pPr marL="0" indent="0">
              <a:buNone/>
            </a:pPr>
            <a:r>
              <a:rPr lang="nb-NO" sz="2200" dirty="0"/>
              <a:t>Sette temaet skolemat og skolemåltidet på dagsorden og belyse hvordan det kan være en ressurs for både elevene og skolen.</a:t>
            </a:r>
          </a:p>
          <a:p>
            <a:endParaRPr lang="nb-NO" sz="2200" dirty="0"/>
          </a:p>
          <a:p>
            <a:endParaRPr lang="nb-NO" sz="2200" dirty="0"/>
          </a:p>
        </p:txBody>
      </p:sp>
      <p:sp>
        <p:nvSpPr>
          <p:cNvPr id="4" name="Date Placeholder 3"/>
          <p:cNvSpPr>
            <a:spLocks noGrp="1"/>
          </p:cNvSpPr>
          <p:nvPr>
            <p:ph type="dt" sz="half" idx="2"/>
          </p:nvPr>
        </p:nvSpPr>
        <p:spPr/>
        <p:txBody>
          <a:bodyPr/>
          <a:lstStyle/>
          <a:p>
            <a:fld id="{8813543C-2C82-4F4E-9B22-E827CC1AF3D5}" type="datetime1">
              <a:rPr lang="nb-NO" smtClean="0"/>
              <a:t>31.08.2018</a:t>
            </a:fld>
            <a:endParaRPr lang="nb-NO" dirty="0"/>
          </a:p>
        </p:txBody>
      </p:sp>
      <p:sp>
        <p:nvSpPr>
          <p:cNvPr id="5" name="Slide Number Placeholder 4"/>
          <p:cNvSpPr>
            <a:spLocks noGrp="1"/>
          </p:cNvSpPr>
          <p:nvPr>
            <p:ph type="sldNum" sz="quarter" idx="4"/>
          </p:nvPr>
        </p:nvSpPr>
        <p:spPr/>
        <p:txBody>
          <a:bodyPr/>
          <a:lstStyle/>
          <a:p>
            <a:fld id="{CDA22134-EA94-4B2E-9154-EB8F13265450}" type="slidenum">
              <a:rPr lang="nb-NO" smtClean="0"/>
              <a:pPr/>
              <a:t>2</a:t>
            </a:fld>
            <a:endParaRPr lang="nb-NO" dirty="0"/>
          </a:p>
        </p:txBody>
      </p:sp>
    </p:spTree>
    <p:extLst>
      <p:ext uri="{BB962C8B-B14F-4D97-AF65-F5344CB8AC3E}">
        <p14:creationId xmlns:p14="http://schemas.microsoft.com/office/powerpoint/2010/main" val="1066758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04664"/>
            <a:ext cx="8208000" cy="617734"/>
          </a:xfrm>
        </p:spPr>
        <p:txBody>
          <a:bodyPr/>
          <a:lstStyle/>
          <a:p>
            <a:pPr algn="ctr"/>
            <a:r>
              <a:rPr lang="nb-NO" sz="3000" b="1" dirty="0"/>
              <a:t>Skolemat viktig for elevene og skolen?</a:t>
            </a:r>
            <a:endParaRPr lang="nb-NO" sz="3000" dirty="0"/>
          </a:p>
        </p:txBody>
      </p:sp>
      <p:sp>
        <p:nvSpPr>
          <p:cNvPr id="5" name="Content Placeholder 4"/>
          <p:cNvSpPr>
            <a:spLocks noGrp="1"/>
          </p:cNvSpPr>
          <p:nvPr>
            <p:ph idx="1"/>
          </p:nvPr>
        </p:nvSpPr>
        <p:spPr>
          <a:xfrm>
            <a:off x="468000" y="1340768"/>
            <a:ext cx="8208000" cy="4884395"/>
          </a:xfrm>
        </p:spPr>
        <p:txBody>
          <a:bodyPr>
            <a:normAutofit/>
          </a:bodyPr>
          <a:lstStyle/>
          <a:p>
            <a:pPr marL="0" indent="0">
              <a:buNone/>
            </a:pPr>
            <a:r>
              <a:rPr lang="nb-NO" sz="2400" dirty="0"/>
              <a:t>«Skolemåltidet er viktig for meg som»</a:t>
            </a:r>
          </a:p>
          <a:p>
            <a:endParaRPr lang="nb-NO" dirty="0"/>
          </a:p>
        </p:txBody>
      </p:sp>
      <p:sp>
        <p:nvSpPr>
          <p:cNvPr id="3" name="Date Placeholder 2"/>
          <p:cNvSpPr>
            <a:spLocks noGrp="1"/>
          </p:cNvSpPr>
          <p:nvPr>
            <p:ph type="dt" sz="half" idx="2"/>
          </p:nvPr>
        </p:nvSpPr>
        <p:spPr/>
        <p:txBody>
          <a:bodyPr/>
          <a:lstStyle/>
          <a:p>
            <a:fld id="{27A81436-BF51-469C-8FC7-878EECE7CA86}" type="datetime1">
              <a:rPr lang="nb-NO" smtClean="0"/>
              <a:t>31.08.2018</a:t>
            </a:fld>
            <a:endParaRPr lang="nb-NO" dirty="0"/>
          </a:p>
        </p:txBody>
      </p:sp>
      <p:sp>
        <p:nvSpPr>
          <p:cNvPr id="4" name="Slide Number Placeholder 3"/>
          <p:cNvSpPr>
            <a:spLocks noGrp="1"/>
          </p:cNvSpPr>
          <p:nvPr>
            <p:ph type="sldNum" sz="quarter" idx="4"/>
          </p:nvPr>
        </p:nvSpPr>
        <p:spPr/>
        <p:txBody>
          <a:bodyPr/>
          <a:lstStyle/>
          <a:p>
            <a:fld id="{CDA22134-EA94-4B2E-9154-EB8F13265450}" type="slidenum">
              <a:rPr lang="nb-NO" smtClean="0"/>
              <a:pPr/>
              <a:t>3</a:t>
            </a:fld>
            <a:endParaRPr lang="nb-NO" dirty="0"/>
          </a:p>
        </p:txBody>
      </p:sp>
      <p:sp>
        <p:nvSpPr>
          <p:cNvPr id="7" name="Content Placeholder 6"/>
          <p:cNvSpPr>
            <a:spLocks noGrp="1"/>
          </p:cNvSpPr>
          <p:nvPr>
            <p:ph idx="4294967295"/>
          </p:nvPr>
        </p:nvSpPr>
        <p:spPr>
          <a:xfrm>
            <a:off x="463383" y="3932707"/>
            <a:ext cx="3959225" cy="2160588"/>
          </a:xfrm>
        </p:spPr>
        <p:txBody>
          <a:bodyPr/>
          <a:lstStyle/>
          <a:p>
            <a:pPr marL="0" indent="0">
              <a:buNone/>
            </a:pPr>
            <a:r>
              <a:rPr lang="nb-NO" sz="2400" dirty="0"/>
              <a:t>Hvorfor det?</a:t>
            </a:r>
          </a:p>
          <a:p>
            <a:pPr marL="285750" indent="-285750"/>
            <a:r>
              <a:rPr lang="nb-NO" sz="2200" dirty="0"/>
              <a:t>For det sosiale og for trivsel</a:t>
            </a:r>
          </a:p>
          <a:p>
            <a:pPr marL="285750" indent="-285750"/>
            <a:r>
              <a:rPr lang="nb-NO" sz="2200" dirty="0"/>
              <a:t>For helse</a:t>
            </a:r>
          </a:p>
          <a:p>
            <a:pPr marL="285750" indent="-285750"/>
            <a:r>
              <a:rPr lang="nb-NO" sz="2200" dirty="0"/>
              <a:t>For læringsmiljø og innsats</a:t>
            </a:r>
          </a:p>
        </p:txBody>
      </p:sp>
      <p:sp>
        <p:nvSpPr>
          <p:cNvPr id="8" name="Content Placeholder 7"/>
          <p:cNvSpPr>
            <a:spLocks noGrp="1"/>
          </p:cNvSpPr>
          <p:nvPr>
            <p:ph idx="4294967295"/>
          </p:nvPr>
        </p:nvSpPr>
        <p:spPr>
          <a:xfrm>
            <a:off x="4895850" y="1889125"/>
            <a:ext cx="4248150" cy="2160588"/>
          </a:xfrm>
        </p:spPr>
        <p:txBody>
          <a:bodyPr>
            <a:normAutofit/>
          </a:bodyPr>
          <a:lstStyle/>
          <a:p>
            <a:pPr>
              <a:spcAft>
                <a:spcPts val="100"/>
              </a:spcAft>
              <a:buFont typeface="Wingdings" panose="05000000000000000000" pitchFamily="2" charset="2"/>
              <a:buChar char="ü"/>
            </a:pPr>
            <a:r>
              <a:rPr lang="nb-NO" sz="2200" dirty="0"/>
              <a:t>Ansatt i skolehelsetjenesten</a:t>
            </a:r>
          </a:p>
          <a:p>
            <a:pPr>
              <a:spcAft>
                <a:spcPts val="100"/>
              </a:spcAft>
              <a:buFont typeface="Wingdings" panose="05000000000000000000" pitchFamily="2" charset="2"/>
              <a:buChar char="ü"/>
            </a:pPr>
            <a:r>
              <a:rPr lang="nb-NO" sz="2200" dirty="0"/>
              <a:t>Ansatt i tannhelsetjenesten</a:t>
            </a:r>
          </a:p>
          <a:p>
            <a:pPr>
              <a:spcAft>
                <a:spcPts val="100"/>
              </a:spcAft>
              <a:buFont typeface="Wingdings" panose="05000000000000000000" pitchFamily="2" charset="2"/>
              <a:buChar char="ü"/>
            </a:pPr>
            <a:r>
              <a:rPr lang="nb-NO" sz="2200" dirty="0"/>
              <a:t>Elev</a:t>
            </a:r>
          </a:p>
          <a:p>
            <a:pPr>
              <a:spcAft>
                <a:spcPts val="100"/>
              </a:spcAft>
              <a:buFont typeface="Wingdings" panose="05000000000000000000" pitchFamily="2" charset="2"/>
              <a:buChar char="ü"/>
            </a:pPr>
            <a:r>
              <a:rPr lang="nb-NO" sz="2200" dirty="0"/>
              <a:t>Foresatt</a:t>
            </a:r>
          </a:p>
          <a:p>
            <a:endParaRPr lang="nb-NO" dirty="0"/>
          </a:p>
        </p:txBody>
      </p:sp>
      <p:sp>
        <p:nvSpPr>
          <p:cNvPr id="9" name="Content Placeholder 6"/>
          <p:cNvSpPr>
            <a:spLocks noGrp="1"/>
          </p:cNvSpPr>
          <p:nvPr>
            <p:ph idx="4294967295"/>
          </p:nvPr>
        </p:nvSpPr>
        <p:spPr>
          <a:xfrm>
            <a:off x="491466" y="1889125"/>
            <a:ext cx="3959225" cy="2160588"/>
          </a:xfrm>
        </p:spPr>
        <p:txBody>
          <a:bodyPr>
            <a:normAutofit/>
          </a:bodyPr>
          <a:lstStyle/>
          <a:p>
            <a:pPr>
              <a:spcAft>
                <a:spcPts val="100"/>
              </a:spcAft>
              <a:buFont typeface="Wingdings" panose="05000000000000000000" pitchFamily="2" charset="2"/>
              <a:buChar char="ü"/>
            </a:pPr>
            <a:r>
              <a:rPr lang="nb-NO" sz="2200" dirty="0"/>
              <a:t>Skoleeier</a:t>
            </a:r>
          </a:p>
          <a:p>
            <a:pPr>
              <a:spcAft>
                <a:spcPts val="100"/>
              </a:spcAft>
              <a:buFont typeface="Wingdings" panose="05000000000000000000" pitchFamily="2" charset="2"/>
              <a:buChar char="ü"/>
            </a:pPr>
            <a:r>
              <a:rPr lang="nb-NO" sz="2200" dirty="0"/>
              <a:t>Rektor</a:t>
            </a:r>
          </a:p>
          <a:p>
            <a:pPr>
              <a:spcAft>
                <a:spcPts val="100"/>
              </a:spcAft>
              <a:buFont typeface="Wingdings" panose="05000000000000000000" pitchFamily="2" charset="2"/>
              <a:buChar char="ü"/>
            </a:pPr>
            <a:r>
              <a:rPr lang="nb-NO" sz="2200" dirty="0"/>
              <a:t>Lærer</a:t>
            </a:r>
          </a:p>
          <a:p>
            <a:pPr>
              <a:spcAft>
                <a:spcPts val="100"/>
              </a:spcAft>
              <a:buFont typeface="Wingdings" panose="05000000000000000000" pitchFamily="2" charset="2"/>
              <a:buChar char="ü"/>
            </a:pPr>
            <a:r>
              <a:rPr lang="nb-NO" sz="2200" dirty="0"/>
              <a:t>Arbeider med kantine</a:t>
            </a:r>
          </a:p>
        </p:txBody>
      </p:sp>
      <p:pic>
        <p:nvPicPr>
          <p:cNvPr id="10"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1318" y="3861048"/>
            <a:ext cx="3784706" cy="2128897"/>
          </a:xfrm>
          <a:prstGeom prst="rect">
            <a:avLst/>
          </a:prstGeom>
          <a:ln>
            <a:noFill/>
          </a:ln>
          <a:effectLst>
            <a:softEdge rad="112500"/>
          </a:effectLst>
        </p:spPr>
      </p:pic>
      <p:sp>
        <p:nvSpPr>
          <p:cNvPr id="11" name="TekstSylinder 7"/>
          <p:cNvSpPr txBox="1"/>
          <p:nvPr/>
        </p:nvSpPr>
        <p:spPr>
          <a:xfrm>
            <a:off x="5152718" y="5970185"/>
            <a:ext cx="3981906" cy="246221"/>
          </a:xfrm>
          <a:prstGeom prst="rect">
            <a:avLst/>
          </a:prstGeom>
          <a:noFill/>
        </p:spPr>
        <p:txBody>
          <a:bodyPr wrap="square" rtlCol="0">
            <a:spAutoFit/>
          </a:bodyPr>
          <a:lstStyle/>
          <a:p>
            <a:pPr algn="r"/>
            <a:r>
              <a:rPr lang="nb-NO" sz="1000" dirty="0"/>
              <a:t>Foto: </a:t>
            </a:r>
            <a:r>
              <a:rPr lang="nb-NO" sz="1000" dirty="0" err="1"/>
              <a:t>Tangrystan</a:t>
            </a:r>
            <a:r>
              <a:rPr lang="nb-NO" sz="1000" dirty="0"/>
              <a:t> Productions AS for Helsedirektoratet</a:t>
            </a:r>
          </a:p>
        </p:txBody>
      </p:sp>
    </p:spTree>
    <p:extLst>
      <p:ext uri="{BB962C8B-B14F-4D97-AF65-F5344CB8AC3E}">
        <p14:creationId xmlns:p14="http://schemas.microsoft.com/office/powerpoint/2010/main" val="1196966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491" y="431836"/>
            <a:ext cx="8208000" cy="556179"/>
          </a:xfrm>
        </p:spPr>
        <p:txBody>
          <a:bodyPr/>
          <a:lstStyle/>
          <a:p>
            <a:pPr algn="ctr"/>
            <a:r>
              <a:rPr lang="nb-NO" sz="3000" b="1" dirty="0"/>
              <a:t>Mat, måltider og læringsmiljø</a:t>
            </a:r>
          </a:p>
        </p:txBody>
      </p:sp>
      <p:sp>
        <p:nvSpPr>
          <p:cNvPr id="3" name="Content Placeholder 2"/>
          <p:cNvSpPr>
            <a:spLocks noGrp="1"/>
          </p:cNvSpPr>
          <p:nvPr>
            <p:ph idx="1"/>
          </p:nvPr>
        </p:nvSpPr>
        <p:spPr>
          <a:xfrm>
            <a:off x="445490" y="1556792"/>
            <a:ext cx="8327453" cy="4464496"/>
          </a:xfrm>
        </p:spPr>
        <p:txBody>
          <a:bodyPr>
            <a:normAutofit/>
          </a:bodyPr>
          <a:lstStyle/>
          <a:p>
            <a:r>
              <a:rPr lang="nb-NO" sz="2400" dirty="0"/>
              <a:t>Måltider er grunnleggende for</a:t>
            </a:r>
          </a:p>
          <a:p>
            <a:pPr lvl="1"/>
            <a:r>
              <a:rPr lang="nb-NO" sz="2100" dirty="0"/>
              <a:t>Konsentrasjon</a:t>
            </a:r>
          </a:p>
          <a:p>
            <a:pPr lvl="1"/>
            <a:r>
              <a:rPr lang="nb-NO" sz="2100" dirty="0"/>
              <a:t>Læring</a:t>
            </a:r>
          </a:p>
          <a:p>
            <a:pPr lvl="1"/>
            <a:endParaRPr lang="nb-NO" sz="2000" dirty="0"/>
          </a:p>
          <a:p>
            <a:r>
              <a:rPr lang="nb-NO" sz="2400" dirty="0"/>
              <a:t>Ro og nok tid til å spise og nyte maten</a:t>
            </a:r>
          </a:p>
          <a:p>
            <a:pPr lvl="1"/>
            <a:r>
              <a:rPr lang="nb-NO" sz="2100" dirty="0"/>
              <a:t>Gode måltidsopplevelser</a:t>
            </a:r>
          </a:p>
          <a:p>
            <a:pPr lvl="1"/>
            <a:r>
              <a:rPr lang="nb-NO" sz="2100" dirty="0"/>
              <a:t>Trivsel</a:t>
            </a:r>
          </a:p>
          <a:p>
            <a:pPr lvl="1"/>
            <a:r>
              <a:rPr lang="nb-NO" sz="2100" dirty="0"/>
              <a:t>Samhold og inkludering</a:t>
            </a:r>
          </a:p>
          <a:p>
            <a:pPr lvl="1"/>
            <a:endParaRPr lang="nb-NO" sz="2000" dirty="0"/>
          </a:p>
          <a:p>
            <a:r>
              <a:rPr lang="nb-NO" sz="2400" dirty="0"/>
              <a:t>Tilbud av mat og drikke og arbeid med mat og måltider i skolen</a:t>
            </a:r>
          </a:p>
          <a:p>
            <a:pPr lvl="1"/>
            <a:r>
              <a:rPr lang="nb-NO" sz="2100" dirty="0"/>
              <a:t>Betydning for elevenes kosthold </a:t>
            </a:r>
            <a:r>
              <a:rPr lang="nb-NO" sz="2100" dirty="0">
                <a:sym typeface="Wingdings" pitchFamily="2" charset="2"/>
              </a:rPr>
              <a:t> helse på kort og lang sikt</a:t>
            </a:r>
            <a:endParaRPr lang="nb-NO" sz="2100" dirty="0"/>
          </a:p>
        </p:txBody>
      </p:sp>
      <p:sp>
        <p:nvSpPr>
          <p:cNvPr id="4" name="Date Placeholder 3"/>
          <p:cNvSpPr>
            <a:spLocks noGrp="1"/>
          </p:cNvSpPr>
          <p:nvPr>
            <p:ph type="dt" sz="half" idx="2"/>
          </p:nvPr>
        </p:nvSpPr>
        <p:spPr/>
        <p:txBody>
          <a:bodyPr/>
          <a:lstStyle/>
          <a:p>
            <a:fld id="{3426146F-413E-439B-A862-3F68BC996B4A}" type="datetime1">
              <a:rPr lang="nb-NO" smtClean="0"/>
              <a:t>31.08.2018</a:t>
            </a:fld>
            <a:endParaRPr lang="nb-NO" dirty="0"/>
          </a:p>
        </p:txBody>
      </p:sp>
      <p:sp>
        <p:nvSpPr>
          <p:cNvPr id="5" name="Slide Number Placeholder 4"/>
          <p:cNvSpPr>
            <a:spLocks noGrp="1"/>
          </p:cNvSpPr>
          <p:nvPr>
            <p:ph type="sldNum" sz="quarter" idx="4"/>
          </p:nvPr>
        </p:nvSpPr>
        <p:spPr/>
        <p:txBody>
          <a:bodyPr/>
          <a:lstStyle/>
          <a:p>
            <a:fld id="{CDA22134-EA94-4B2E-9154-EB8F13265450}" type="slidenum">
              <a:rPr lang="nb-NO" smtClean="0"/>
              <a:pPr/>
              <a:t>4</a:t>
            </a:fld>
            <a:endParaRPr lang="nb-NO" dirty="0"/>
          </a:p>
        </p:txBody>
      </p:sp>
      <p:pic>
        <p:nvPicPr>
          <p:cNvPr id="6" name="Picture 2" descr="O:\Shdir_Felles\Ernæring\Anbefalinger skolemat 2015\Bilder\Ungdomsskole\Ungdomsskole © Copyright Rebecca_Ravneberg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3" y="1556792"/>
            <a:ext cx="2663837" cy="1775890"/>
          </a:xfrm>
          <a:prstGeom prst="rect">
            <a:avLst/>
          </a:prstGeom>
          <a:noFill/>
          <a:extLst>
            <a:ext uri="{909E8E84-426E-40DD-AFC4-6F175D3DCCD1}">
              <a14:hiddenFill xmlns:a14="http://schemas.microsoft.com/office/drawing/2010/main">
                <a:solidFill>
                  <a:srgbClr val="FFFFFF"/>
                </a:solidFill>
              </a14:hiddenFill>
            </a:ext>
          </a:extLst>
        </p:spPr>
      </p:pic>
      <p:sp>
        <p:nvSpPr>
          <p:cNvPr id="8" name="TekstSylinder 7"/>
          <p:cNvSpPr txBox="1"/>
          <p:nvPr/>
        </p:nvSpPr>
        <p:spPr>
          <a:xfrm>
            <a:off x="5915217" y="3332682"/>
            <a:ext cx="2857727" cy="261610"/>
          </a:xfrm>
          <a:prstGeom prst="rect">
            <a:avLst/>
          </a:prstGeom>
          <a:noFill/>
        </p:spPr>
        <p:txBody>
          <a:bodyPr wrap="square" rtlCol="0">
            <a:spAutoFit/>
          </a:bodyPr>
          <a:lstStyle/>
          <a:p>
            <a:pPr algn="r"/>
            <a:r>
              <a:rPr lang="nb-NO" sz="1100" dirty="0"/>
              <a:t>Foto: Rebecca Ravneberg / Helsedirektoratet</a:t>
            </a:r>
          </a:p>
        </p:txBody>
      </p:sp>
    </p:spTree>
    <p:extLst>
      <p:ext uri="{BB962C8B-B14F-4D97-AF65-F5344CB8AC3E}">
        <p14:creationId xmlns:p14="http://schemas.microsoft.com/office/powerpoint/2010/main" val="1918883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218551"/>
            <a:ext cx="8208000" cy="863955"/>
          </a:xfrm>
        </p:spPr>
        <p:txBody>
          <a:bodyPr/>
          <a:lstStyle/>
          <a:p>
            <a:pPr algn="ctr"/>
            <a:r>
              <a:rPr lang="nb-NO" sz="3000" b="1" dirty="0"/>
              <a:t>Anbefalinger for mat og måltider i skolen</a:t>
            </a:r>
            <a:br>
              <a:rPr lang="nb-NO" b="1" dirty="0"/>
            </a:br>
            <a:r>
              <a:rPr lang="nb-NO" sz="2000" b="1" dirty="0"/>
              <a:t>Ny retningslinje høsten 2015</a:t>
            </a:r>
          </a:p>
        </p:txBody>
      </p:sp>
      <p:sp>
        <p:nvSpPr>
          <p:cNvPr id="4" name="Date Placeholder 3"/>
          <p:cNvSpPr>
            <a:spLocks noGrp="1"/>
          </p:cNvSpPr>
          <p:nvPr>
            <p:ph type="dt" sz="half" idx="2"/>
          </p:nvPr>
        </p:nvSpPr>
        <p:spPr/>
        <p:txBody>
          <a:bodyPr/>
          <a:lstStyle/>
          <a:p>
            <a:fld id="{A91D244F-9AF3-4295-9F34-29B3777F64C6}" type="datetime1">
              <a:rPr lang="nb-NO" smtClean="0"/>
              <a:t>31.08.2018</a:t>
            </a:fld>
            <a:endParaRPr lang="nb-NO" dirty="0"/>
          </a:p>
        </p:txBody>
      </p:sp>
      <p:sp>
        <p:nvSpPr>
          <p:cNvPr id="6" name="Slide Number Placeholder 5"/>
          <p:cNvSpPr>
            <a:spLocks noGrp="1"/>
          </p:cNvSpPr>
          <p:nvPr>
            <p:ph type="sldNum" sz="quarter" idx="4"/>
          </p:nvPr>
        </p:nvSpPr>
        <p:spPr/>
        <p:txBody>
          <a:bodyPr/>
          <a:lstStyle/>
          <a:p>
            <a:fld id="{CDA22134-EA94-4B2E-9154-EB8F13265450}" type="slidenum">
              <a:rPr lang="nb-NO" smtClean="0"/>
              <a:pPr/>
              <a:t>5</a:t>
            </a:fld>
            <a:endParaRPr lang="nb-NO" dirty="0"/>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9579" y="1227822"/>
            <a:ext cx="1851921" cy="2629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438" y="1229689"/>
            <a:ext cx="1867346" cy="2643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73696" y="1293211"/>
            <a:ext cx="1811865" cy="2564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51520" y="3873443"/>
            <a:ext cx="2633745" cy="415498"/>
          </a:xfrm>
          <a:prstGeom prst="rect">
            <a:avLst/>
          </a:prstGeom>
          <a:noFill/>
        </p:spPr>
        <p:txBody>
          <a:bodyPr wrap="square" rtlCol="0">
            <a:spAutoFit/>
          </a:bodyPr>
          <a:lstStyle/>
          <a:p>
            <a:r>
              <a:rPr lang="nb-NO" sz="2100" dirty="0">
                <a:solidFill>
                  <a:srgbClr val="0093A7"/>
                </a:solidFill>
              </a:rPr>
              <a:t>     </a:t>
            </a:r>
            <a:r>
              <a:rPr lang="nb-NO" sz="2100" b="1" dirty="0">
                <a:solidFill>
                  <a:srgbClr val="0093A7"/>
                </a:solidFill>
              </a:rPr>
              <a:t>Barneskole og SFO</a:t>
            </a:r>
          </a:p>
        </p:txBody>
      </p:sp>
      <p:sp>
        <p:nvSpPr>
          <p:cNvPr id="12" name="TextBox 11"/>
          <p:cNvSpPr txBox="1"/>
          <p:nvPr/>
        </p:nvSpPr>
        <p:spPr>
          <a:xfrm>
            <a:off x="3588424" y="3872702"/>
            <a:ext cx="2354229" cy="415498"/>
          </a:xfrm>
          <a:prstGeom prst="rect">
            <a:avLst/>
          </a:prstGeom>
          <a:noFill/>
        </p:spPr>
        <p:txBody>
          <a:bodyPr wrap="square" rtlCol="0">
            <a:spAutoFit/>
          </a:bodyPr>
          <a:lstStyle/>
          <a:p>
            <a:r>
              <a:rPr lang="nb-NO" sz="2100" b="1" dirty="0">
                <a:solidFill>
                  <a:srgbClr val="0093A7"/>
                </a:solidFill>
              </a:rPr>
              <a:t>     Ungdomsskole</a:t>
            </a:r>
            <a:endParaRPr lang="nb-NO" sz="2100" dirty="0"/>
          </a:p>
        </p:txBody>
      </p:sp>
      <p:sp>
        <p:nvSpPr>
          <p:cNvPr id="14" name="TextBox 13"/>
          <p:cNvSpPr txBox="1"/>
          <p:nvPr/>
        </p:nvSpPr>
        <p:spPr>
          <a:xfrm>
            <a:off x="6224812" y="3872702"/>
            <a:ext cx="2664296" cy="415498"/>
          </a:xfrm>
          <a:prstGeom prst="rect">
            <a:avLst/>
          </a:prstGeom>
          <a:noFill/>
        </p:spPr>
        <p:txBody>
          <a:bodyPr wrap="square" rtlCol="0">
            <a:spAutoFit/>
          </a:bodyPr>
          <a:lstStyle/>
          <a:p>
            <a:r>
              <a:rPr lang="nb-NO" sz="2100" b="1" dirty="0">
                <a:solidFill>
                  <a:srgbClr val="0093A7"/>
                </a:solidFill>
              </a:rPr>
              <a:t>    Videregående skole</a:t>
            </a:r>
          </a:p>
        </p:txBody>
      </p:sp>
      <p:cxnSp>
        <p:nvCxnSpPr>
          <p:cNvPr id="16" name="Straight Connector 15"/>
          <p:cNvCxnSpPr/>
          <p:nvPr/>
        </p:nvCxnSpPr>
        <p:spPr>
          <a:xfrm>
            <a:off x="3237679" y="1082506"/>
            <a:ext cx="0" cy="33564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156176" y="1087275"/>
            <a:ext cx="0" cy="3346946"/>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72911" y="4585871"/>
            <a:ext cx="8509742" cy="196977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nb-NO" sz="2100" dirty="0">
                <a:cs typeface="Arial" panose="020B0604020202020204" pitchFamily="34" charset="0"/>
              </a:rPr>
              <a:t>Mat- og drikketilbudet bør bygge på Helsedirektoratets kostråd</a:t>
            </a:r>
          </a:p>
          <a:p>
            <a:pPr marL="285750" indent="-285750">
              <a:spcAft>
                <a:spcPts val="600"/>
              </a:spcAft>
              <a:buFont typeface="Arial" panose="020B0604020202020204" pitchFamily="34" charset="0"/>
              <a:buChar char="•"/>
            </a:pPr>
            <a:r>
              <a:rPr lang="nb-NO" sz="2100" dirty="0">
                <a:cs typeface="Arial" panose="020B0604020202020204" pitchFamily="34" charset="0"/>
              </a:rPr>
              <a:t>Skolemåltidet er mer enn næringsstoffer og energi </a:t>
            </a:r>
            <a:r>
              <a:rPr lang="nb-NO" sz="2100" dirty="0">
                <a:cs typeface="Arial" panose="020B0604020202020204" pitchFamily="34" charset="0"/>
                <a:sym typeface="Wingdings" panose="05000000000000000000" pitchFamily="2" charset="2"/>
              </a:rPr>
              <a:t> et samlingspunkt</a:t>
            </a:r>
          </a:p>
          <a:p>
            <a:pPr marL="285750" indent="-285750">
              <a:spcAft>
                <a:spcPts val="600"/>
              </a:spcAft>
              <a:buFont typeface="Arial" panose="020B0604020202020204" pitchFamily="34" charset="0"/>
              <a:buChar char="•"/>
            </a:pPr>
            <a:r>
              <a:rPr lang="nb-NO" sz="2100" dirty="0">
                <a:cs typeface="Arial" panose="020B0604020202020204" pitchFamily="34" charset="0"/>
                <a:sym typeface="Wingdings" panose="05000000000000000000" pitchFamily="2" charset="2"/>
              </a:rPr>
              <a:t>Tilbud om frukt, grønnsaker, melk og kaldt og godt springvann hver dag</a:t>
            </a:r>
          </a:p>
          <a:p>
            <a:pPr marL="285750" indent="-285750">
              <a:spcAft>
                <a:spcPts val="600"/>
              </a:spcAft>
              <a:buFont typeface="Arial" panose="020B0604020202020204" pitchFamily="34" charset="0"/>
              <a:buChar char="•"/>
            </a:pPr>
            <a:r>
              <a:rPr lang="nb-NO" sz="2100" dirty="0">
                <a:cs typeface="Arial" panose="020B0604020202020204" pitchFamily="34" charset="0"/>
                <a:sym typeface="Wingdings" panose="05000000000000000000" pitchFamily="2" charset="2"/>
              </a:rPr>
              <a:t>Variert tilbud  fisk, kjøtt og vegetar</a:t>
            </a:r>
            <a:r>
              <a:rPr lang="nb-NO" dirty="0">
                <a:cs typeface="Arial" panose="020B0604020202020204" pitchFamily="34" charset="0"/>
              </a:rPr>
              <a:t> </a:t>
            </a:r>
          </a:p>
          <a:p>
            <a:endParaRPr lang="nb-NO" dirty="0"/>
          </a:p>
        </p:txBody>
      </p:sp>
    </p:spTree>
    <p:extLst>
      <p:ext uri="{BB962C8B-B14F-4D97-AF65-F5344CB8AC3E}">
        <p14:creationId xmlns:p14="http://schemas.microsoft.com/office/powerpoint/2010/main" val="2735140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8000" y="626575"/>
            <a:ext cx="8208000" cy="556179"/>
          </a:xfrm>
        </p:spPr>
        <p:txBody>
          <a:bodyPr/>
          <a:lstStyle/>
          <a:p>
            <a:pPr algn="ctr"/>
            <a:r>
              <a:rPr lang="nb-NO" sz="3000" b="1" dirty="0"/>
              <a:t>Ny retningslinje: spesielt vekt på de </a:t>
            </a:r>
            <a:r>
              <a:rPr lang="nb-NO" sz="3000" b="1" dirty="0">
                <a:solidFill>
                  <a:schemeClr val="accent6">
                    <a:lumMod val="75000"/>
                  </a:schemeClr>
                </a:solidFill>
              </a:rPr>
              <a:t>fem T-er</a:t>
            </a:r>
          </a:p>
        </p:txBody>
      </p:sp>
      <p:sp>
        <p:nvSpPr>
          <p:cNvPr id="3" name="Plassholder for innhold 2"/>
          <p:cNvSpPr>
            <a:spLocks noGrp="1"/>
          </p:cNvSpPr>
          <p:nvPr>
            <p:ph idx="1"/>
          </p:nvPr>
        </p:nvSpPr>
        <p:spPr>
          <a:xfrm>
            <a:off x="461129" y="1654000"/>
            <a:ext cx="8431663" cy="4812387"/>
          </a:xfrm>
        </p:spPr>
        <p:txBody>
          <a:bodyPr>
            <a:normAutofit/>
          </a:bodyPr>
          <a:lstStyle/>
          <a:p>
            <a:pPr marL="457200" indent="-457200">
              <a:lnSpc>
                <a:spcPct val="120000"/>
              </a:lnSpc>
              <a:spcAft>
                <a:spcPts val="1000"/>
              </a:spcAft>
              <a:buFont typeface="+mj-lt"/>
              <a:buAutoNum type="arabicPeriod"/>
            </a:pPr>
            <a:r>
              <a:rPr lang="nb-NO" b="1" dirty="0">
                <a:solidFill>
                  <a:schemeClr val="accent6">
                    <a:lumMod val="75000"/>
                  </a:schemeClr>
                </a:solidFill>
              </a:rPr>
              <a:t>T</a:t>
            </a:r>
            <a:r>
              <a:rPr lang="nb-NO" dirty="0">
                <a:solidFill>
                  <a:schemeClr val="accent6">
                    <a:lumMod val="75000"/>
                  </a:schemeClr>
                </a:solidFill>
              </a:rPr>
              <a:t>id</a:t>
            </a:r>
            <a:r>
              <a:rPr lang="nb-NO" dirty="0"/>
              <a:t> (minimum 20 minutter spisetid) </a:t>
            </a:r>
          </a:p>
          <a:p>
            <a:pPr marL="457200" indent="-457200">
              <a:lnSpc>
                <a:spcPct val="120000"/>
              </a:lnSpc>
              <a:spcAft>
                <a:spcPts val="1000"/>
              </a:spcAft>
              <a:buFont typeface="+mj-lt"/>
              <a:buAutoNum type="arabicPeriod"/>
            </a:pPr>
            <a:r>
              <a:rPr lang="nb-NO" b="1" dirty="0">
                <a:solidFill>
                  <a:schemeClr val="accent6">
                    <a:lumMod val="75000"/>
                  </a:schemeClr>
                </a:solidFill>
              </a:rPr>
              <a:t>T</a:t>
            </a:r>
            <a:r>
              <a:rPr lang="nb-NO" dirty="0">
                <a:solidFill>
                  <a:schemeClr val="accent6">
                    <a:lumMod val="75000"/>
                  </a:schemeClr>
                </a:solidFill>
              </a:rPr>
              <a:t>ilsyn</a:t>
            </a:r>
            <a:r>
              <a:rPr lang="nb-NO" dirty="0"/>
              <a:t> av en ansatt i spisepausen (spesielt på barneskole og SFO)</a:t>
            </a:r>
          </a:p>
          <a:p>
            <a:pPr marL="457200" indent="-457200">
              <a:lnSpc>
                <a:spcPct val="120000"/>
              </a:lnSpc>
              <a:spcAft>
                <a:spcPts val="1000"/>
              </a:spcAft>
              <a:buFont typeface="+mj-lt"/>
              <a:buAutoNum type="arabicPeriod"/>
            </a:pPr>
            <a:r>
              <a:rPr lang="nb-NO" b="1" dirty="0">
                <a:solidFill>
                  <a:schemeClr val="accent6">
                    <a:lumMod val="75000"/>
                  </a:schemeClr>
                </a:solidFill>
              </a:rPr>
              <a:t>T</a:t>
            </a:r>
            <a:r>
              <a:rPr lang="nb-NO" dirty="0">
                <a:solidFill>
                  <a:schemeClr val="accent6">
                    <a:lumMod val="75000"/>
                  </a:schemeClr>
                </a:solidFill>
              </a:rPr>
              <a:t>ilbud </a:t>
            </a:r>
            <a:r>
              <a:rPr lang="nb-NO" dirty="0"/>
              <a:t>av mat og drikke og gode spisefasiliteter (følge kostråd, skape matglede, sosialt samvær, trivsel og helse)</a:t>
            </a:r>
          </a:p>
          <a:p>
            <a:pPr marL="514350" indent="-514350">
              <a:lnSpc>
                <a:spcPct val="120000"/>
              </a:lnSpc>
              <a:spcAft>
                <a:spcPts val="1000"/>
              </a:spcAft>
              <a:buFont typeface="+mj-lt"/>
              <a:buAutoNum type="arabicPeriod"/>
            </a:pPr>
            <a:r>
              <a:rPr lang="nb-NO" b="1" dirty="0">
                <a:solidFill>
                  <a:schemeClr val="accent6">
                    <a:lumMod val="75000"/>
                  </a:schemeClr>
                </a:solidFill>
              </a:rPr>
              <a:t>T</a:t>
            </a:r>
            <a:r>
              <a:rPr lang="nb-NO" dirty="0">
                <a:solidFill>
                  <a:schemeClr val="accent6">
                    <a:lumMod val="75000"/>
                  </a:schemeClr>
                </a:solidFill>
              </a:rPr>
              <a:t>rygg</a:t>
            </a:r>
            <a:r>
              <a:rPr lang="nb-NO" dirty="0"/>
              <a:t> mat (mattrygghet, hygiene og allergi)</a:t>
            </a:r>
          </a:p>
          <a:p>
            <a:pPr marL="514350" indent="-514350">
              <a:lnSpc>
                <a:spcPct val="120000"/>
              </a:lnSpc>
              <a:buFont typeface="+mj-lt"/>
              <a:buAutoNum type="arabicPeriod"/>
            </a:pPr>
            <a:r>
              <a:rPr lang="nb-NO" b="1" dirty="0">
                <a:solidFill>
                  <a:schemeClr val="accent6">
                    <a:lumMod val="75000"/>
                  </a:schemeClr>
                </a:solidFill>
              </a:rPr>
              <a:t>T</a:t>
            </a:r>
            <a:r>
              <a:rPr lang="nb-NO" dirty="0">
                <a:solidFill>
                  <a:schemeClr val="accent6">
                    <a:lumMod val="75000"/>
                  </a:schemeClr>
                </a:solidFill>
              </a:rPr>
              <a:t>rivsel</a:t>
            </a:r>
            <a:r>
              <a:rPr lang="nb-NO" dirty="0"/>
              <a:t> – måltidet bør være et sosialt </a:t>
            </a:r>
            <a:br>
              <a:rPr lang="nb-NO" dirty="0"/>
            </a:br>
            <a:r>
              <a:rPr lang="nb-NO" dirty="0"/>
              <a:t>samlingspunkt, det er viktig for fellesskapet</a:t>
            </a:r>
            <a:br>
              <a:rPr lang="nb-NO" dirty="0"/>
            </a:br>
            <a:r>
              <a:rPr lang="nb-NO" dirty="0"/>
              <a:t> og for å skape trivsel</a:t>
            </a:r>
          </a:p>
          <a:p>
            <a:pPr marL="457200" lvl="1" indent="0">
              <a:lnSpc>
                <a:spcPct val="120000"/>
              </a:lnSpc>
              <a:buNone/>
            </a:pPr>
            <a:endParaRPr lang="nb-NO" sz="2000" dirty="0"/>
          </a:p>
          <a:p>
            <a:pPr marL="457200" lvl="1" indent="0">
              <a:lnSpc>
                <a:spcPct val="120000"/>
              </a:lnSpc>
              <a:buNone/>
            </a:pPr>
            <a:endParaRPr lang="nb-NO" sz="2000" dirty="0"/>
          </a:p>
        </p:txBody>
      </p:sp>
      <p:sp>
        <p:nvSpPr>
          <p:cNvPr id="4" name="Plassholder for dato 3"/>
          <p:cNvSpPr>
            <a:spLocks noGrp="1"/>
          </p:cNvSpPr>
          <p:nvPr>
            <p:ph type="dt" sz="half" idx="2"/>
          </p:nvPr>
        </p:nvSpPr>
        <p:spPr/>
        <p:txBody>
          <a:bodyPr/>
          <a:lstStyle/>
          <a:p>
            <a:fld id="{E20A137D-AA40-4A9B-8FE1-27C4C616CA70}" type="datetime1">
              <a:rPr lang="nb-NO" smtClean="0"/>
              <a:t>31.08.2018</a:t>
            </a:fld>
            <a:endParaRPr lang="nb-NO" dirty="0"/>
          </a:p>
        </p:txBody>
      </p:sp>
      <p:sp>
        <p:nvSpPr>
          <p:cNvPr id="5" name="Plassholder for lysbildenummer 4"/>
          <p:cNvSpPr>
            <a:spLocks noGrp="1"/>
          </p:cNvSpPr>
          <p:nvPr>
            <p:ph type="sldNum" sz="quarter" idx="4"/>
          </p:nvPr>
        </p:nvSpPr>
        <p:spPr/>
        <p:txBody>
          <a:bodyPr/>
          <a:lstStyle/>
          <a:p>
            <a:fld id="{CDA22134-EA94-4B2E-9154-EB8F13265450}" type="slidenum">
              <a:rPr lang="nb-NO" smtClean="0"/>
              <a:pPr/>
              <a:t>6</a:t>
            </a:fld>
            <a:endParaRPr lang="nb-NO" dirty="0"/>
          </a:p>
        </p:txBody>
      </p:sp>
      <p:sp>
        <p:nvSpPr>
          <p:cNvPr id="9" name="TextBox 8"/>
          <p:cNvSpPr txBox="1"/>
          <p:nvPr/>
        </p:nvSpPr>
        <p:spPr>
          <a:xfrm>
            <a:off x="8080064" y="3879691"/>
            <a:ext cx="814414" cy="369332"/>
          </a:xfrm>
          <a:prstGeom prst="rect">
            <a:avLst/>
          </a:prstGeom>
          <a:noFill/>
          <a:ln>
            <a:noFill/>
          </a:ln>
        </p:spPr>
        <p:txBody>
          <a:bodyPr wrap="square" rtlCol="0">
            <a:spAutoFit/>
          </a:bodyPr>
          <a:lstStyle/>
          <a:p>
            <a:r>
              <a:rPr lang="nb-NO" dirty="0"/>
              <a:t>Tilsyn</a:t>
            </a:r>
          </a:p>
        </p:txBody>
      </p:sp>
      <p:sp>
        <p:nvSpPr>
          <p:cNvPr id="12" name="TextBox 11"/>
          <p:cNvSpPr txBox="1"/>
          <p:nvPr/>
        </p:nvSpPr>
        <p:spPr>
          <a:xfrm>
            <a:off x="6705871" y="3875528"/>
            <a:ext cx="649035" cy="369332"/>
          </a:xfrm>
          <a:prstGeom prst="rect">
            <a:avLst/>
          </a:prstGeom>
          <a:noFill/>
          <a:ln>
            <a:noFill/>
          </a:ln>
        </p:spPr>
        <p:txBody>
          <a:bodyPr wrap="square" rtlCol="0">
            <a:spAutoFit/>
          </a:bodyPr>
          <a:lstStyle/>
          <a:p>
            <a:r>
              <a:rPr lang="nb-NO" dirty="0"/>
              <a:t>Tid</a:t>
            </a:r>
          </a:p>
        </p:txBody>
      </p:sp>
      <p:sp>
        <p:nvSpPr>
          <p:cNvPr id="13" name="TextBox 12"/>
          <p:cNvSpPr txBox="1"/>
          <p:nvPr/>
        </p:nvSpPr>
        <p:spPr>
          <a:xfrm>
            <a:off x="8188470" y="5580305"/>
            <a:ext cx="933753" cy="369332"/>
          </a:xfrm>
          <a:prstGeom prst="rect">
            <a:avLst/>
          </a:prstGeom>
          <a:noFill/>
          <a:ln>
            <a:noFill/>
          </a:ln>
        </p:spPr>
        <p:txBody>
          <a:bodyPr wrap="square" rtlCol="0">
            <a:spAutoFit/>
          </a:bodyPr>
          <a:lstStyle/>
          <a:p>
            <a:r>
              <a:rPr lang="nb-NO" dirty="0"/>
              <a:t>Tilbud</a:t>
            </a:r>
          </a:p>
        </p:txBody>
      </p:sp>
      <p:sp>
        <p:nvSpPr>
          <p:cNvPr id="14" name="TextBox 13"/>
          <p:cNvSpPr txBox="1"/>
          <p:nvPr/>
        </p:nvSpPr>
        <p:spPr>
          <a:xfrm>
            <a:off x="6632592" y="5547424"/>
            <a:ext cx="795592" cy="369332"/>
          </a:xfrm>
          <a:prstGeom prst="rect">
            <a:avLst/>
          </a:prstGeom>
          <a:noFill/>
          <a:ln>
            <a:noFill/>
          </a:ln>
        </p:spPr>
        <p:txBody>
          <a:bodyPr wrap="square" rtlCol="0">
            <a:spAutoFit/>
          </a:bodyPr>
          <a:lstStyle/>
          <a:p>
            <a:r>
              <a:rPr lang="nb-NO" dirty="0"/>
              <a:t>Trygg</a:t>
            </a:r>
          </a:p>
        </p:txBody>
      </p:sp>
      <p:pic>
        <p:nvPicPr>
          <p:cNvPr id="1027" name="Picture 3" descr="C:\Users\André\AppData\Local\Microsoft\Windows\Temporary Internet Files\Content.IE5\UEUVD70I\Fra_Luca_Pacioli_Letter_T_1509[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0389" y="4241928"/>
            <a:ext cx="1425810" cy="138418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946043" y="4724015"/>
            <a:ext cx="1502051" cy="461665"/>
          </a:xfrm>
          <a:prstGeom prst="rect">
            <a:avLst/>
          </a:prstGeom>
          <a:noFill/>
          <a:ln>
            <a:noFill/>
          </a:ln>
        </p:spPr>
        <p:txBody>
          <a:bodyPr wrap="square" rtlCol="0">
            <a:spAutoFit/>
          </a:bodyPr>
          <a:lstStyle/>
          <a:p>
            <a:r>
              <a:rPr lang="nb-NO" sz="2400" b="1" dirty="0">
                <a:solidFill>
                  <a:srgbClr val="00B050"/>
                </a:solidFill>
              </a:rPr>
              <a:t>   </a:t>
            </a:r>
            <a:r>
              <a:rPr lang="nb-NO" sz="2400" b="1" dirty="0">
                <a:solidFill>
                  <a:schemeClr val="accent6">
                    <a:lumMod val="75000"/>
                  </a:schemeClr>
                </a:solidFill>
              </a:rPr>
              <a:t>TRIVSEL</a:t>
            </a:r>
          </a:p>
        </p:txBody>
      </p:sp>
      <p:sp>
        <p:nvSpPr>
          <p:cNvPr id="6" name="Rectangle 5"/>
          <p:cNvSpPr/>
          <p:nvPr/>
        </p:nvSpPr>
        <p:spPr>
          <a:xfrm>
            <a:off x="6632592" y="3874005"/>
            <a:ext cx="2321547" cy="22444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29429005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ssholder for innhold 2"/>
          <p:cNvSpPr>
            <a:spLocks noGrp="1"/>
          </p:cNvSpPr>
          <p:nvPr>
            <p:ph idx="1"/>
          </p:nvPr>
        </p:nvSpPr>
        <p:spPr>
          <a:xfrm>
            <a:off x="468000" y="1628800"/>
            <a:ext cx="8208000" cy="4525963"/>
          </a:xfrm>
        </p:spPr>
        <p:txBody>
          <a:bodyPr>
            <a:normAutofit/>
          </a:bodyPr>
          <a:lstStyle/>
          <a:p>
            <a:pPr>
              <a:spcAft>
                <a:spcPts val="1200"/>
              </a:spcAft>
            </a:pPr>
            <a:r>
              <a:rPr lang="nb-NO" sz="2200" dirty="0"/>
              <a:t>Helsedirektoratets minidokumentar (2 filmer) der fire tiendeklassinger tester sine skolematvaner på to førsteklasser</a:t>
            </a:r>
          </a:p>
          <a:p>
            <a:r>
              <a:rPr lang="nb-NO" sz="2200" dirty="0"/>
              <a:t>Filmene egner seg som grunnlag for videre refleksjon og diskusjon</a:t>
            </a:r>
          </a:p>
        </p:txBody>
      </p:sp>
      <p:sp>
        <p:nvSpPr>
          <p:cNvPr id="4" name="Plassholder for dato 3"/>
          <p:cNvSpPr>
            <a:spLocks noGrp="1"/>
          </p:cNvSpPr>
          <p:nvPr>
            <p:ph type="dt" sz="half" idx="2"/>
          </p:nvPr>
        </p:nvSpPr>
        <p:spPr/>
        <p:txBody>
          <a:bodyPr/>
          <a:lstStyle/>
          <a:p>
            <a:pPr>
              <a:defRPr/>
            </a:pPr>
            <a:fld id="{F7081198-A8D8-4184-8DF5-33969322CF07}" type="datetime1">
              <a:rPr lang="nb-NO" smtClean="0">
                <a:solidFill>
                  <a:prstClr val="white"/>
                </a:solidFill>
              </a:rPr>
              <a:t>31.08.2018</a:t>
            </a:fld>
            <a:endParaRPr lang="nb-NO" dirty="0">
              <a:solidFill>
                <a:prstClr val="white"/>
              </a:solidFill>
            </a:endParaRPr>
          </a:p>
        </p:txBody>
      </p:sp>
      <p:sp>
        <p:nvSpPr>
          <p:cNvPr id="6" name="Plassholder for lysbildenummer 5"/>
          <p:cNvSpPr>
            <a:spLocks noGrp="1"/>
          </p:cNvSpPr>
          <p:nvPr>
            <p:ph type="sldNum" sz="quarter" idx="4"/>
          </p:nvPr>
        </p:nvSpPr>
        <p:spPr/>
        <p:txBody>
          <a:bodyPr/>
          <a:lstStyle/>
          <a:p>
            <a:pPr>
              <a:defRPr/>
            </a:pPr>
            <a:fld id="{43869E22-E2F9-4E4E-9E5B-993037F890BA}" type="slidenum">
              <a:rPr lang="nb-NO" smtClean="0">
                <a:solidFill>
                  <a:prstClr val="white"/>
                </a:solidFill>
              </a:rPr>
              <a:pPr>
                <a:defRPr/>
              </a:pPr>
              <a:t>7</a:t>
            </a:fld>
            <a:endParaRPr lang="nb-NO" dirty="0">
              <a:solidFill>
                <a:prstClr val="white"/>
              </a:solidFill>
            </a:endParaRPr>
          </a:p>
        </p:txBody>
      </p:sp>
      <p:pic>
        <p:nvPicPr>
          <p:cNvPr id="9" name="Bilde 6"/>
          <p:cNvPicPr>
            <a:picLocks noChangeAspect="1"/>
          </p:cNvPicPr>
          <p:nvPr/>
        </p:nvPicPr>
        <p:blipFill rotWithShape="1">
          <a:blip r:embed="rId3" cstate="print">
            <a:extLst>
              <a:ext uri="{28A0092B-C50C-407E-A947-70E740481C1C}">
                <a14:useLocalDpi xmlns:a14="http://schemas.microsoft.com/office/drawing/2010/main" val="0"/>
              </a:ext>
            </a:extLst>
          </a:blip>
          <a:srcRect t="6351" b="8596"/>
          <a:stretch/>
        </p:blipFill>
        <p:spPr>
          <a:xfrm>
            <a:off x="1907704" y="3284984"/>
            <a:ext cx="5612986" cy="2685368"/>
          </a:xfrm>
          <a:prstGeom prst="rect">
            <a:avLst/>
          </a:prstGeom>
        </p:spPr>
      </p:pic>
      <p:sp>
        <p:nvSpPr>
          <p:cNvPr id="10" name="Tittel 1"/>
          <p:cNvSpPr txBox="1">
            <a:spLocks/>
          </p:cNvSpPr>
          <p:nvPr/>
        </p:nvSpPr>
        <p:spPr>
          <a:xfrm>
            <a:off x="240847" y="515731"/>
            <a:ext cx="8568952" cy="556179"/>
          </a:xfrm>
          <a:prstGeom prst="rect">
            <a:avLst/>
          </a:prstGeom>
        </p:spPr>
        <p:txBody>
          <a:bodyPr vert="horz" lIns="90000" tIns="46800" rIns="90000" bIns="46800" rtlCol="0" anchor="b" anchorCtr="0">
            <a:spAutoFit/>
          </a:bodyPr>
          <a:lstStyle>
            <a:lvl1pPr algn="l" defTabSz="914400" rtl="0" eaLnBrk="1" latinLnBrk="0" hangingPunct="1">
              <a:spcBef>
                <a:spcPct val="0"/>
              </a:spcBef>
              <a:buNone/>
              <a:defRPr sz="3400" kern="1200">
                <a:solidFill>
                  <a:srgbClr val="003244"/>
                </a:solidFill>
                <a:latin typeface="+mj-lt"/>
                <a:ea typeface="+mj-ea"/>
                <a:cs typeface="+mj-cs"/>
              </a:defRPr>
            </a:lvl1pPr>
          </a:lstStyle>
          <a:p>
            <a:pPr algn="ctr"/>
            <a:r>
              <a:rPr lang="nb-NO" sz="3000" b="1" dirty="0">
                <a:latin typeface="Arial" panose="020B0604020202020204" pitchFamily="34" charset="0"/>
                <a:cs typeface="Arial" panose="020B0604020202020204" pitchFamily="34" charset="0"/>
              </a:rPr>
              <a:t>«</a:t>
            </a:r>
            <a:r>
              <a:rPr lang="nb-NO" sz="3000" b="1" dirty="0">
                <a:cs typeface="Arial" panose="020B0604020202020204" pitchFamily="34" charset="0"/>
              </a:rPr>
              <a:t>Skolemateksperimentet</a:t>
            </a:r>
            <a:r>
              <a:rPr lang="nb-NO" sz="3000" b="1" dirty="0">
                <a:latin typeface="Arial" panose="020B0604020202020204" pitchFamily="34" charset="0"/>
                <a:cs typeface="Arial" panose="020B0604020202020204" pitchFamily="34" charset="0"/>
              </a:rPr>
              <a:t>»</a:t>
            </a:r>
          </a:p>
        </p:txBody>
      </p:sp>
      <p:sp>
        <p:nvSpPr>
          <p:cNvPr id="8" name="TekstSylinder 7"/>
          <p:cNvSpPr txBox="1"/>
          <p:nvPr/>
        </p:nvSpPr>
        <p:spPr>
          <a:xfrm>
            <a:off x="2723244" y="5986130"/>
            <a:ext cx="3981906" cy="246221"/>
          </a:xfrm>
          <a:prstGeom prst="rect">
            <a:avLst/>
          </a:prstGeom>
          <a:noFill/>
        </p:spPr>
        <p:txBody>
          <a:bodyPr wrap="square" rtlCol="0">
            <a:spAutoFit/>
          </a:bodyPr>
          <a:lstStyle/>
          <a:p>
            <a:pPr algn="ctr"/>
            <a:r>
              <a:rPr lang="nb-NO" sz="1000" dirty="0"/>
              <a:t>Foto: </a:t>
            </a:r>
            <a:r>
              <a:rPr lang="nb-NO" sz="1000" dirty="0" err="1"/>
              <a:t>Tangrystan</a:t>
            </a:r>
            <a:r>
              <a:rPr lang="nb-NO" sz="1000" dirty="0"/>
              <a:t> Productions AS for Helsedirektoratet</a:t>
            </a:r>
          </a:p>
        </p:txBody>
      </p:sp>
    </p:spTree>
    <p:extLst>
      <p:ext uri="{BB962C8B-B14F-4D97-AF65-F5344CB8AC3E}">
        <p14:creationId xmlns:p14="http://schemas.microsoft.com/office/powerpoint/2010/main" val="1374402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nb-NO"/>
          </a:p>
        </p:txBody>
      </p:sp>
      <p:pic>
        <p:nvPicPr>
          <p:cNvPr id="11" name="Bilde 11"/>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4681850" y="-1"/>
            <a:ext cx="4462149" cy="2688831"/>
          </a:xfrm>
          <a:prstGeom prst="rect">
            <a:avLst/>
          </a:prstGeom>
        </p:spPr>
      </p:pic>
      <p:sp>
        <p:nvSpPr>
          <p:cNvPr id="4" name="Plassholder for dato 3"/>
          <p:cNvSpPr>
            <a:spLocks noGrp="1"/>
          </p:cNvSpPr>
          <p:nvPr>
            <p:ph type="dt" sz="half" idx="2"/>
          </p:nvPr>
        </p:nvSpPr>
        <p:spPr/>
        <p:txBody>
          <a:bodyPr/>
          <a:lstStyle/>
          <a:p>
            <a:fld id="{90885F05-6743-4207-8F17-E5204B0ED0B2}" type="datetime1">
              <a:rPr lang="nb-NO" smtClean="0"/>
              <a:t>31.08.2018</a:t>
            </a:fld>
            <a:endParaRPr lang="nb-NO" dirty="0"/>
          </a:p>
        </p:txBody>
      </p:sp>
      <p:sp>
        <p:nvSpPr>
          <p:cNvPr id="5" name="Plassholder for lysbildenummer 4"/>
          <p:cNvSpPr>
            <a:spLocks noGrp="1"/>
          </p:cNvSpPr>
          <p:nvPr>
            <p:ph type="sldNum" sz="quarter" idx="4"/>
          </p:nvPr>
        </p:nvSpPr>
        <p:spPr/>
        <p:txBody>
          <a:bodyPr/>
          <a:lstStyle/>
          <a:p>
            <a:fld id="{CDA22134-EA94-4B2E-9154-EB8F13265450}" type="slidenum">
              <a:rPr lang="nb-NO" smtClean="0"/>
              <a:pPr/>
              <a:t>8</a:t>
            </a:fld>
            <a:endParaRPr lang="nb-NO" dirty="0"/>
          </a:p>
        </p:txBody>
      </p:sp>
      <p:sp>
        <p:nvSpPr>
          <p:cNvPr id="9" name="Rektangel 8"/>
          <p:cNvSpPr/>
          <p:nvPr/>
        </p:nvSpPr>
        <p:spPr>
          <a:xfrm>
            <a:off x="179512" y="3068960"/>
            <a:ext cx="8856984" cy="3262432"/>
          </a:xfrm>
          <a:prstGeom prst="rect">
            <a:avLst/>
          </a:prstGeom>
        </p:spPr>
        <p:txBody>
          <a:bodyPr wrap="square">
            <a:spAutoFit/>
          </a:bodyPr>
          <a:lstStyle/>
          <a:p>
            <a:r>
              <a:rPr lang="nb-NO" sz="2200" b="1" dirty="0">
                <a:solidFill>
                  <a:srgbClr val="0093A7"/>
                </a:solidFill>
              </a:rPr>
              <a:t>Hva skjer når 10. klassinger tester sine skolematvaner på 1. klassinger?</a:t>
            </a:r>
          </a:p>
          <a:p>
            <a:pPr marL="285750" indent="-285750">
              <a:buFont typeface="Arial" panose="020B0604020202020204" pitchFamily="34" charset="0"/>
              <a:buChar char="•"/>
            </a:pPr>
            <a:r>
              <a:rPr lang="nb-NO" sz="2100" dirty="0"/>
              <a:t>Ved å observere førsteklassene ser de fire 15-åringene hvordan maten de har servert påvirker elevene og undervisningen</a:t>
            </a:r>
          </a:p>
          <a:p>
            <a:pPr marL="285750" indent="-285750">
              <a:buFont typeface="Arial" panose="020B0604020202020204" pitchFamily="34" charset="0"/>
              <a:buChar char="•"/>
            </a:pPr>
            <a:r>
              <a:rPr lang="nb-NO" sz="2100" dirty="0"/>
              <a:t>Ungdommene diskuterer det de ser, og deler sine tanker og erfaringer</a:t>
            </a:r>
          </a:p>
          <a:p>
            <a:pPr marL="285750" indent="-285750">
              <a:buFont typeface="Arial" panose="020B0604020202020204" pitchFamily="34" charset="0"/>
              <a:buChar char="•"/>
            </a:pPr>
            <a:r>
              <a:rPr lang="nb-NO" sz="2100" dirty="0"/>
              <a:t>Skolemateksperimentet er reelt, og barnas reaksjoner er ekte</a:t>
            </a:r>
          </a:p>
          <a:p>
            <a:pPr marL="285750" indent="-285750">
              <a:buFont typeface="Arial" panose="020B0604020202020204" pitchFamily="34" charset="0"/>
              <a:buChar char="•"/>
            </a:pPr>
            <a:endParaRPr lang="nb-NO" sz="2000" dirty="0">
              <a:sym typeface="Wingdings" panose="05000000000000000000" pitchFamily="2" charset="2"/>
            </a:endParaRPr>
          </a:p>
          <a:p>
            <a:pPr marL="285750" indent="-285750">
              <a:buFont typeface="Arial" panose="020B0604020202020204" pitchFamily="34" charset="0"/>
              <a:buChar char="•"/>
            </a:pPr>
            <a:r>
              <a:rPr lang="nb-NO" sz="2200" b="1" dirty="0">
                <a:solidFill>
                  <a:srgbClr val="0093A7"/>
                </a:solidFill>
                <a:sym typeface="Wingdings" panose="05000000000000000000" pitchFamily="2" charset="2"/>
              </a:rPr>
              <a:t>Snurr film</a:t>
            </a:r>
          </a:p>
          <a:p>
            <a:pPr marL="742950" lvl="1" indent="-285750">
              <a:buFont typeface="Arial" panose="020B0604020202020204" pitchFamily="34" charset="0"/>
              <a:buChar char="•"/>
            </a:pPr>
            <a:r>
              <a:rPr lang="nb-NO" sz="2000" dirty="0">
                <a:solidFill>
                  <a:srgbClr val="003244"/>
                </a:solidFill>
                <a:sym typeface="Wingdings" panose="05000000000000000000" pitchFamily="2" charset="2"/>
              </a:rPr>
              <a:t>Episode 1: </a:t>
            </a:r>
            <a:r>
              <a:rPr lang="nb-NO" sz="2000" dirty="0">
                <a:solidFill>
                  <a:srgbClr val="FF0000"/>
                </a:solidFill>
                <a:sym typeface="Wingdings" panose="05000000000000000000" pitchFamily="2" charset="2"/>
                <a:hlinkClick r:id="rId4"/>
              </a:rPr>
              <a:t>Brød med avokado vs. kebab og cola</a:t>
            </a:r>
            <a:endParaRPr lang="nb-NO" sz="2000" dirty="0">
              <a:solidFill>
                <a:srgbClr val="FF0000"/>
              </a:solidFill>
              <a:sym typeface="Wingdings" panose="05000000000000000000" pitchFamily="2" charset="2"/>
            </a:endParaRPr>
          </a:p>
          <a:p>
            <a:pPr marL="742950" lvl="1" indent="-285750">
              <a:buFont typeface="Arial" panose="020B0604020202020204" pitchFamily="34" charset="0"/>
              <a:buChar char="•"/>
            </a:pPr>
            <a:r>
              <a:rPr lang="nb-NO" sz="2000" dirty="0">
                <a:solidFill>
                  <a:srgbClr val="003244"/>
                </a:solidFill>
                <a:sym typeface="Wingdings" panose="05000000000000000000" pitchFamily="2" charset="2"/>
              </a:rPr>
              <a:t>Episode 2: </a:t>
            </a:r>
            <a:r>
              <a:rPr lang="nb-NO" sz="2000" dirty="0">
                <a:solidFill>
                  <a:srgbClr val="003244"/>
                </a:solidFill>
                <a:sym typeface="Wingdings" panose="05000000000000000000" pitchFamily="2" charset="2"/>
                <a:hlinkClick r:id="rId5"/>
              </a:rPr>
              <a:t>Vaffel og iste vs. kylling, grønnsaker og ris</a:t>
            </a:r>
            <a:endParaRPr lang="nb-NO" sz="2000" dirty="0">
              <a:solidFill>
                <a:srgbClr val="003244"/>
              </a:solidFill>
            </a:endParaRPr>
          </a:p>
          <a:p>
            <a:pPr lvl="1"/>
            <a:endParaRPr lang="nb-NO" dirty="0"/>
          </a:p>
        </p:txBody>
      </p:sp>
      <p:pic>
        <p:nvPicPr>
          <p:cNvPr id="10" name="Bilde 10"/>
          <p:cNvPicPr>
            <a:picLocks noChangeAspect="1"/>
          </p:cNvPicPr>
          <p:nvPr/>
        </p:nvPicPr>
        <p:blipFill rotWithShape="1">
          <a:blip r:embed="rId6" cstate="print">
            <a:extLst>
              <a:ext uri="{28A0092B-C50C-407E-A947-70E740481C1C}">
                <a14:useLocalDpi xmlns:a14="http://schemas.microsoft.com/office/drawing/2010/main" val="0"/>
              </a:ext>
            </a:extLst>
          </a:blip>
          <a:srcRect t="9494" r="6039" b="24348"/>
          <a:stretch/>
        </p:blipFill>
        <p:spPr>
          <a:xfrm>
            <a:off x="1" y="0"/>
            <a:ext cx="4681850" cy="2688831"/>
          </a:xfrm>
          <a:prstGeom prst="rect">
            <a:avLst/>
          </a:prstGeom>
        </p:spPr>
      </p:pic>
      <p:sp>
        <p:nvSpPr>
          <p:cNvPr id="8" name="TekstSylinder 7"/>
          <p:cNvSpPr txBox="1"/>
          <p:nvPr/>
        </p:nvSpPr>
        <p:spPr>
          <a:xfrm>
            <a:off x="5076056" y="2675920"/>
            <a:ext cx="3981906" cy="246221"/>
          </a:xfrm>
          <a:prstGeom prst="rect">
            <a:avLst/>
          </a:prstGeom>
          <a:noFill/>
        </p:spPr>
        <p:txBody>
          <a:bodyPr wrap="square" rtlCol="0">
            <a:spAutoFit/>
          </a:bodyPr>
          <a:lstStyle/>
          <a:p>
            <a:pPr algn="r"/>
            <a:r>
              <a:rPr lang="nb-NO" sz="1000" dirty="0"/>
              <a:t>Foto: </a:t>
            </a:r>
            <a:r>
              <a:rPr lang="nb-NO" sz="1000" dirty="0" err="1"/>
              <a:t>Tangrystan</a:t>
            </a:r>
            <a:r>
              <a:rPr lang="nb-NO" sz="1000" dirty="0"/>
              <a:t> Productions AS for Helsedirektoratet</a:t>
            </a:r>
          </a:p>
        </p:txBody>
      </p:sp>
    </p:spTree>
    <p:extLst>
      <p:ext uri="{BB962C8B-B14F-4D97-AF65-F5344CB8AC3E}">
        <p14:creationId xmlns:p14="http://schemas.microsoft.com/office/powerpoint/2010/main" val="3602392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6219"/>
            <a:ext cx="8208000" cy="556179"/>
          </a:xfrm>
        </p:spPr>
        <p:txBody>
          <a:bodyPr/>
          <a:lstStyle/>
          <a:p>
            <a:pPr algn="ctr"/>
            <a:r>
              <a:rPr lang="nb-NO" sz="3000" b="1" dirty="0"/>
              <a:t>Refleksjoner til Skolemateksperimentet</a:t>
            </a:r>
          </a:p>
        </p:txBody>
      </p:sp>
      <p:sp>
        <p:nvSpPr>
          <p:cNvPr id="3" name="Content Placeholder 2"/>
          <p:cNvSpPr>
            <a:spLocks noGrp="1"/>
          </p:cNvSpPr>
          <p:nvPr>
            <p:ph idx="1"/>
          </p:nvPr>
        </p:nvSpPr>
        <p:spPr>
          <a:xfrm>
            <a:off x="468000" y="1268760"/>
            <a:ext cx="8208000" cy="4525963"/>
          </a:xfrm>
        </p:spPr>
        <p:txBody>
          <a:bodyPr>
            <a:normAutofit/>
          </a:bodyPr>
          <a:lstStyle/>
          <a:p>
            <a:pPr marL="285750" indent="-285750"/>
            <a:r>
              <a:rPr lang="nb-NO" sz="2100" dirty="0">
                <a:sym typeface="Wingdings" panose="05000000000000000000" pitchFamily="2" charset="2"/>
              </a:rPr>
              <a:t>Hva betyr skolemåltidet for det sosiale?</a:t>
            </a:r>
          </a:p>
          <a:p>
            <a:pPr marL="285750" indent="-285750"/>
            <a:r>
              <a:rPr lang="nb-NO" sz="2100" dirty="0">
                <a:sym typeface="Wingdings" panose="05000000000000000000" pitchFamily="2" charset="2"/>
              </a:rPr>
              <a:t>Hva kan et sunt skolemåltid bety for den enkelte og for klassen?</a:t>
            </a:r>
          </a:p>
          <a:p>
            <a:pPr marL="285750" indent="-285750"/>
            <a:r>
              <a:rPr lang="nb-NO" sz="2100" dirty="0">
                <a:sym typeface="Wingdings" panose="05000000000000000000" pitchFamily="2" charset="2"/>
              </a:rPr>
              <a:t>Hvordan kan vi legge til rette for et godt og trivelig skolemåltid?</a:t>
            </a:r>
          </a:p>
          <a:p>
            <a:pPr marL="285750" indent="-285750"/>
            <a:r>
              <a:rPr lang="nb-NO" sz="2100" dirty="0">
                <a:sym typeface="Wingdings" panose="05000000000000000000" pitchFamily="2" charset="2"/>
              </a:rPr>
              <a:t>Har elevene nok tid til å spise på skolen?</a:t>
            </a:r>
          </a:p>
          <a:p>
            <a:pPr marL="285750" indent="-285750"/>
            <a:r>
              <a:rPr lang="nb-NO" sz="2100" dirty="0"/>
              <a:t>Hva mener dere er utfordringene med mat og måltider i skoletiden?</a:t>
            </a:r>
          </a:p>
          <a:p>
            <a:pPr marL="285750" indent="-285750"/>
            <a:r>
              <a:rPr lang="nb-NO" sz="2100" dirty="0">
                <a:sym typeface="Wingdings" panose="05000000000000000000" pitchFamily="2" charset="2"/>
              </a:rPr>
              <a:t>Merker dere forskjell når noen elever har spist lite mat eller mye sukkerrik mat?</a:t>
            </a:r>
          </a:p>
          <a:p>
            <a:pPr marL="285750" indent="-285750"/>
            <a:r>
              <a:rPr lang="nb-NO" sz="2100" dirty="0">
                <a:sym typeface="Wingdings" panose="05000000000000000000" pitchFamily="2" charset="2"/>
              </a:rPr>
              <a:t>Hvor mye penger bruker dere på mat og hvor mye på godteri/brus?</a:t>
            </a:r>
          </a:p>
          <a:p>
            <a:pPr marL="285750" indent="-285750"/>
            <a:endParaRPr lang="nb-NO" sz="2000" dirty="0">
              <a:sym typeface="Wingdings" panose="05000000000000000000" pitchFamily="2" charset="2"/>
            </a:endParaRPr>
          </a:p>
          <a:p>
            <a:endParaRPr lang="nb-NO" sz="2000" dirty="0"/>
          </a:p>
          <a:p>
            <a:pPr lvl="1">
              <a:buFont typeface="Arial" panose="020B0604020202020204" pitchFamily="34" charset="0"/>
              <a:buChar char="•"/>
            </a:pPr>
            <a:endParaRPr lang="nb-NO" sz="2000" dirty="0">
              <a:sym typeface="Wingdings" panose="05000000000000000000" pitchFamily="2" charset="2"/>
            </a:endParaRPr>
          </a:p>
          <a:p>
            <a:endParaRPr lang="nb-NO" sz="2000" dirty="0"/>
          </a:p>
        </p:txBody>
      </p:sp>
      <p:sp>
        <p:nvSpPr>
          <p:cNvPr id="4" name="Date Placeholder 3"/>
          <p:cNvSpPr>
            <a:spLocks noGrp="1"/>
          </p:cNvSpPr>
          <p:nvPr>
            <p:ph type="dt" sz="half" idx="2"/>
          </p:nvPr>
        </p:nvSpPr>
        <p:spPr/>
        <p:txBody>
          <a:bodyPr/>
          <a:lstStyle/>
          <a:p>
            <a:fld id="{EFDB7D7C-DDDD-4BE8-A776-FB71F8B56EBB}" type="datetime1">
              <a:rPr lang="nb-NO" smtClean="0"/>
              <a:t>31.08.2018</a:t>
            </a:fld>
            <a:endParaRPr lang="nb-NO" dirty="0"/>
          </a:p>
        </p:txBody>
      </p:sp>
      <p:sp>
        <p:nvSpPr>
          <p:cNvPr id="6" name="Slide Number Placeholder 5"/>
          <p:cNvSpPr>
            <a:spLocks noGrp="1"/>
          </p:cNvSpPr>
          <p:nvPr>
            <p:ph type="sldNum" sz="quarter" idx="4"/>
          </p:nvPr>
        </p:nvSpPr>
        <p:spPr/>
        <p:txBody>
          <a:bodyPr/>
          <a:lstStyle/>
          <a:p>
            <a:fld id="{CDA22134-EA94-4B2E-9154-EB8F13265450}" type="slidenum">
              <a:rPr lang="nb-NO" smtClean="0"/>
              <a:pPr/>
              <a:t>9</a:t>
            </a:fld>
            <a:endParaRPr lang="nb-NO" dirty="0"/>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170" r="10806" b="4950"/>
          <a:stretch/>
        </p:blipFill>
        <p:spPr bwMode="auto">
          <a:xfrm>
            <a:off x="3563887" y="4454137"/>
            <a:ext cx="3290003" cy="202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kstSylinder 7"/>
          <p:cNvSpPr txBox="1"/>
          <p:nvPr/>
        </p:nvSpPr>
        <p:spPr>
          <a:xfrm>
            <a:off x="3217936" y="6457785"/>
            <a:ext cx="3981906" cy="246221"/>
          </a:xfrm>
          <a:prstGeom prst="rect">
            <a:avLst/>
          </a:prstGeom>
          <a:noFill/>
        </p:spPr>
        <p:txBody>
          <a:bodyPr wrap="square" rtlCol="0">
            <a:spAutoFit/>
          </a:bodyPr>
          <a:lstStyle/>
          <a:p>
            <a:pPr algn="ctr"/>
            <a:r>
              <a:rPr lang="nb-NO" sz="1000" dirty="0"/>
              <a:t>Foto: </a:t>
            </a:r>
            <a:r>
              <a:rPr lang="nb-NO" sz="1000" dirty="0" err="1"/>
              <a:t>Tangrystan</a:t>
            </a:r>
            <a:r>
              <a:rPr lang="nb-NO" sz="1000" dirty="0"/>
              <a:t> Productions AS for Helsedirektoratet</a:t>
            </a:r>
          </a:p>
        </p:txBody>
      </p:sp>
    </p:spTree>
    <p:extLst>
      <p:ext uri="{BB962C8B-B14F-4D97-AF65-F5344CB8AC3E}">
        <p14:creationId xmlns:p14="http://schemas.microsoft.com/office/powerpoint/2010/main" val="399016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T_4_3_NO">
  <a:themeElements>
    <a:clrScheme name="Helsedir">
      <a:dk1>
        <a:sysClr val="windowText" lastClr="000000"/>
      </a:dk1>
      <a:lt1>
        <a:sysClr val="window" lastClr="FFFFFF"/>
      </a:lt1>
      <a:dk2>
        <a:srgbClr val="00546E"/>
      </a:dk2>
      <a:lt2>
        <a:srgbClr val="EEECE1"/>
      </a:lt2>
      <a:accent1>
        <a:srgbClr val="43BCBA"/>
      </a:accent1>
      <a:accent2>
        <a:srgbClr val="92C431"/>
      </a:accent2>
      <a:accent3>
        <a:srgbClr val="FCD004"/>
      </a:accent3>
      <a:accent4>
        <a:srgbClr val="F19B07"/>
      </a:accent4>
      <a:accent5>
        <a:srgbClr val="E63C28"/>
      </a:accent5>
      <a:accent6>
        <a:srgbClr val="E64B7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E1FE3683731FC4698A7CE6B8DF426FB" ma:contentTypeVersion="1" ma:contentTypeDescription="Opprett et nytt dokument." ma:contentTypeScope="" ma:versionID="1aa839f3bdcca6d6c4cf788e53094610">
  <xsd:schema xmlns:xsd="http://www.w3.org/2001/XMLSchema" xmlns:xs="http://www.w3.org/2001/XMLSchema" xmlns:p="http://schemas.microsoft.com/office/2006/metadata/properties" xmlns:ns1="http://schemas.microsoft.com/sharepoint/v3" targetNamespace="http://schemas.microsoft.com/office/2006/metadata/properties" ma:root="true" ma:fieldsID="90c0180eee9ee720d3a6c588d300bb7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Planlagt startdato" ma:description="Planlagt startdato er en områdekolonne som opprettes av publiseringsfunksjonen. Den brukes til å angi dato og klokkeslett for når denne siden vises for første gang for besøkende på området." ma:hidden="true" ma:internalName="PublishingStartDate">
      <xsd:simpleType>
        <xsd:restriction base="dms:Unknown"/>
      </xsd:simpleType>
    </xsd:element>
    <xsd:element name="PublishingExpirationDate" ma:index="9" nillable="true" ma:displayName="Planlagt utløpsdato" ma:description="Planlagt sluttdato er en områdekolonne som opprettes av publiseringsfunksjonen. Den brukes til å angi dato og klokkeslett for når denne siden ikke lenger vises for besøkende på området."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22B65C8-DC35-421B-827D-862F7BF6D7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EDF0D2-9EBE-4855-8CA1-F79E6131F67A}">
  <ds:schemaRefs>
    <ds:schemaRef ds:uri="http://schemas.microsoft.com/sharepoint/v3/contenttype/forms"/>
  </ds:schemaRefs>
</ds:datastoreItem>
</file>

<file path=customXml/itemProps3.xml><?xml version="1.0" encoding="utf-8"?>
<ds:datastoreItem xmlns:ds="http://schemas.openxmlformats.org/officeDocument/2006/customXml" ds:itemID="{30DC6914-E283-44FB-926B-0299C2493C94}">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PPT_4_3_NO</Template>
  <TotalTime>10748</TotalTime>
  <Words>2260</Words>
  <Application>Microsoft Office PowerPoint</Application>
  <PresentationFormat>Skjermfremvisning (4:3)</PresentationFormat>
  <Paragraphs>318</Paragraphs>
  <Slides>16</Slides>
  <Notes>16</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16</vt:i4>
      </vt:variant>
    </vt:vector>
  </HeadingPairs>
  <TitlesOfParts>
    <vt:vector size="21" baseType="lpstr">
      <vt:lpstr>Arial</vt:lpstr>
      <vt:lpstr>Arial Narrow</vt:lpstr>
      <vt:lpstr>Calibri</vt:lpstr>
      <vt:lpstr>Wingdings</vt:lpstr>
      <vt:lpstr>PPT_4_3_NO</vt:lpstr>
      <vt:lpstr>Skolemåltidet – en ressurs for læringsmiljøet</vt:lpstr>
      <vt:lpstr>Disposisjon og formål </vt:lpstr>
      <vt:lpstr>Skolemat viktig for elevene og skolen?</vt:lpstr>
      <vt:lpstr>Mat, måltider og læringsmiljø</vt:lpstr>
      <vt:lpstr>Anbefalinger for mat og måltider i skolen Ny retningslinje høsten 2015</vt:lpstr>
      <vt:lpstr>Ny retningslinje: spesielt vekt på de fem T-er</vt:lpstr>
      <vt:lpstr>PowerPoint-presentasjon</vt:lpstr>
      <vt:lpstr>PowerPoint-presentasjon</vt:lpstr>
      <vt:lpstr>Refleksjoner til Skolemateksperimentet</vt:lpstr>
      <vt:lpstr>Hva skjer i kroppen ved inntak av ulik mat?</vt:lpstr>
      <vt:lpstr>Hva er et måltid?  Mat, kultur, fellesskap, glede</vt:lpstr>
      <vt:lpstr>Hva kan et sunt skolemåltid bidra med?</vt:lpstr>
      <vt:lpstr>Hva kan et godt skolemåltid bestå av?</vt:lpstr>
      <vt:lpstr>Skolefrukt </vt:lpstr>
      <vt:lpstr>Materiell og hjelpemidler</vt:lpstr>
      <vt:lpstr>Idébank om skolemåltidet</vt:lpstr>
    </vt:vector>
  </TitlesOfParts>
  <Company>Helsedirektoratet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Små grep, stor forskjell – kostråds- og</dc:title>
  <dc:creator>Anne Kathrine Owren Aarum</dc:creator>
  <cp:lastModifiedBy>Eva Rustad de Brisis</cp:lastModifiedBy>
  <cp:revision>816</cp:revision>
  <cp:lastPrinted>2016-05-13T09:59:39Z</cp:lastPrinted>
  <dcterms:created xsi:type="dcterms:W3CDTF">2013-05-10T12:01:04Z</dcterms:created>
  <dcterms:modified xsi:type="dcterms:W3CDTF">2018-08-31T12:25:45Z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0x0101005E1FE3683731FC4698A7CE6B8DF426FB</vt:lpwstr>
  </property>
</Properties>
</file>