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33"/>
  </p:notesMasterIdLst>
  <p:handoutMasterIdLst>
    <p:handoutMasterId r:id="rId34"/>
  </p:handoutMasterIdLst>
  <p:sldIdLst>
    <p:sldId id="294" r:id="rId3"/>
    <p:sldId id="286" r:id="rId4"/>
    <p:sldId id="259" r:id="rId5"/>
    <p:sldId id="260" r:id="rId6"/>
    <p:sldId id="261" r:id="rId7"/>
    <p:sldId id="262" r:id="rId8"/>
    <p:sldId id="263" r:id="rId9"/>
    <p:sldId id="292" r:id="rId10"/>
    <p:sldId id="264" r:id="rId11"/>
    <p:sldId id="265" r:id="rId12"/>
    <p:sldId id="266" r:id="rId13"/>
    <p:sldId id="267" r:id="rId14"/>
    <p:sldId id="268" r:id="rId15"/>
    <p:sldId id="269" r:id="rId16"/>
    <p:sldId id="270" r:id="rId17"/>
    <p:sldId id="271" r:id="rId18"/>
    <p:sldId id="272" r:id="rId19"/>
    <p:sldId id="273" r:id="rId20"/>
    <p:sldId id="274" r:id="rId21"/>
    <p:sldId id="288" r:id="rId22"/>
    <p:sldId id="290" r:id="rId23"/>
    <p:sldId id="277" r:id="rId24"/>
    <p:sldId id="291" r:id="rId25"/>
    <p:sldId id="279" r:id="rId26"/>
    <p:sldId id="280" r:id="rId27"/>
    <p:sldId id="281" r:id="rId28"/>
    <p:sldId id="282" r:id="rId29"/>
    <p:sldId id="293" r:id="rId30"/>
    <p:sldId id="285" r:id="rId31"/>
    <p:sldId id="284" r:id="rId32"/>
  </p:sldIdLst>
  <p:sldSz cx="9144000" cy="6858000" type="screen4x3"/>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88988" autoAdjust="0"/>
  </p:normalViewPr>
  <p:slideViewPr>
    <p:cSldViewPr>
      <p:cViewPr varScale="1">
        <p:scale>
          <a:sx n="67" d="100"/>
          <a:sy n="67" d="100"/>
        </p:scale>
        <p:origin x="1244" y="4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3588" y="-58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7B7AAD0-3060-4134-AB44-69C6BC78078C}" type="datetimeFigureOut">
              <a:rPr lang="nb-NO" smtClean="0"/>
              <a:t>07.02.2020</a:t>
            </a:fld>
            <a:endParaRPr lang="nb-NO"/>
          </a:p>
        </p:txBody>
      </p:sp>
      <p:sp>
        <p:nvSpPr>
          <p:cNvPr id="4" name="Plassholder for bunntekst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3E434DEF-9A5B-4F73-BA3F-6077E7B6A064}" type="slidenum">
              <a:rPr lang="nb-NO" smtClean="0"/>
              <a:t>‹#›</a:t>
            </a:fld>
            <a:endParaRPr lang="nb-NO"/>
          </a:p>
        </p:txBody>
      </p:sp>
    </p:spTree>
    <p:extLst>
      <p:ext uri="{BB962C8B-B14F-4D97-AF65-F5344CB8AC3E}">
        <p14:creationId xmlns:p14="http://schemas.microsoft.com/office/powerpoint/2010/main" val="3953523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8045C1D-621B-45ED-BB0A-C88F377EE6D4}" type="datetimeFigureOut">
              <a:rPr lang="nb-NO" smtClean="0"/>
              <a:t>07.02.2020</a:t>
            </a:fld>
            <a:endParaRPr lang="nb-NO"/>
          </a:p>
        </p:txBody>
      </p:sp>
      <p:sp>
        <p:nvSpPr>
          <p:cNvPr id="4" name="Plassholder for lysbil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317CFD4-B06D-4424-9E43-51A180AC2D07}" type="slidenum">
              <a:rPr lang="nb-NO" smtClean="0"/>
              <a:t>‹#›</a:t>
            </a:fld>
            <a:endParaRPr lang="nb-NO"/>
          </a:p>
        </p:txBody>
      </p:sp>
    </p:spTree>
    <p:extLst>
      <p:ext uri="{BB962C8B-B14F-4D97-AF65-F5344CB8AC3E}">
        <p14:creationId xmlns:p14="http://schemas.microsoft.com/office/powerpoint/2010/main" val="342024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ovdata.no/dokument/LTI/forskrift/2015-02-18-13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v2.no/a/1031918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lhl.no/kosthold/ernaring-og-helse1/bruk-krydderblandinger-i-stedet-for-sal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ovdata.no/dokument/SF/forskrift/2014-11-28-149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lsedirektoratet.no/faglige-rad/kostradene-og-naeringsstoffer/kostrad-for-befolkning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helsenorge.no/kosthold-og-ernaring/kostrad/sal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youtube.com/playlist?list=PLS9Dbtm5qG5UcOv61bC-T484FlOJAfuzX"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elsedirektoratet.no/folkehelse/kosthold-og-ernering/salt-og-saltpartnerskape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Saltskolen</a:t>
            </a:r>
            <a:r>
              <a:rPr lang="nb-NO" baseline="0" dirty="0"/>
              <a:t> er </a:t>
            </a:r>
            <a:r>
              <a:rPr lang="nb-NO" dirty="0"/>
              <a:t>et </a:t>
            </a:r>
            <a:r>
              <a:rPr lang="nb-NO" baseline="0" dirty="0"/>
              <a:t>u</a:t>
            </a:r>
            <a:r>
              <a:rPr lang="nb-NO" dirty="0"/>
              <a:t>tviklingstiltak utarbeidet av </a:t>
            </a:r>
            <a:r>
              <a:rPr lang="nb-NO" baseline="0" dirty="0"/>
              <a:t>Serveringsgruppen i Saltpartnerskapet basert på en ønsker fremkommet fra aktørene.</a:t>
            </a:r>
            <a:br>
              <a:rPr lang="nb-NO" baseline="0" dirty="0"/>
            </a:br>
            <a:br>
              <a:rPr lang="nb-NO" baseline="0" dirty="0"/>
            </a:br>
            <a:r>
              <a:rPr lang="nb-NO" baseline="0" dirty="0"/>
              <a:t>Denne </a:t>
            </a:r>
            <a:r>
              <a:rPr lang="nb-NO" baseline="0" dirty="0" err="1"/>
              <a:t>power</a:t>
            </a:r>
            <a:r>
              <a:rPr lang="nb-NO" baseline="0" dirty="0"/>
              <a:t> point-presentasjon med fakta, ideer og lenker om saltreduksjon skal gjøres tilgjengelig for alle aktører i serveringsbransjen.</a:t>
            </a:r>
          </a:p>
          <a:p>
            <a:r>
              <a:rPr lang="nb-NO" baseline="0" dirty="0"/>
              <a:t>Bransjen selv og forskningsmiljøer har forslått og utviklet et enkelt opplegg for å teste ulike saltkonsentrasjoner –  «salttesten», som inngår i Saltskolen.</a:t>
            </a:r>
          </a:p>
          <a:p>
            <a:endParaRPr lang="nb-NO" baseline="0" dirty="0"/>
          </a:p>
          <a:p>
            <a:r>
              <a:rPr lang="nb-NO" sz="1200" kern="1200" dirty="0">
                <a:solidFill>
                  <a:schemeClr val="tx1"/>
                </a:solidFill>
                <a:effectLst/>
                <a:latin typeface="+mn-lt"/>
                <a:ea typeface="+mn-ea"/>
                <a:cs typeface="+mn-cs"/>
              </a:rPr>
              <a:t>Saltskolen kan gjennomgås i sin helhet eller deles opp, ut ifra hva som passer inn i interne opplæringsrutiner og – systemer.</a:t>
            </a:r>
            <a:endParaRPr lang="nb-NO" baseline="0" dirty="0"/>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B317CFD4-B06D-4424-9E43-51A180AC2D07}" type="slidenum">
              <a:rPr lang="nb-NO" smtClean="0"/>
              <a:t>1</a:t>
            </a:fld>
            <a:endParaRPr lang="nb-NO"/>
          </a:p>
        </p:txBody>
      </p:sp>
    </p:spTree>
    <p:extLst>
      <p:ext uri="{BB962C8B-B14F-4D97-AF65-F5344CB8AC3E}">
        <p14:creationId xmlns:p14="http://schemas.microsoft.com/office/powerpoint/2010/main" val="297398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Les mer om partnerskapsavtalen på helsedirektoratet.no.</a:t>
            </a:r>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10</a:t>
            </a:fld>
            <a:endParaRPr lang="en-GB"/>
          </a:p>
        </p:txBody>
      </p:sp>
    </p:spTree>
    <p:extLst>
      <p:ext uri="{BB962C8B-B14F-4D97-AF65-F5344CB8AC3E}">
        <p14:creationId xmlns:p14="http://schemas.microsoft.com/office/powerpoint/2010/main" val="64082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Saltinntaket i befolkningen er høyt, i gjennomsnitt anslås det til ca. 10 gram per dag.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Det inkluderer salt i matvarer som kjøpes</a:t>
            </a:r>
            <a:r>
              <a:rPr lang="nb-NO" sz="1200" kern="1200" baseline="0" dirty="0">
                <a:solidFill>
                  <a:schemeClr val="tx1"/>
                </a:solidFill>
                <a:effectLst/>
                <a:latin typeface="+mn-lt"/>
                <a:ea typeface="+mn-ea"/>
                <a:cs typeface="+mn-cs"/>
              </a:rPr>
              <a:t> og egen salting i matlaging og ved bordet. </a:t>
            </a:r>
            <a:r>
              <a:rPr lang="nb-NO" sz="1200" kern="1200" dirty="0">
                <a:solidFill>
                  <a:schemeClr val="tx1"/>
                </a:solidFill>
                <a:effectLst/>
                <a:latin typeface="+mn-lt"/>
                <a:ea typeface="+mn-ea"/>
                <a:cs typeface="+mn-cs"/>
              </a:rPr>
              <a:t>Dette er dobbelt så høyt som anbefalt.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Kostholdsundersøkelsen </a:t>
            </a:r>
            <a:r>
              <a:rPr lang="nb-NO" sz="1200" kern="1200" dirty="0" err="1">
                <a:solidFill>
                  <a:schemeClr val="tx1"/>
                </a:solidFill>
                <a:effectLst/>
                <a:latin typeface="+mn-lt"/>
                <a:ea typeface="+mn-ea"/>
                <a:cs typeface="+mn-cs"/>
              </a:rPr>
              <a:t>Norkost</a:t>
            </a:r>
            <a:r>
              <a:rPr lang="nb-NO" sz="1200" kern="1200" dirty="0">
                <a:solidFill>
                  <a:schemeClr val="tx1"/>
                </a:solidFill>
                <a:effectLst/>
                <a:latin typeface="+mn-lt"/>
                <a:ea typeface="+mn-ea"/>
                <a:cs typeface="+mn-cs"/>
              </a:rPr>
              <a:t> fra 2010/11 angir disse inntakene: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9 g/dag for menn og 6,3 g/dag for kvinner. Korrigerer</a:t>
            </a:r>
            <a:r>
              <a:rPr lang="nb-NO" sz="1200" kern="1200" baseline="0" dirty="0">
                <a:solidFill>
                  <a:schemeClr val="tx1"/>
                </a:solidFill>
                <a:effectLst/>
                <a:latin typeface="+mn-lt"/>
                <a:ea typeface="+mn-ea"/>
                <a:cs typeface="+mn-cs"/>
              </a:rPr>
              <a:t> vi for underrapportering og salting ved bordet, tilsvarer dette </a:t>
            </a:r>
            <a:r>
              <a:rPr lang="nb-NO" sz="1200" kern="1200" baseline="0" dirty="0" err="1">
                <a:solidFill>
                  <a:schemeClr val="tx1"/>
                </a:solidFill>
                <a:effectLst/>
                <a:latin typeface="+mn-lt"/>
                <a:ea typeface="+mn-ea"/>
                <a:cs typeface="+mn-cs"/>
              </a:rPr>
              <a:t>ca</a:t>
            </a:r>
            <a:r>
              <a:rPr lang="nb-NO" sz="1200" kern="1200" baseline="0" dirty="0">
                <a:solidFill>
                  <a:schemeClr val="tx1"/>
                </a:solidFill>
                <a:effectLst/>
                <a:latin typeface="+mn-lt"/>
                <a:ea typeface="+mn-ea"/>
                <a:cs typeface="+mn-cs"/>
              </a:rPr>
              <a:t> 10 g daglig for menn og litt mindre for kvinner.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Fem gram – anbefalingen – er i underkant av en t-skje (1 teskje salt = 7 gram)</a:t>
            </a:r>
          </a:p>
          <a:p>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Eksempel fra en oppskrift: presiser </a:t>
            </a:r>
            <a:r>
              <a:rPr lang="nb-NO" dirty="0"/>
              <a:t>at buljongterningen skal </a:t>
            </a:r>
            <a:r>
              <a:rPr lang="nb-NO" sz="1200" kern="1200" dirty="0">
                <a:solidFill>
                  <a:schemeClr val="tx1"/>
                </a:solidFill>
                <a:effectLst/>
                <a:latin typeface="+mn-lt"/>
                <a:ea typeface="+mn-ea"/>
                <a:cs typeface="+mn-cs"/>
              </a:rPr>
              <a:t>være liten (heller enn stor). </a:t>
            </a:r>
            <a:br>
              <a:rPr lang="nb-NO" sz="1200" kern="1200" dirty="0">
                <a:solidFill>
                  <a:schemeClr val="tx1"/>
                </a:solidFill>
                <a:effectLst/>
                <a:latin typeface="+mn-lt"/>
                <a:ea typeface="+mn-ea"/>
                <a:cs typeface="+mn-cs"/>
              </a:rPr>
            </a:b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½ ts salt (pr definisjon = 3,5 g salt) kan ofte erstattes av 1 </a:t>
            </a:r>
            <a:r>
              <a:rPr lang="nb-NO" sz="1200" kern="1200" dirty="0" err="1">
                <a:solidFill>
                  <a:schemeClr val="tx1"/>
                </a:solidFill>
                <a:effectLst/>
                <a:latin typeface="+mn-lt"/>
                <a:ea typeface="+mn-ea"/>
                <a:cs typeface="+mn-cs"/>
              </a:rPr>
              <a:t>krm</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1 g) salt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å kvalitetssikre mengde</a:t>
            </a:r>
            <a:r>
              <a:rPr lang="nb-NO" sz="1200" kern="1200" baseline="0" dirty="0">
                <a:solidFill>
                  <a:schemeClr val="tx1"/>
                </a:solidFill>
                <a:effectLst/>
                <a:latin typeface="+mn-lt"/>
                <a:ea typeface="+mn-ea"/>
                <a:cs typeface="+mn-cs"/>
              </a:rPr>
              <a:t> salt i servert mat; bruk oppskrifter og følge mengdene salt angitt. Er også viktig del av det totale K-</a:t>
            </a:r>
            <a:r>
              <a:rPr lang="nb-NO" sz="1200" kern="1200" baseline="0" dirty="0" err="1">
                <a:solidFill>
                  <a:schemeClr val="tx1"/>
                </a:solidFill>
                <a:effectLst/>
                <a:latin typeface="+mn-lt"/>
                <a:ea typeface="+mn-ea"/>
                <a:cs typeface="+mn-cs"/>
              </a:rPr>
              <a:t>Matsystemet</a:t>
            </a:r>
            <a:r>
              <a:rPr lang="nb-NO" sz="1200" kern="1200" baseline="0" dirty="0">
                <a:solidFill>
                  <a:schemeClr val="tx1"/>
                </a:solidFill>
                <a:effectLst/>
                <a:latin typeface="+mn-lt"/>
                <a:ea typeface="+mn-ea"/>
                <a:cs typeface="+mn-cs"/>
              </a:rPr>
              <a:t> i virksomheten.</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11</a:t>
            </a:fld>
            <a:endParaRPr lang="en-GB"/>
          </a:p>
        </p:txBody>
      </p:sp>
    </p:spTree>
    <p:extLst>
      <p:ext uri="{BB962C8B-B14F-4D97-AF65-F5344CB8AC3E}">
        <p14:creationId xmlns:p14="http://schemas.microsoft.com/office/powerpoint/2010/main" val="424355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Kriterier</a:t>
            </a:r>
            <a:r>
              <a:rPr lang="nb-NO" baseline="0" dirty="0"/>
              <a:t> for høyeste innhold av salt i en del matvaregrupper i </a:t>
            </a:r>
            <a:r>
              <a:rPr lang="nb-NO" baseline="0" dirty="0" err="1"/>
              <a:t>Nøkkelhullsforskriften</a:t>
            </a:r>
            <a:r>
              <a:rPr lang="nb-NO" baseline="0" dirty="0"/>
              <a:t>.</a:t>
            </a:r>
          </a:p>
          <a:p>
            <a:r>
              <a:rPr lang="nb-NO" dirty="0"/>
              <a:t>Maksgrensene tillater</a:t>
            </a:r>
            <a:r>
              <a:rPr lang="nb-NO" baseline="0" dirty="0"/>
              <a:t> kun analyseusikkerhet. </a:t>
            </a:r>
          </a:p>
          <a:p>
            <a:endParaRPr lang="nb-NO" baseline="0" dirty="0"/>
          </a:p>
          <a:p>
            <a:r>
              <a:rPr lang="nb-NO" baseline="0" dirty="0"/>
              <a:t>A</a:t>
            </a:r>
            <a:r>
              <a:rPr lang="nb-NO" dirty="0"/>
              <a:t>lle</a:t>
            </a:r>
            <a:r>
              <a:rPr lang="nb-NO" baseline="0" dirty="0"/>
              <a:t> krav gjelder for spiseklare produkter.</a:t>
            </a:r>
          </a:p>
          <a:p>
            <a:endParaRPr lang="nb-NO" dirty="0"/>
          </a:p>
          <a:p>
            <a:r>
              <a:rPr lang="nb-NO" dirty="0">
                <a:hlinkClick r:id="rId3"/>
              </a:rPr>
              <a:t>https://lovdata.no/dokument/LTI/forskrift/2015-02-18-139</a:t>
            </a:r>
            <a:r>
              <a:rPr lang="nb-NO" dirty="0"/>
              <a:t>.</a:t>
            </a:r>
          </a:p>
          <a:p>
            <a:endParaRPr lang="nb-NO" dirty="0"/>
          </a:p>
          <a:p>
            <a:endParaRPr lang="nb-NO" dirty="0"/>
          </a:p>
          <a:p>
            <a:endParaRPr lang="nb-NO" dirty="0"/>
          </a:p>
        </p:txBody>
      </p:sp>
      <p:sp>
        <p:nvSpPr>
          <p:cNvPr id="4" name="Slide Number Placeholder 3"/>
          <p:cNvSpPr>
            <a:spLocks noGrp="1"/>
          </p:cNvSpPr>
          <p:nvPr>
            <p:ph type="sldNum" sz="quarter" idx="10"/>
          </p:nvPr>
        </p:nvSpPr>
        <p:spPr/>
        <p:txBody>
          <a:bodyPr/>
          <a:lstStyle/>
          <a:p>
            <a:fld id="{BF106C09-2B7A-40C7-B480-A62D5F51D17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4019717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Kriterier</a:t>
            </a:r>
            <a:r>
              <a:rPr lang="nb-NO" baseline="0" dirty="0"/>
              <a:t> for høyeste innhold av salt i en del matvaregrupper i </a:t>
            </a:r>
            <a:r>
              <a:rPr lang="nb-NO" baseline="0" dirty="0" err="1"/>
              <a:t>Nøkkelhullsforskriften</a:t>
            </a:r>
            <a:r>
              <a:rPr lang="nb-NO" baseline="0" dirty="0"/>
              <a:t>.</a:t>
            </a:r>
          </a:p>
          <a:p>
            <a:r>
              <a:rPr lang="nb-NO" dirty="0"/>
              <a:t>Maksgrensene tillater</a:t>
            </a:r>
            <a:r>
              <a:rPr lang="nb-NO" baseline="0" dirty="0"/>
              <a:t> kun analyseusikkerhet. </a:t>
            </a:r>
          </a:p>
          <a:p>
            <a:endParaRPr lang="nb-NO" baseline="0" dirty="0"/>
          </a:p>
          <a:p>
            <a:r>
              <a:rPr lang="nb-NO" baseline="0" dirty="0"/>
              <a:t>A</a:t>
            </a:r>
            <a:r>
              <a:rPr lang="nb-NO" dirty="0"/>
              <a:t>lle</a:t>
            </a:r>
            <a:r>
              <a:rPr lang="nb-NO" baseline="0" dirty="0"/>
              <a:t> krav gjelder for spiseklare produkter.</a:t>
            </a:r>
          </a:p>
          <a:p>
            <a:endParaRPr lang="nb-NO" dirty="0"/>
          </a:p>
          <a:p>
            <a:r>
              <a:rPr lang="nb-NO" dirty="0"/>
              <a:t>https://lovdata.no/dokument/LTI/forskrift/2015-02-18-139</a:t>
            </a:r>
          </a:p>
          <a:p>
            <a:endParaRPr lang="nb-NO" dirty="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190933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Kriterier</a:t>
            </a:r>
            <a:r>
              <a:rPr lang="nb-NO" baseline="0" dirty="0"/>
              <a:t> for høyeste innhold av salt i en del matvaregrupper i </a:t>
            </a:r>
            <a:r>
              <a:rPr lang="nb-NO" baseline="0" dirty="0" err="1"/>
              <a:t>Nøkkelhullsforskriften</a:t>
            </a:r>
            <a:r>
              <a:rPr lang="nb-NO" baseline="0" dirty="0"/>
              <a:t>.</a:t>
            </a:r>
          </a:p>
          <a:p>
            <a:r>
              <a:rPr lang="nb-NO" dirty="0"/>
              <a:t>Maksgrensene tillater</a:t>
            </a:r>
            <a:r>
              <a:rPr lang="nb-NO" baseline="0" dirty="0"/>
              <a:t> kun analyseusikkerhet. </a:t>
            </a:r>
          </a:p>
          <a:p>
            <a:endParaRPr lang="nb-NO" baseline="0" dirty="0"/>
          </a:p>
          <a:p>
            <a:r>
              <a:rPr lang="nb-NO" baseline="0" dirty="0"/>
              <a:t>A</a:t>
            </a:r>
            <a:r>
              <a:rPr lang="nb-NO" dirty="0"/>
              <a:t>lle</a:t>
            </a:r>
            <a:r>
              <a:rPr lang="nb-NO" baseline="0" dirty="0"/>
              <a:t> krav gjelder for spiseklare produkter.</a:t>
            </a:r>
          </a:p>
          <a:p>
            <a:endParaRPr lang="nb-NO" dirty="0"/>
          </a:p>
          <a:p>
            <a:r>
              <a:rPr lang="nb-NO" dirty="0"/>
              <a:t>https://lovdata.no/dokument/LTI/forskrift/2015-02-18-139</a:t>
            </a: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51464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noen eksempler. F</a:t>
            </a:r>
            <a:r>
              <a:rPr lang="nb-NO" baseline="0" dirty="0"/>
              <a:t>lere varer og ingredienser har høyt saltinnhold så det er viktig å sjekke saltinnholdet og sammenligne varer fra ulike leverandører. Det foregår også produktutvikling som det er viktig å følge med på.</a:t>
            </a: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15</a:t>
            </a:fld>
            <a:endParaRPr lang="en-GB"/>
          </a:p>
        </p:txBody>
      </p:sp>
    </p:spTree>
    <p:extLst>
      <p:ext uri="{BB962C8B-B14F-4D97-AF65-F5344CB8AC3E}">
        <p14:creationId xmlns:p14="http://schemas.microsoft.com/office/powerpoint/2010/main" val="3632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ffectLst/>
              </a:rPr>
              <a:t>Det er </a:t>
            </a:r>
            <a:r>
              <a:rPr lang="nb-NO" dirty="0"/>
              <a:t>viktig å være klar over at i</a:t>
            </a:r>
            <a:r>
              <a:rPr lang="nb-NO" dirty="0">
                <a:effectLst/>
              </a:rPr>
              <a:t>nnholdet av salt kan variere mellom de ulike produsentene og endres over tid som følge av produktutvikling.</a:t>
            </a:r>
          </a:p>
          <a:p>
            <a:endParaRPr lang="nb-NO" dirty="0">
              <a:effectLst/>
            </a:endParaRPr>
          </a:p>
          <a:p>
            <a:r>
              <a:rPr lang="nb-NO" dirty="0">
                <a:effectLst/>
              </a:rPr>
              <a:t>Glutamat, eller natriumglutamat (</a:t>
            </a:r>
            <a:r>
              <a:rPr lang="nb-NO" dirty="0" err="1">
                <a:effectLst/>
              </a:rPr>
              <a:t>Monosodiumglutamat</a:t>
            </a:r>
            <a:r>
              <a:rPr lang="nb-NO" dirty="0">
                <a:effectLst/>
              </a:rPr>
              <a:t>=MSG) som det egentlig heter, er et tilsetningsstoff som inneholder mye natrium. Når man tilsetter glutamat til maten, regnes det som et tilsetningsstoff, og har fått E- nummer E- 621.  Stoffet fungerer som en smaksforsterker.</a:t>
            </a:r>
          </a:p>
          <a:p>
            <a:endParaRPr lang="nb-NO"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a:t>Kilde: </a:t>
            </a:r>
          </a:p>
          <a:p>
            <a:pPr>
              <a:defRPr/>
            </a:pPr>
            <a:r>
              <a:rPr lang="nb-NO" dirty="0"/>
              <a:t>Tv2 Matkontrollen (2019): </a:t>
            </a:r>
            <a:r>
              <a:rPr lang="nb-NO" dirty="0">
                <a:hlinkClick r:id="rId3"/>
              </a:rPr>
              <a:t>https://www.tv2.no/a/10319182/</a:t>
            </a:r>
            <a:endParaRPr lang="nb-NO" dirty="0"/>
          </a:p>
          <a:p>
            <a:pPr>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Landsforeningen</a:t>
            </a:r>
            <a:r>
              <a:rPr lang="nb-NO" baseline="0" dirty="0"/>
              <a:t> for hjerte- og lungesyke (2016): </a:t>
            </a:r>
            <a:r>
              <a:rPr lang="nb-NO" baseline="0" dirty="0">
                <a:hlinkClick r:id="rId4"/>
              </a:rPr>
              <a:t>h</a:t>
            </a:r>
            <a:r>
              <a:rPr lang="nb-NO" sz="1200" dirty="0">
                <a:hlinkClick r:id="rId4"/>
              </a:rPr>
              <a:t>ttps://www.lhl.no/kosthold/ernaring-og-helse1/bruk-krydderblandinger-i-stedet-for-salt/</a:t>
            </a:r>
            <a:endParaRPr lang="nb-NO"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16</a:t>
            </a:fld>
            <a:endParaRPr lang="en-GB"/>
          </a:p>
        </p:txBody>
      </p:sp>
    </p:spTree>
    <p:extLst>
      <p:ext uri="{BB962C8B-B14F-4D97-AF65-F5344CB8AC3E}">
        <p14:creationId xmlns:p14="http://schemas.microsoft.com/office/powerpoint/2010/main" val="1541958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a:t>
            </a:r>
            <a:r>
              <a:rPr lang="nb-NO" baseline="0" dirty="0"/>
              <a:t> Landsforeningen for hjerte- og lungesyke.</a:t>
            </a:r>
          </a:p>
          <a:p>
            <a:endParaRPr lang="nb-NO" baseline="0" dirty="0"/>
          </a:p>
          <a:p>
            <a:r>
              <a:rPr lang="nb-NO" dirty="0"/>
              <a:t>https://www.lhl.no/om-lhl/aktuelt/nyhetsarkiv-2014/2014/jalesalt-er-ikke-sunnere/</a:t>
            </a:r>
          </a:p>
          <a:p>
            <a:pPr marL="0" indent="0">
              <a:buNone/>
            </a:pPr>
            <a:endParaRPr lang="nb-NO" sz="1200" dirty="0"/>
          </a:p>
          <a:p>
            <a:pPr marL="0" indent="0">
              <a:buNone/>
            </a:pPr>
            <a:r>
              <a:rPr lang="nb-NO" sz="1200" dirty="0"/>
              <a:t>1% natrium tilsvarer ca. 2,5 prosent salt (natriumklorid) – </a:t>
            </a:r>
            <a:r>
              <a:rPr lang="nb-NO" sz="1200" dirty="0" err="1"/>
              <a:t>dvs</a:t>
            </a:r>
            <a:r>
              <a:rPr lang="nb-NO" sz="1200" dirty="0"/>
              <a:t> at  innhold på 39% natrium tilsvarer </a:t>
            </a:r>
            <a:r>
              <a:rPr lang="nb-NO" sz="1200" dirty="0" err="1"/>
              <a:t>ca</a:t>
            </a:r>
            <a:r>
              <a:rPr lang="nb-NO" sz="1200" dirty="0"/>
              <a:t> 97,5% salt og 38% natrium </a:t>
            </a:r>
            <a:r>
              <a:rPr lang="nb-NO" sz="1200" dirty="0" err="1"/>
              <a:t>ca</a:t>
            </a:r>
            <a:r>
              <a:rPr lang="nb-NO" sz="1200" dirty="0"/>
              <a:t> 95% salt</a:t>
            </a:r>
          </a:p>
          <a:p>
            <a:pPr marL="0" indent="0">
              <a:buNone/>
            </a:pPr>
            <a:endParaRPr lang="nb-NO" sz="1200" dirty="0"/>
          </a:p>
          <a:p>
            <a:pPr marL="0" indent="0">
              <a:buNone/>
            </a:pPr>
            <a:endParaRPr lang="nb-NO" sz="1200"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17</a:t>
            </a:fld>
            <a:endParaRPr lang="en-GB"/>
          </a:p>
        </p:txBody>
      </p:sp>
    </p:spTree>
    <p:extLst>
      <p:ext uri="{BB962C8B-B14F-4D97-AF65-F5344CB8AC3E}">
        <p14:creationId xmlns:p14="http://schemas.microsoft.com/office/powerpoint/2010/main" val="3637055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solidFill>
                  <a:schemeClr val="tx2"/>
                </a:solidFill>
                <a:effectLst/>
              </a:rPr>
              <a:t>Merking av saltinnhold</a:t>
            </a:r>
            <a:br>
              <a:rPr lang="nb-NO" b="1" dirty="0">
                <a:solidFill>
                  <a:schemeClr val="tx2"/>
                </a:solidFill>
                <a:effectLst/>
              </a:rPr>
            </a:br>
            <a:r>
              <a:rPr lang="nb-NO" dirty="0">
                <a:effectLst/>
              </a:rPr>
              <a:t>Fra desember 2016 skal alle matvarer merkes med saltinnhold, jf. </a:t>
            </a:r>
            <a:r>
              <a:rPr lang="nb-NO" dirty="0" err="1">
                <a:effectLst/>
                <a:hlinkClick r:id="rId3"/>
              </a:rPr>
              <a:t>matinformasjonsforskriften</a:t>
            </a:r>
            <a:r>
              <a:rPr lang="nb-NO" dirty="0">
                <a:effectLst/>
                <a:hlinkClick r:id="rId3"/>
              </a:rPr>
              <a:t> (lovdata.no)</a:t>
            </a:r>
            <a:r>
              <a:rPr lang="nb-NO" dirty="0">
                <a:effectLst/>
              </a:rPr>
              <a:t>.</a:t>
            </a:r>
          </a:p>
          <a:p>
            <a:endParaRPr lang="nb-NO" dirty="0"/>
          </a:p>
          <a:p>
            <a:r>
              <a:rPr lang="nb-NO" sz="1200" b="1" dirty="0">
                <a:solidFill>
                  <a:schemeClr val="tx1"/>
                </a:solidFill>
              </a:rPr>
              <a:t>Obligatorisk næringsdeklarasjon: </a:t>
            </a:r>
            <a:r>
              <a:rPr lang="nb-NO" sz="1200" b="0" dirty="0">
                <a:solidFill>
                  <a:schemeClr val="tx1"/>
                </a:solidFill>
              </a:rPr>
              <a:t>Skal angi innhold </a:t>
            </a:r>
            <a:r>
              <a:rPr lang="nb-NO" sz="1200" dirty="0">
                <a:solidFill>
                  <a:schemeClr val="tx1"/>
                </a:solidFill>
              </a:rPr>
              <a:t>av energi, fett, mettede fettsyrer, karbohydrater, sukkerarter, proteiner, og salt.</a:t>
            </a:r>
          </a:p>
          <a:p>
            <a:r>
              <a:rPr lang="nb-NO" sz="1200" b="1" dirty="0">
                <a:solidFill>
                  <a:schemeClr val="tx1"/>
                </a:solidFill>
              </a:rPr>
              <a:t>Fokus på salt: </a:t>
            </a:r>
            <a:r>
              <a:rPr lang="nb-NO" sz="1200" dirty="0">
                <a:solidFill>
                  <a:schemeClr val="tx1"/>
                </a:solidFill>
              </a:rPr>
              <a:t>Alt natrium skal angis som salt, og salt beregnes av det totale natriuminnholdet i matvaren (råvarer, tilsetningsstoffer, tilsatt salt). </a:t>
            </a:r>
          </a:p>
          <a:p>
            <a:endParaRPr lang="nb-NO" sz="1200" dirty="0">
              <a:solidFill>
                <a:schemeClr val="tx1"/>
              </a:solidFill>
            </a:endParaRPr>
          </a:p>
          <a:p>
            <a:r>
              <a:rPr lang="nb-NO" sz="1200" b="1" dirty="0">
                <a:solidFill>
                  <a:schemeClr val="tx1"/>
                </a:solidFill>
              </a:rPr>
              <a:t>Næringsstoffer som det er frivillig å deklarere:</a:t>
            </a:r>
          </a:p>
          <a:p>
            <a:pPr marL="0" indent="0">
              <a:buNone/>
            </a:pPr>
            <a:r>
              <a:rPr lang="nb-NO" sz="1200" dirty="0">
                <a:solidFill>
                  <a:schemeClr val="tx1"/>
                </a:solidFill>
              </a:rPr>
              <a:t>Den obligatoriske næringsdeklarasjonen kan utvides med et eller fler av følgende stoffer: </a:t>
            </a:r>
            <a:r>
              <a:rPr lang="nb-NO" sz="1200" dirty="0" err="1">
                <a:solidFill>
                  <a:schemeClr val="tx1"/>
                </a:solidFill>
              </a:rPr>
              <a:t>Enumettede</a:t>
            </a:r>
            <a:r>
              <a:rPr lang="nb-NO" sz="1200" dirty="0">
                <a:solidFill>
                  <a:schemeClr val="tx1"/>
                </a:solidFill>
              </a:rPr>
              <a:t> fettsyrer, flerumettede fettsyrer, </a:t>
            </a:r>
            <a:r>
              <a:rPr lang="nb-NO" sz="1200" dirty="0" err="1">
                <a:solidFill>
                  <a:schemeClr val="tx1"/>
                </a:solidFill>
              </a:rPr>
              <a:t>polyoler</a:t>
            </a:r>
            <a:r>
              <a:rPr lang="nb-NO" sz="1200" dirty="0">
                <a:solidFill>
                  <a:schemeClr val="tx1"/>
                </a:solidFill>
              </a:rPr>
              <a:t>, stivelse og/eller kostfiber, vitaminer og mineraler, forutsatt at de er tilstede i betydelige mengder. </a:t>
            </a:r>
          </a:p>
          <a:p>
            <a:endParaRPr lang="nb-NO" dirty="0"/>
          </a:p>
          <a:p>
            <a:r>
              <a:rPr lang="nb-NO" dirty="0"/>
              <a:t>Alle matvarer merket med påstander som f.eks. Nøkkelhullet, vil fra 13.12.2014 måtte merkes etter kravene i matinformasjonsforordningen. Salt inngår i kravet om merking i den obligatoriske næringsdeklarasjonen, jf. artikkel 30 nr.1. For Nøkkelhullsprodukter, som for alle andre matvarer, blir det med det nye regelverket krav om å angi salt, ikke natrium, i næringsdeklarasjonen.</a:t>
            </a: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18</a:t>
            </a:fld>
            <a:endParaRPr lang="en-GB"/>
          </a:p>
        </p:txBody>
      </p:sp>
    </p:spTree>
    <p:extLst>
      <p:ext uri="{BB962C8B-B14F-4D97-AF65-F5344CB8AC3E}">
        <p14:creationId xmlns:p14="http://schemas.microsoft.com/office/powerpoint/2010/main" val="44807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kan være stor forskjell på saltinnhold i tilnærmet like matvarer og retter. </a:t>
            </a:r>
          </a:p>
          <a:p>
            <a:r>
              <a:rPr lang="nb-NO" dirty="0"/>
              <a:t>Sjekk</a:t>
            </a:r>
            <a:r>
              <a:rPr lang="nb-NO" baseline="0" dirty="0"/>
              <a:t> derfor næringsdeklarasjon på matvarene, ev. i produktblad eller i Matvaretabellen og sett krav til lavt saltinnhold ved anskaffelser og innkjøp.</a:t>
            </a: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19</a:t>
            </a:fld>
            <a:endParaRPr lang="en-GB" dirty="0"/>
          </a:p>
        </p:txBody>
      </p:sp>
    </p:spTree>
    <p:extLst>
      <p:ext uri="{BB962C8B-B14F-4D97-AF65-F5344CB8AC3E}">
        <p14:creationId xmlns:p14="http://schemas.microsoft.com/office/powerpoint/2010/main" val="232657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 om kostrådene finnes her: </a:t>
            </a:r>
            <a:r>
              <a:rPr lang="nb-NO" dirty="0">
                <a:hlinkClick r:id="rId3"/>
              </a:rPr>
              <a:t>https://www.helsedirektoratet.no/faglige-rad/kostradene-og-naeringsstoffer/kostrad-for-befolkningen</a:t>
            </a:r>
            <a:endParaRPr lang="nb-NO" dirty="0"/>
          </a:p>
          <a:p>
            <a:endParaRPr lang="nb-NO" dirty="0"/>
          </a:p>
        </p:txBody>
      </p:sp>
      <p:sp>
        <p:nvSpPr>
          <p:cNvPr id="4" name="Plassholder for lysbildenummer 3"/>
          <p:cNvSpPr>
            <a:spLocks noGrp="1"/>
          </p:cNvSpPr>
          <p:nvPr>
            <p:ph type="sldNum" sz="quarter" idx="10"/>
          </p:nvPr>
        </p:nvSpPr>
        <p:spPr/>
        <p:txBody>
          <a:bodyPr/>
          <a:lstStyle/>
          <a:p>
            <a:fld id="{B317CFD4-B06D-4424-9E43-51A180AC2D07}" type="slidenum">
              <a:rPr lang="nb-NO" smtClean="0"/>
              <a:t>2</a:t>
            </a:fld>
            <a:endParaRPr lang="nb-NO"/>
          </a:p>
        </p:txBody>
      </p:sp>
    </p:spTree>
    <p:extLst>
      <p:ext uri="{BB962C8B-B14F-4D97-AF65-F5344CB8AC3E}">
        <p14:creationId xmlns:p14="http://schemas.microsoft.com/office/powerpoint/2010/main" val="330038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kan også være positivt for økonomien å øke mengden grønnsaker i matretter, da grønnsaker gjennomsnittlig koster mindre pr kg enn kjøtt, kylling, fisk.</a:t>
            </a:r>
          </a:p>
        </p:txBody>
      </p:sp>
      <p:sp>
        <p:nvSpPr>
          <p:cNvPr id="4" name="Plassholder for lysbildenummer 3"/>
          <p:cNvSpPr>
            <a:spLocks noGrp="1"/>
          </p:cNvSpPr>
          <p:nvPr>
            <p:ph type="sldNum" sz="quarter" idx="10"/>
          </p:nvPr>
        </p:nvSpPr>
        <p:spPr/>
        <p:txBody>
          <a:bodyPr/>
          <a:lstStyle/>
          <a:p>
            <a:fld id="{B317CFD4-B06D-4424-9E43-51A180AC2D07}" type="slidenum">
              <a:rPr lang="nb-NO" smtClean="0"/>
              <a:t>20</a:t>
            </a:fld>
            <a:endParaRPr lang="nb-NO"/>
          </a:p>
        </p:txBody>
      </p:sp>
    </p:spTree>
    <p:extLst>
      <p:ext uri="{BB962C8B-B14F-4D97-AF65-F5344CB8AC3E}">
        <p14:creationId xmlns:p14="http://schemas.microsoft.com/office/powerpoint/2010/main" val="1205714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 egen prosedyre</a:t>
            </a:r>
            <a:r>
              <a:rPr lang="nb-NO" baseline="0" dirty="0"/>
              <a:t> på lysarket</a:t>
            </a:r>
            <a:r>
              <a:rPr lang="nb-NO" dirty="0"/>
              <a:t>.</a:t>
            </a:r>
          </a:p>
          <a:p>
            <a:endParaRPr lang="nb-NO" dirty="0"/>
          </a:p>
          <a:p>
            <a:r>
              <a:rPr lang="nb-NO" dirty="0"/>
              <a:t>Dere som lager og serverer mat til andre smaker gjerne til maten før den serveres. Om du er glad i salte saker kan det være du spiser for mye salt. Det kan også hende du serverer mat som gjestene dine synes er for salt.</a:t>
            </a:r>
          </a:p>
          <a:p>
            <a:endParaRPr lang="nb-NO" dirty="0"/>
          </a:p>
          <a:p>
            <a:r>
              <a:rPr lang="nb-NO" dirty="0"/>
              <a:t>Da vi er en del av Saltpartnerskapet sammen med</a:t>
            </a:r>
            <a:r>
              <a:rPr lang="nb-NO" baseline="0" dirty="0"/>
              <a:t> </a:t>
            </a:r>
            <a:r>
              <a:rPr lang="nb-NO" dirty="0"/>
              <a:t>helsemyndighetene, ønsker vi å gi dere litt mer innsikt i hva salt er og gjør, hvor mesteparten</a:t>
            </a:r>
            <a:r>
              <a:rPr lang="nb-NO" baseline="0" dirty="0"/>
              <a:t> av saltet </a:t>
            </a:r>
            <a:r>
              <a:rPr lang="nb-NO" dirty="0"/>
              <a:t>kommer fra, i tillegg til at vi ønsker at dere blir bevisste på hvor saltsensitive dere er.</a:t>
            </a:r>
          </a:p>
          <a:p>
            <a:r>
              <a:rPr lang="nb-NO" dirty="0"/>
              <a:t> </a:t>
            </a:r>
          </a:p>
          <a:p>
            <a:r>
              <a:rPr lang="nb-NO" dirty="0"/>
              <a:t>Med dette lille smakseksperimentet håper vi du og dine kollegaer blir bevisste på hvor saltsensitive dere er </a:t>
            </a:r>
            <a:r>
              <a:rPr lang="nb-NO" i="1" dirty="0"/>
              <a:t>og</a:t>
            </a:r>
            <a:r>
              <a:rPr lang="nb-NO" dirty="0"/>
              <a:t> at salt i mange tilfeller kan erstattes av andre krydder og smakstilsetninger. Dere kan også bruke dette som en aktivitet overfor gjestene.</a:t>
            </a:r>
          </a:p>
          <a:p>
            <a:endParaRPr lang="nb-NO" dirty="0"/>
          </a:p>
          <a:p>
            <a:endParaRPr lang="nb-NO" dirty="0"/>
          </a:p>
        </p:txBody>
      </p:sp>
      <p:sp>
        <p:nvSpPr>
          <p:cNvPr id="4" name="Plassholder for lysbildenummer 3"/>
          <p:cNvSpPr>
            <a:spLocks noGrp="1"/>
          </p:cNvSpPr>
          <p:nvPr>
            <p:ph type="sldNum" sz="quarter" idx="10"/>
          </p:nvPr>
        </p:nvSpPr>
        <p:spPr/>
        <p:txBody>
          <a:bodyPr/>
          <a:lstStyle/>
          <a:p>
            <a:fld id="{B317CFD4-B06D-4424-9E43-51A180AC2D07}" type="slidenum">
              <a:rPr lang="nb-NO" smtClean="0"/>
              <a:t>21</a:t>
            </a:fld>
            <a:endParaRPr lang="nb-NO"/>
          </a:p>
        </p:txBody>
      </p:sp>
    </p:spTree>
    <p:extLst>
      <p:ext uri="{BB962C8B-B14F-4D97-AF65-F5344CB8AC3E}">
        <p14:creationId xmlns:p14="http://schemas.microsoft.com/office/powerpoint/2010/main" val="4065264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Bruk av salt er ofte en vanesak, men behovet for salt kan reduseres.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å lage mat fra bunnen av og bruke råvarer eller bearbeidede varer med lite salt har stor betydning. Vær obs på saltinnhold i bl.a. buljong, soyasaus, østerssaus, parmesan og blandingskryddere. Saltinnholdet i ferdigmat kan "tynnes ut" ved å tilsette for eksempel mer grønnsaker og poteter.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Sett krav om salt («lavt») og se etter saltinnhold og Nøkkelhullsmerket ved anskaffelse/innkjøp.</a:t>
            </a:r>
            <a:r>
              <a:rPr lang="nb-NO" dirty="0"/>
              <a:t> </a:t>
            </a:r>
          </a:p>
          <a:p>
            <a:r>
              <a:rPr lang="nb-NO" dirty="0"/>
              <a:t>Som før nevnt er oppskrifter</a:t>
            </a:r>
            <a:r>
              <a:rPr lang="nb-NO" baseline="0" dirty="0"/>
              <a:t> med angitt saltmengde – og det å følge dem, en viktig forutsetning for å vite hvor mye salt det er i maten som serveres og for å kunne redusere saltinnholdet. Jevnlig gjennomgang av oppskrifter/resepter og vurdering av ev mulighet for å redusere saltmengden fra «salt» og/eller ingredienser med mye salt er også viktig.</a:t>
            </a: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22</a:t>
            </a:fld>
            <a:endParaRPr lang="en-GB"/>
          </a:p>
        </p:txBody>
      </p:sp>
    </p:spTree>
    <p:extLst>
      <p:ext uri="{BB962C8B-B14F-4D97-AF65-F5344CB8AC3E}">
        <p14:creationId xmlns:p14="http://schemas.microsoft.com/office/powerpoint/2010/main" val="2992910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Smak (</a:t>
            </a:r>
            <a:r>
              <a:rPr lang="nb-NO" sz="1200" kern="1200" dirty="0">
                <a:solidFill>
                  <a:schemeClr val="tx1"/>
                </a:solidFill>
                <a:effectLst/>
                <a:latin typeface="+mn-lt"/>
                <a:ea typeface="+mn-ea"/>
                <a:cs typeface="+mn-cs"/>
              </a:rPr>
              <a:t>Kilde NOFIMA)</a:t>
            </a:r>
          </a:p>
          <a:p>
            <a:r>
              <a:rPr lang="nb-NO" sz="1200" kern="1200" dirty="0">
                <a:solidFill>
                  <a:schemeClr val="tx1"/>
                </a:solidFill>
                <a:effectLst/>
                <a:latin typeface="+mn-lt"/>
                <a:ea typeface="+mn-ea"/>
                <a:cs typeface="+mn-cs"/>
              </a:rPr>
              <a:t>Natriumioner gir saltsmak som registreres av smaksløkene på tungen. Saltsmak er en smak i seg selv, og fremhever og forsterker også andre smaker. </a:t>
            </a:r>
            <a:r>
              <a:rPr lang="nb-NO" sz="1200" dirty="0"/>
              <a:t>Hvor sterkt vi opplever saltsmaken og våre preferanser for salt avhenger av hvor mye salt vi vanligvis spiser. Studier viser at forbrukere kan venne seg til en forsiktig og trinnvis reduksjon i salt i løpet av relativt kort tid.</a:t>
            </a:r>
          </a:p>
          <a:p>
            <a:pPr marL="0" marR="0" lvl="0" indent="0" algn="l" defTabSz="914400" rtl="0" eaLnBrk="1" fontAlgn="base"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Ofte kan saltmengden i oppskriften reduseres og rettene</a:t>
            </a:r>
            <a:r>
              <a:rPr lang="nb-NO" sz="1200" kern="1200" baseline="0" dirty="0">
                <a:solidFill>
                  <a:schemeClr val="tx1"/>
                </a:solidFill>
                <a:effectLst/>
                <a:latin typeface="+mn-lt"/>
                <a:ea typeface="+mn-ea"/>
                <a:cs typeface="+mn-cs"/>
              </a:rPr>
              <a:t> smaksettes </a:t>
            </a:r>
            <a:r>
              <a:rPr lang="nb-NO" sz="1200" kern="1200" dirty="0">
                <a:solidFill>
                  <a:schemeClr val="tx1"/>
                </a:solidFill>
                <a:effectLst/>
                <a:latin typeface="+mn-lt"/>
                <a:ea typeface="+mn-ea"/>
                <a:cs typeface="+mn-cs"/>
              </a:rPr>
              <a:t>med friske eller tørkede urter eller urtekrydder som oregano, basilikum og persille. Løk, hvitløk, chili og grønnsaker med sterk egensmak (som paprika</a:t>
            </a:r>
            <a:r>
              <a:rPr lang="nb-NO" sz="1200" kern="1200" baseline="0" dirty="0">
                <a:solidFill>
                  <a:schemeClr val="tx1"/>
                </a:solidFill>
                <a:effectLst/>
                <a:latin typeface="+mn-lt"/>
                <a:ea typeface="+mn-ea"/>
                <a:cs typeface="+mn-cs"/>
              </a:rPr>
              <a:t> og</a:t>
            </a:r>
            <a:r>
              <a:rPr lang="nb-NO" sz="1200" kern="1200" dirty="0">
                <a:solidFill>
                  <a:schemeClr val="tx1"/>
                </a:solidFill>
                <a:effectLst/>
                <a:latin typeface="+mn-lt"/>
                <a:ea typeface="+mn-ea"/>
                <a:cs typeface="+mn-cs"/>
              </a:rPr>
              <a:t> tomat) fremhever også smaken hos andre råvarer. Smak på maten før ev. salting og tilsett salt litt av gangen.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base"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Sitron, pepper, og ulike typer eddik, som hvitvins- eller kryddereddik og </a:t>
            </a:r>
            <a:r>
              <a:rPr lang="nb-NO" sz="1200" kern="1200" dirty="0" err="1">
                <a:solidFill>
                  <a:schemeClr val="tx1"/>
                </a:solidFill>
                <a:effectLst/>
                <a:latin typeface="+mn-lt"/>
                <a:ea typeface="+mn-ea"/>
                <a:cs typeface="+mn-cs"/>
              </a:rPr>
              <a:t>balsamico</a:t>
            </a:r>
            <a:r>
              <a:rPr lang="nb-NO" sz="1200" kern="1200" dirty="0">
                <a:solidFill>
                  <a:schemeClr val="tx1"/>
                </a:solidFill>
                <a:effectLst/>
                <a:latin typeface="+mn-lt"/>
                <a:ea typeface="+mn-ea"/>
                <a:cs typeface="+mn-cs"/>
              </a:rPr>
              <a:t> kan erstatte salt. Hva tilbys</a:t>
            </a:r>
            <a:r>
              <a:rPr lang="nb-NO" sz="1200" kern="1200" baseline="0" dirty="0">
                <a:solidFill>
                  <a:schemeClr val="tx1"/>
                </a:solidFill>
                <a:effectLst/>
                <a:latin typeface="+mn-lt"/>
                <a:ea typeface="+mn-ea"/>
                <a:cs typeface="+mn-cs"/>
              </a:rPr>
              <a:t> gjestene? Alternative smakssettere til salt på disk/bordene?</a:t>
            </a:r>
            <a:endParaRPr lang="nb-NO" sz="1200" kern="1200" dirty="0">
              <a:solidFill>
                <a:schemeClr val="tx1"/>
              </a:solidFill>
              <a:effectLst/>
              <a:latin typeface="+mn-lt"/>
              <a:ea typeface="+mn-ea"/>
              <a:cs typeface="+mn-cs"/>
            </a:endParaRPr>
          </a:p>
          <a:p>
            <a:pPr lvl="0" fontAlgn="base"/>
            <a:endParaRPr lang="nb-NO" sz="1200" kern="1200" dirty="0">
              <a:solidFill>
                <a:schemeClr val="tx1"/>
              </a:solidFill>
              <a:effectLst/>
              <a:latin typeface="+mn-lt"/>
              <a:ea typeface="+mn-ea"/>
              <a:cs typeface="+mn-cs"/>
            </a:endParaRPr>
          </a:p>
          <a:p>
            <a:pPr lvl="0" fontAlgn="base"/>
            <a:r>
              <a:rPr lang="nb-NO" sz="1200" kern="1200" dirty="0">
                <a:solidFill>
                  <a:schemeClr val="tx1"/>
                </a:solidFill>
                <a:effectLst/>
                <a:latin typeface="+mn-lt"/>
                <a:ea typeface="+mn-ea"/>
                <a:cs typeface="+mn-cs"/>
              </a:rPr>
              <a:t>Mange produsenter har allerede redusert saltinnholdet og utviklingsarbeid pågår.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Les næringsdeklarasjon/produktblad og følge med på hva som tilbys i markedet.</a:t>
            </a:r>
          </a:p>
          <a:p>
            <a:endParaRPr lang="nb-NO" sz="1200" dirty="0"/>
          </a:p>
          <a:p>
            <a:endParaRPr lang="nb-NO" dirty="0"/>
          </a:p>
        </p:txBody>
      </p:sp>
      <p:sp>
        <p:nvSpPr>
          <p:cNvPr id="4" name="Plassholder for lysbildenummer 3"/>
          <p:cNvSpPr>
            <a:spLocks noGrp="1"/>
          </p:cNvSpPr>
          <p:nvPr>
            <p:ph type="sldNum" sz="quarter" idx="10"/>
          </p:nvPr>
        </p:nvSpPr>
        <p:spPr/>
        <p:txBody>
          <a:bodyPr/>
          <a:lstStyle/>
          <a:p>
            <a:fld id="{B317CFD4-B06D-4424-9E43-51A180AC2D07}" type="slidenum">
              <a:rPr lang="nb-NO" smtClean="0"/>
              <a:t>23</a:t>
            </a:fld>
            <a:endParaRPr lang="nb-NO"/>
          </a:p>
        </p:txBody>
      </p:sp>
    </p:spTree>
    <p:extLst>
      <p:ext uri="{BB962C8B-B14F-4D97-AF65-F5344CB8AC3E}">
        <p14:creationId xmlns:p14="http://schemas.microsoft.com/office/powerpoint/2010/main" val="2850550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For hvert spørsmål kan det legges inn et bilde.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24</a:t>
            </a:fld>
            <a:endParaRPr lang="en-GB"/>
          </a:p>
        </p:txBody>
      </p:sp>
    </p:spTree>
    <p:extLst>
      <p:ext uri="{BB962C8B-B14F-4D97-AF65-F5344CB8AC3E}">
        <p14:creationId xmlns:p14="http://schemas.microsoft.com/office/powerpoint/2010/main" val="1164952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tillegg</a:t>
            </a:r>
            <a:r>
              <a:rPr lang="nb-NO" baseline="0" dirty="0"/>
              <a:t> til denne oversikten er det laget egne sjekklister for hvordan jobbe med saltreduksjon i de ulike serverings-segmentene. Disse listene finnes på helsedirektoratet.no.</a:t>
            </a: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25</a:t>
            </a:fld>
            <a:endParaRPr lang="en-GB"/>
          </a:p>
        </p:txBody>
      </p:sp>
    </p:spTree>
    <p:extLst>
      <p:ext uri="{BB962C8B-B14F-4D97-AF65-F5344CB8AC3E}">
        <p14:creationId xmlns:p14="http://schemas.microsoft.com/office/powerpoint/2010/main" val="405456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Filmene gir litt fakta om salt, men mest tips som kan bidra</a:t>
            </a:r>
            <a:r>
              <a:rPr lang="nb-NO" baseline="0" dirty="0"/>
              <a:t> til  intern diskusjon og idedugnad på kjøkken/serveringssted og i utviklingsarbeid.</a:t>
            </a:r>
          </a:p>
          <a:p>
            <a:endParaRPr lang="nb-NO" baseline="0" dirty="0"/>
          </a:p>
          <a:p>
            <a:r>
              <a:rPr lang="nb-NO" baseline="0" dirty="0"/>
              <a:t>Flere kantiner har kjørt filmene på interne TV-skjermer for ansatte og kunder.</a:t>
            </a:r>
          </a:p>
          <a:p>
            <a:r>
              <a:rPr lang="nb-NO" baseline="0" dirty="0"/>
              <a:t>Ide til etterfølgelse i andre storhusholdningssegmenter og når virksomheten skal ha temauker, el som små inspirasjonsdrypp? Mulighetene er mange.</a:t>
            </a:r>
          </a:p>
          <a:p>
            <a:endParaRPr lang="nb-NO" baseline="0" dirty="0"/>
          </a:p>
          <a:p>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3"/>
              </a:rPr>
              <a:t>https://helsenorge.no/kosthold-og-ernaring/kostrad/salt</a:t>
            </a:r>
            <a:endParaRPr lang="nb-NO" sz="1200" u="sng" kern="1200" dirty="0">
              <a:solidFill>
                <a:schemeClr val="tx1"/>
              </a:solidFill>
              <a:effectLst/>
              <a:latin typeface="+mn-lt"/>
              <a:ea typeface="+mn-ea"/>
              <a:cs typeface="+mn-cs"/>
            </a:endParaRPr>
          </a:p>
          <a:p>
            <a:endParaRPr lang="nb-NO" sz="1100" kern="1200" dirty="0">
              <a:solidFill>
                <a:schemeClr val="tx1"/>
              </a:solidFill>
              <a:effectLst/>
              <a:latin typeface="+mn-lt"/>
              <a:ea typeface="+mn-ea"/>
              <a:cs typeface="+mn-cs"/>
            </a:endParaRPr>
          </a:p>
          <a:p>
            <a:r>
              <a:rPr lang="nb-NO" dirty="0"/>
              <a:t>Filmer: 5 ulike grep for å redusere saltbruk hjemme og «ute»:</a:t>
            </a:r>
            <a:r>
              <a:rPr lang="en-US" dirty="0"/>
              <a:t> </a:t>
            </a:r>
            <a:r>
              <a:rPr lang="en-US" u="sng" dirty="0">
                <a:hlinkClick r:id="rId4"/>
              </a:rPr>
              <a:t>https://www.youtube.com/playlist?list=PLS9Dbtm5qG5UcOv61bC-T484FlOJAfuzX</a:t>
            </a:r>
            <a:endParaRPr lang="nb-NO" dirty="0"/>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26</a:t>
            </a:fld>
            <a:endParaRPr lang="en-GB"/>
          </a:p>
        </p:txBody>
      </p:sp>
    </p:spTree>
    <p:extLst>
      <p:ext uri="{BB962C8B-B14F-4D97-AF65-F5344CB8AC3E}">
        <p14:creationId xmlns:p14="http://schemas.microsoft.com/office/powerpoint/2010/main" val="1404286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27</a:t>
            </a:fld>
            <a:endParaRPr lang="en-GB"/>
          </a:p>
        </p:txBody>
      </p:sp>
    </p:spTree>
    <p:extLst>
      <p:ext uri="{BB962C8B-B14F-4D97-AF65-F5344CB8AC3E}">
        <p14:creationId xmlns:p14="http://schemas.microsoft.com/office/powerpoint/2010/main" val="2831965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317CFD4-B06D-4424-9E43-51A180AC2D07}" type="slidenum">
              <a:rPr lang="nb-NO" smtClean="0"/>
              <a:t>28</a:t>
            </a:fld>
            <a:endParaRPr lang="nb-NO"/>
          </a:p>
        </p:txBody>
      </p:sp>
    </p:spTree>
    <p:extLst>
      <p:ext uri="{BB962C8B-B14F-4D97-AF65-F5344CB8AC3E}">
        <p14:creationId xmlns:p14="http://schemas.microsoft.com/office/powerpoint/2010/main" val="1131931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29</a:t>
            </a:fld>
            <a:endParaRPr lang="en-GB"/>
          </a:p>
        </p:txBody>
      </p:sp>
    </p:spTree>
    <p:extLst>
      <p:ext uri="{BB962C8B-B14F-4D97-AF65-F5344CB8AC3E}">
        <p14:creationId xmlns:p14="http://schemas.microsoft.com/office/powerpoint/2010/main" val="384257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Saltskolen kan gjennomgås i sin helhet eller deler benyttes enkeltvis når det er mest hensiktsmessig </a:t>
            </a:r>
            <a:r>
              <a:rPr lang="nb-NO" baseline="0" dirty="0" err="1"/>
              <a:t>ifht</a:t>
            </a:r>
            <a:r>
              <a:rPr lang="nb-NO" baseline="0" dirty="0"/>
              <a:t> interne opplæringsrutiner.</a:t>
            </a:r>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3</a:t>
            </a:fld>
            <a:endParaRPr lang="en-GB"/>
          </a:p>
        </p:txBody>
      </p:sp>
    </p:spTree>
    <p:extLst>
      <p:ext uri="{BB962C8B-B14F-4D97-AF65-F5344CB8AC3E}">
        <p14:creationId xmlns:p14="http://schemas.microsoft.com/office/powerpoint/2010/main" val="3343320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oppsummeringen kan brukes</a:t>
            </a:r>
            <a:r>
              <a:rPr lang="nb-NO" baseline="0" dirty="0"/>
              <a:t> til løpende oppfølging etter gjennomgått saltskole i virksomheten.</a:t>
            </a:r>
          </a:p>
          <a:p>
            <a:endParaRPr lang="nb-NO" baseline="0" dirty="0"/>
          </a:p>
          <a:p>
            <a:r>
              <a:rPr lang="nb-NO" baseline="0" dirty="0"/>
              <a:t>Heng den gjerne opp på kjøkken, vaktrom etc.</a:t>
            </a: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30</a:t>
            </a:fld>
            <a:endParaRPr lang="en-GB"/>
          </a:p>
        </p:txBody>
      </p:sp>
    </p:spTree>
    <p:extLst>
      <p:ext uri="{BB962C8B-B14F-4D97-AF65-F5344CB8AC3E}">
        <p14:creationId xmlns:p14="http://schemas.microsoft.com/office/powerpoint/2010/main" val="149072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effectLst/>
              </a:rPr>
              <a:t>Kostrådene passer de fleste</a:t>
            </a:r>
            <a:r>
              <a:rPr lang="nb-NO" dirty="0">
                <a:effectLst/>
              </a:rPr>
              <a:t>: voksne, barn, unge, gravide og ammende og eldre. De kan også brukes av personer med økt sykdomsrisiko, for eksempel de med overvekt eller høyt blodtrykk. </a:t>
            </a:r>
          </a:p>
          <a:p>
            <a:r>
              <a:rPr lang="nb-NO" dirty="0">
                <a:effectLst/>
              </a:rPr>
              <a:t>Mengdene angitt i kostrådene tar utgangspunkt i matinntaket til en normalt fysisk aktiv voksen og må tilpasses den enkeltes behov for energi, og andre spesielle forhold. Nøkkelhullet hjelpe å ta sunnere valg når du handler.</a:t>
            </a:r>
          </a:p>
          <a:p>
            <a:r>
              <a:rPr lang="nb-NO" dirty="0">
                <a:effectLst/>
              </a:rPr>
              <a:t>Kostrådene er basert på systematiske kunnskapsoppsummeringer og forskning på feltet.</a:t>
            </a:r>
          </a:p>
          <a:p>
            <a:endParaRPr lang="nb-NO" sz="1200" b="0" u="sng" dirty="0"/>
          </a:p>
          <a:p>
            <a:r>
              <a:rPr lang="en-US" dirty="0"/>
              <a:t>Les </a:t>
            </a:r>
            <a:r>
              <a:rPr lang="en-US" dirty="0" err="1"/>
              <a:t>mer</a:t>
            </a:r>
            <a:r>
              <a:rPr lang="en-US" dirty="0"/>
              <a:t> </a:t>
            </a:r>
            <a:r>
              <a:rPr lang="en-US" dirty="0" err="1"/>
              <a:t>på</a:t>
            </a:r>
            <a:r>
              <a:rPr lang="en-US" dirty="0"/>
              <a:t> Helsedirektoratet.no og Helsenorge.no.</a:t>
            </a: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4</a:t>
            </a:fld>
            <a:endParaRPr lang="en-GB"/>
          </a:p>
        </p:txBody>
      </p:sp>
    </p:spTree>
    <p:extLst>
      <p:ext uri="{BB962C8B-B14F-4D97-AF65-F5344CB8AC3E}">
        <p14:creationId xmlns:p14="http://schemas.microsoft.com/office/powerpoint/2010/main" val="421240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ffectLst/>
              </a:rPr>
              <a:t>Salt (</a:t>
            </a:r>
            <a:r>
              <a:rPr lang="nb-NO" dirty="0" err="1">
                <a:effectLst/>
              </a:rPr>
              <a:t>NaCl</a:t>
            </a:r>
            <a:r>
              <a:rPr lang="nb-NO" dirty="0">
                <a:effectLst/>
              </a:rPr>
              <a:t>) er bygget opp av natrium (Na) og klorid (Cl). Det er særlig natriumet i salt som har dokumentert negativ helseeffekt.</a:t>
            </a:r>
          </a:p>
          <a:p>
            <a:br>
              <a:rPr lang="nb-NO" dirty="0">
                <a:effectLst/>
              </a:rPr>
            </a:br>
            <a:r>
              <a:rPr lang="nb-NO" dirty="0">
                <a:effectLst/>
              </a:rPr>
              <a:t>1 gram salt inneholder 0,4 gram natrium. </a:t>
            </a:r>
            <a:br>
              <a:rPr lang="nb-NO" dirty="0">
                <a:effectLst/>
              </a:rPr>
            </a:br>
            <a:r>
              <a:rPr lang="nb-NO" dirty="0">
                <a:effectLst/>
              </a:rPr>
              <a:t>1 gram natrium tilsvarer 2,5 gram salt (</a:t>
            </a:r>
            <a:r>
              <a:rPr lang="nb-NO" dirty="0" err="1">
                <a:effectLst/>
              </a:rPr>
              <a:t>NaCl</a:t>
            </a:r>
            <a:r>
              <a:rPr lang="nb-NO" dirty="0">
                <a:effectLst/>
              </a:rPr>
              <a:t>). </a:t>
            </a:r>
            <a:br>
              <a:rPr lang="nb-NO" dirty="0">
                <a:effectLst/>
              </a:rPr>
            </a:br>
            <a:r>
              <a:rPr lang="nb-NO" dirty="0" err="1">
                <a:effectLst/>
              </a:rPr>
              <a:t>Èn</a:t>
            </a:r>
            <a:r>
              <a:rPr lang="nb-NO" dirty="0">
                <a:effectLst/>
              </a:rPr>
              <a:t> teskje rommer </a:t>
            </a:r>
            <a:r>
              <a:rPr lang="nb-NO" dirty="0" err="1">
                <a:effectLst/>
              </a:rPr>
              <a:t>ca</a:t>
            </a:r>
            <a:r>
              <a:rPr lang="nb-NO" dirty="0">
                <a:effectLst/>
              </a:rPr>
              <a:t> 7 gram salt.</a:t>
            </a:r>
          </a:p>
          <a:p>
            <a:endParaRPr lang="nb-NO" dirty="0">
              <a:effectLst/>
            </a:endParaRPr>
          </a:p>
          <a:p>
            <a:r>
              <a:rPr lang="nb-NO" dirty="0">
                <a:effectLst/>
              </a:rPr>
              <a:t>Kroppen trenger natrium, men behovet er bare ca. 0,6 gram natrium (1,5 gram salt) om dagen for voksne. Anbefalingen for inntak av salt (natriumklorid) for voksne er i dag maksimalt 6 gram per dag (2,4 gram natrium). På lang sikt anbefales det å redusere til 5 gram salt per dag.</a:t>
            </a:r>
          </a:p>
          <a:p>
            <a:endParaRPr lang="nb-NO" dirty="0">
              <a:effectLst/>
            </a:endParaRPr>
          </a:p>
          <a:p>
            <a:r>
              <a:rPr lang="nb-NO" dirty="0">
                <a:effectLst/>
              </a:rPr>
              <a:t>De fleste typer salt inneholder mye natrium – noen mer enn andre – og kan derfor ikke kalles sunne. Fordi maten ofte inneholder for mye salt, trenger vi sjeldent å tenke på salttilførselen.​​​​</a:t>
            </a:r>
          </a:p>
          <a:p>
            <a:endParaRPr lang="nb-NO" dirty="0">
              <a:effectLst/>
            </a:endParaRPr>
          </a:p>
          <a:p>
            <a:r>
              <a:rPr lang="nb-NO" dirty="0">
                <a:effectLst/>
              </a:rPr>
              <a:t>Fra 13.12.16 er</a:t>
            </a:r>
            <a:r>
              <a:rPr lang="nb-NO" baseline="0" dirty="0">
                <a:effectLst/>
              </a:rPr>
              <a:t> det påbudt å angi mengde salt på matvarer (i g salt pr 100 g/100 ml vare). Det gjør det enklere å sammenligne saltinnhold i ulike matvarer og retter og etterspørre og velge den varen eller retten med minst salt.</a:t>
            </a:r>
            <a:endParaRPr lang="nb-NO" dirty="0">
              <a:effectLst/>
            </a:endParaRP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5</a:t>
            </a:fld>
            <a:endParaRPr lang="en-GB"/>
          </a:p>
        </p:txBody>
      </p:sp>
    </p:spTree>
    <p:extLst>
      <p:ext uri="{BB962C8B-B14F-4D97-AF65-F5344CB8AC3E}">
        <p14:creationId xmlns:p14="http://schemas.microsoft.com/office/powerpoint/2010/main" val="316120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Selv</a:t>
            </a:r>
            <a:r>
              <a:rPr lang="nb-NO" baseline="0" dirty="0"/>
              <a:t> om vi</a:t>
            </a:r>
            <a:r>
              <a:rPr lang="nb-NO" dirty="0"/>
              <a:t> har lite opplysninger</a:t>
            </a:r>
            <a:r>
              <a:rPr lang="nb-NO" baseline="0" dirty="0"/>
              <a:t> om inntaket av salt, viser både SSBs forbruksundersøkelse fra 2012 og kostholdsundersøkelsen </a:t>
            </a:r>
            <a:r>
              <a:rPr lang="nb-NO" baseline="0" dirty="0" err="1"/>
              <a:t>Norkost</a:t>
            </a:r>
            <a:r>
              <a:rPr lang="nb-NO" baseline="0" dirty="0"/>
              <a:t> 2010/11 at </a:t>
            </a:r>
            <a:r>
              <a:rPr lang="nb-NO" dirty="0"/>
              <a:t>bearbeidede kjøttprodukter og brød- og kornvarer er de matvaregruppene som bidrar med mest salt. </a:t>
            </a:r>
          </a:p>
          <a:p>
            <a:endParaRPr lang="nb-NO" dirty="0"/>
          </a:p>
          <a:p>
            <a:r>
              <a:rPr lang="nb-NO" dirty="0"/>
              <a:t>Andre kilder til salt er spisefett, fiskeprodukter</a:t>
            </a:r>
            <a:r>
              <a:rPr lang="nb-NO" baseline="0" dirty="0"/>
              <a:t> og</a:t>
            </a:r>
            <a:r>
              <a:rPr lang="nb-NO" dirty="0"/>
              <a:t> ost. «</a:t>
            </a:r>
            <a:r>
              <a:rPr lang="nb-NO" baseline="0" dirty="0"/>
              <a:t>Andre matvarer» er en annen stor kilde og omfatter blant annet kaker, pizza, snacks/pulver og krydderblandinger ol. </a:t>
            </a:r>
            <a:r>
              <a:rPr lang="nb-NO" dirty="0"/>
              <a:t>Blandingskryddere kan inneholde mye salt.</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6</a:t>
            </a:fld>
            <a:endParaRPr lang="en-GB"/>
          </a:p>
        </p:txBody>
      </p:sp>
    </p:spTree>
    <p:extLst>
      <p:ext uri="{BB962C8B-B14F-4D97-AF65-F5344CB8AC3E}">
        <p14:creationId xmlns:p14="http://schemas.microsoft.com/office/powerpoint/2010/main" val="235713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36041" indent="-283093">
              <a:defRPr sz="2400">
                <a:solidFill>
                  <a:schemeClr val="tx1"/>
                </a:solidFill>
                <a:latin typeface="Times" pitchFamily="18" charset="0"/>
              </a:defRPr>
            </a:lvl2pPr>
            <a:lvl3pPr marL="1132370" indent="-226474">
              <a:defRPr sz="2400">
                <a:solidFill>
                  <a:schemeClr val="tx1"/>
                </a:solidFill>
                <a:latin typeface="Times" pitchFamily="18" charset="0"/>
              </a:defRPr>
            </a:lvl3pPr>
            <a:lvl4pPr marL="1585318" indent="-226474">
              <a:defRPr sz="2400">
                <a:solidFill>
                  <a:schemeClr val="tx1"/>
                </a:solidFill>
                <a:latin typeface="Times" pitchFamily="18" charset="0"/>
              </a:defRPr>
            </a:lvl4pPr>
            <a:lvl5pPr marL="2038266" indent="-226474">
              <a:defRPr sz="2400">
                <a:solidFill>
                  <a:schemeClr val="tx1"/>
                </a:solidFill>
                <a:latin typeface="Times" pitchFamily="18" charset="0"/>
              </a:defRPr>
            </a:lvl5pPr>
            <a:lvl6pPr marL="2491214" indent="-226474" eaLnBrk="0" fontAlgn="base" hangingPunct="0">
              <a:spcBef>
                <a:spcPct val="0"/>
              </a:spcBef>
              <a:spcAft>
                <a:spcPct val="0"/>
              </a:spcAft>
              <a:defRPr sz="2400">
                <a:solidFill>
                  <a:schemeClr val="tx1"/>
                </a:solidFill>
                <a:latin typeface="Times" pitchFamily="18" charset="0"/>
              </a:defRPr>
            </a:lvl6pPr>
            <a:lvl7pPr marL="2944162" indent="-226474" eaLnBrk="0" fontAlgn="base" hangingPunct="0">
              <a:spcBef>
                <a:spcPct val="0"/>
              </a:spcBef>
              <a:spcAft>
                <a:spcPct val="0"/>
              </a:spcAft>
              <a:defRPr sz="2400">
                <a:solidFill>
                  <a:schemeClr val="tx1"/>
                </a:solidFill>
                <a:latin typeface="Times" pitchFamily="18" charset="0"/>
              </a:defRPr>
            </a:lvl7pPr>
            <a:lvl8pPr marL="3397110" indent="-226474" eaLnBrk="0" fontAlgn="base" hangingPunct="0">
              <a:spcBef>
                <a:spcPct val="0"/>
              </a:spcBef>
              <a:spcAft>
                <a:spcPct val="0"/>
              </a:spcAft>
              <a:defRPr sz="2400">
                <a:solidFill>
                  <a:schemeClr val="tx1"/>
                </a:solidFill>
                <a:latin typeface="Times" pitchFamily="18" charset="0"/>
              </a:defRPr>
            </a:lvl8pPr>
            <a:lvl9pPr marL="3850058" indent="-226474" eaLnBrk="0" fontAlgn="base" hangingPunct="0">
              <a:spcBef>
                <a:spcPct val="0"/>
              </a:spcBef>
              <a:spcAft>
                <a:spcPct val="0"/>
              </a:spcAft>
              <a:defRPr sz="2400">
                <a:solidFill>
                  <a:schemeClr val="tx1"/>
                </a:solidFill>
                <a:latin typeface="Times" pitchFamily="18" charset="0"/>
              </a:defRPr>
            </a:lvl9pPr>
          </a:lstStyle>
          <a:p>
            <a:fld id="{6FBE689C-2E74-4257-BA27-94E11B7D35B0}" type="slidenum">
              <a:rPr lang="nn-NO" altLang="nb-NO" sz="1200"/>
              <a:pPr/>
              <a:t>7</a:t>
            </a:fld>
            <a:endParaRPr lang="nn-NO" altLang="nb-NO" sz="1200"/>
          </a:p>
        </p:txBody>
      </p:sp>
      <p:sp>
        <p:nvSpPr>
          <p:cNvPr id="27651" name="Rectangle 2"/>
          <p:cNvSpPr>
            <a:spLocks noGrp="1" noRot="1" noChangeAspect="1" noChangeArrowheads="1" noTextEdit="1"/>
          </p:cNvSpPr>
          <p:nvPr>
            <p:ph type="sldImg"/>
          </p:nvPr>
        </p:nvSpPr>
        <p:spPr>
          <a:xfrm>
            <a:off x="901700" y="739775"/>
            <a:ext cx="4932363" cy="3700463"/>
          </a:xfrm>
          <a:ln/>
        </p:spPr>
      </p:sp>
      <p:sp>
        <p:nvSpPr>
          <p:cNvPr id="27652" name="Rectangle 3"/>
          <p:cNvSpPr>
            <a:spLocks noGrp="1" noChangeArrowheads="1"/>
          </p:cNvSpPr>
          <p:nvPr>
            <p:ph type="body" idx="1"/>
          </p:nvPr>
        </p:nvSpPr>
        <p:spPr>
          <a:noFill/>
        </p:spPr>
        <p:txBody>
          <a:bodyPr/>
          <a:lstStyle/>
          <a:p>
            <a:pPr eaLnBrk="1" hangingPunct="1"/>
            <a:r>
              <a:rPr lang="nb-NO" altLang="nb-NO" sz="1100" b="0" dirty="0">
                <a:solidFill>
                  <a:srgbClr val="000000"/>
                </a:solidFill>
                <a:latin typeface="+mn-lt"/>
                <a:cs typeface="Arial" charset="0"/>
              </a:rPr>
              <a:t>For dere som ikke jobber i kantine,</a:t>
            </a:r>
            <a:r>
              <a:rPr lang="nb-NO" altLang="nb-NO" sz="1100" b="0" baseline="0" dirty="0">
                <a:solidFill>
                  <a:srgbClr val="000000"/>
                </a:solidFill>
                <a:latin typeface="+mn-lt"/>
                <a:cs typeface="Arial" charset="0"/>
              </a:rPr>
              <a:t> men i andre typer serveringssteder</a:t>
            </a:r>
            <a:r>
              <a:rPr lang="nb-NO" altLang="nb-NO" sz="1100" b="0" dirty="0">
                <a:solidFill>
                  <a:srgbClr val="000000"/>
                </a:solidFill>
                <a:latin typeface="+mn-lt"/>
                <a:cs typeface="Arial" charset="0"/>
              </a:rPr>
              <a:t>– se neste lysark. Mye er overførbart </a:t>
            </a:r>
            <a:r>
              <a:rPr lang="nb-NO" altLang="nb-NO" sz="1100" b="0" baseline="0" dirty="0">
                <a:solidFill>
                  <a:srgbClr val="000000"/>
                </a:solidFill>
                <a:latin typeface="+mn-lt"/>
                <a:cs typeface="Arial" charset="0"/>
              </a:rPr>
              <a:t>selv om dere kanskje ikke har like mange faste kunder/gjester.</a:t>
            </a:r>
            <a:endParaRPr lang="nb-NO" altLang="nb-NO" sz="1100" b="0" dirty="0">
              <a:solidFill>
                <a:srgbClr val="000000"/>
              </a:solidFill>
              <a:latin typeface="+mn-lt"/>
              <a:cs typeface="Arial" charset="0"/>
            </a:endParaRPr>
          </a:p>
          <a:p>
            <a:pPr eaLnBrk="1" hangingPunct="1"/>
            <a:endParaRPr lang="nb-NO" altLang="nb-NO" sz="1100" b="0" dirty="0">
              <a:solidFill>
                <a:srgbClr val="000000"/>
              </a:solidFill>
              <a:latin typeface="+mn-lt"/>
              <a:cs typeface="Arial" charset="0"/>
            </a:endParaRPr>
          </a:p>
          <a:p>
            <a:pPr eaLnBrk="1" hangingPunct="1"/>
            <a:r>
              <a:rPr lang="nb-NO" altLang="nb-NO" sz="1100" b="0" dirty="0">
                <a:solidFill>
                  <a:srgbClr val="000000"/>
                </a:solidFill>
                <a:latin typeface="+mn-lt"/>
                <a:cs typeface="Arial" charset="0"/>
              </a:rPr>
              <a:t>Bruk gjerne </a:t>
            </a:r>
            <a:r>
              <a:rPr lang="nb-NO" altLang="nb-NO" sz="1100" b="0" u="sng" dirty="0">
                <a:solidFill>
                  <a:srgbClr val="000000"/>
                </a:solidFill>
                <a:latin typeface="+mn-lt"/>
                <a:cs typeface="Arial" charset="0"/>
              </a:rPr>
              <a:t>god tid på dette lysarket og reflekter rundt de ulike </a:t>
            </a:r>
            <a:r>
              <a:rPr lang="nb-NO" altLang="nb-NO" sz="1100" b="0" u="sng" baseline="0" dirty="0">
                <a:solidFill>
                  <a:srgbClr val="000000"/>
                </a:solidFill>
                <a:latin typeface="+mn-lt"/>
                <a:cs typeface="Arial" charset="0"/>
              </a:rPr>
              <a:t>rollene</a:t>
            </a:r>
            <a:r>
              <a:rPr lang="nb-NO" altLang="nb-NO" sz="1100" b="0" baseline="0" dirty="0">
                <a:solidFill>
                  <a:srgbClr val="000000"/>
                </a:solidFill>
                <a:latin typeface="+mn-lt"/>
                <a:cs typeface="Arial" charset="0"/>
              </a:rPr>
              <a:t>.  </a:t>
            </a:r>
          </a:p>
          <a:p>
            <a:pPr eaLnBrk="1" hangingPunct="1"/>
            <a:r>
              <a:rPr lang="nb-NO" altLang="nb-NO" sz="1100" b="0" dirty="0">
                <a:solidFill>
                  <a:srgbClr val="000000"/>
                </a:solidFill>
                <a:latin typeface="+mn-lt"/>
                <a:cs typeface="Arial" charset="0"/>
              </a:rPr>
              <a:t>Kantineansatte har mange viktige roller, i tillegg til</a:t>
            </a:r>
            <a:r>
              <a:rPr lang="nb-NO" altLang="nb-NO" sz="1100" b="0" baseline="0" dirty="0">
                <a:solidFill>
                  <a:srgbClr val="000000"/>
                </a:solidFill>
                <a:latin typeface="+mn-lt"/>
                <a:cs typeface="Arial" charset="0"/>
              </a:rPr>
              <a:t> å tilby fristende måltider</a:t>
            </a:r>
            <a:r>
              <a:rPr lang="nb-NO" altLang="nb-NO" sz="1100" b="0" dirty="0">
                <a:solidFill>
                  <a:srgbClr val="000000"/>
                </a:solidFill>
                <a:latin typeface="+mn-lt"/>
                <a:cs typeface="Arial" charset="0"/>
              </a:rPr>
              <a:t>. </a:t>
            </a:r>
            <a:r>
              <a:rPr lang="nb-NO" altLang="nb-NO" sz="1100" b="0" baseline="0" dirty="0">
                <a:solidFill>
                  <a:srgbClr val="000000"/>
                </a:solidFill>
                <a:latin typeface="+mn-lt"/>
                <a:cs typeface="Arial" charset="0"/>
              </a:rPr>
              <a:t>Det finnes sikkert flere funksjoner som ikke er med. Alle aspekter er viktige, noen er uthevet som mer hovedfunksjoner. </a:t>
            </a:r>
            <a:br>
              <a:rPr lang="nb-NO" altLang="nb-NO" sz="1100" b="0" baseline="0" dirty="0">
                <a:solidFill>
                  <a:srgbClr val="000000"/>
                </a:solidFill>
                <a:latin typeface="+mn-lt"/>
                <a:cs typeface="Arial" charset="0"/>
              </a:rPr>
            </a:br>
            <a:r>
              <a:rPr lang="nb-NO" altLang="nb-NO" sz="1100" b="0" baseline="0" dirty="0">
                <a:solidFill>
                  <a:srgbClr val="000000"/>
                </a:solidFill>
                <a:latin typeface="+mn-lt"/>
                <a:cs typeface="Arial" charset="0"/>
              </a:rPr>
              <a:t>«Hjertet» kan bidra til å holde kundene fornøyde og friske og inspirere til å ta sunnere matvalg også på fritiden. I tillegg er kantinen/spiserommet en viktig sosial samlingsplass.</a:t>
            </a:r>
          </a:p>
          <a:p>
            <a:pPr eaLnBrk="1" hangingPunct="1"/>
            <a:endParaRPr lang="nb-NO" altLang="nb-NO" sz="1100" b="0" dirty="0">
              <a:solidFill>
                <a:srgbClr val="000000"/>
              </a:solidFill>
              <a:latin typeface="+mn-lt"/>
              <a:cs typeface="Arial" charset="0"/>
            </a:endParaRPr>
          </a:p>
          <a:p>
            <a:pPr eaLnBrk="1" hangingPunct="1"/>
            <a:r>
              <a:rPr lang="nb-NO" altLang="nb-NO" sz="1100" dirty="0">
                <a:solidFill>
                  <a:srgbClr val="000000"/>
                </a:solidFill>
                <a:latin typeface="+mn-lt"/>
                <a:cs typeface="Arial" charset="0"/>
              </a:rPr>
              <a:t>Kantinepersonell har:</a:t>
            </a:r>
          </a:p>
          <a:p>
            <a:pPr eaLnBrk="1" hangingPunct="1">
              <a:buFontTx/>
              <a:buChar char="-"/>
            </a:pPr>
            <a:r>
              <a:rPr lang="nb-NO" altLang="nb-NO" sz="1100" dirty="0">
                <a:solidFill>
                  <a:srgbClr val="000000"/>
                </a:solidFill>
                <a:latin typeface="+mn-lt"/>
                <a:cs typeface="Arial" charset="0"/>
              </a:rPr>
              <a:t>mulighet til å påvirke </a:t>
            </a:r>
            <a:r>
              <a:rPr lang="nb-NO" altLang="nb-NO" sz="1100" baseline="0" dirty="0">
                <a:solidFill>
                  <a:srgbClr val="000000"/>
                </a:solidFill>
                <a:latin typeface="+mn-lt"/>
                <a:cs typeface="Arial" charset="0"/>
              </a:rPr>
              <a:t>kundenes </a:t>
            </a:r>
            <a:r>
              <a:rPr lang="nb-NO" altLang="nb-NO" sz="1100" dirty="0">
                <a:solidFill>
                  <a:srgbClr val="000000"/>
                </a:solidFill>
                <a:latin typeface="+mn-lt"/>
                <a:cs typeface="Arial" charset="0"/>
              </a:rPr>
              <a:t>kosthold positivt via </a:t>
            </a:r>
            <a:r>
              <a:rPr lang="nb-NO" altLang="nb-NO" sz="1100" baseline="0" dirty="0">
                <a:solidFill>
                  <a:srgbClr val="000000"/>
                </a:solidFill>
                <a:latin typeface="+mn-lt"/>
                <a:cs typeface="Arial" charset="0"/>
              </a:rPr>
              <a:t>tilbudet som gis – og hvordan det markedsføres</a:t>
            </a:r>
            <a:endParaRPr lang="nb-NO" altLang="nb-NO" sz="1100" dirty="0">
              <a:solidFill>
                <a:srgbClr val="000000"/>
              </a:solidFill>
              <a:latin typeface="+mn-lt"/>
              <a:cs typeface="Arial" charset="0"/>
            </a:endParaRPr>
          </a:p>
          <a:p>
            <a:pPr eaLnBrk="1" hangingPunct="1">
              <a:buFontTx/>
              <a:buChar char="-"/>
            </a:pPr>
            <a:r>
              <a:rPr lang="nb-NO" altLang="nb-NO" sz="1100" i="0" dirty="0">
                <a:solidFill>
                  <a:srgbClr val="000000"/>
                </a:solidFill>
                <a:latin typeface="+mn-lt"/>
                <a:cs typeface="Arial" charset="0"/>
              </a:rPr>
              <a:t>erfaring/kompetanse og mulighet til å vise at sunn mat både er fristende, fargerik, spennende og god</a:t>
            </a:r>
          </a:p>
          <a:p>
            <a:pPr eaLnBrk="1" hangingPunct="1">
              <a:buFontTx/>
              <a:buChar char="-"/>
            </a:pPr>
            <a:r>
              <a:rPr lang="nb-NO" altLang="nb-NO" sz="1100" i="0" dirty="0">
                <a:solidFill>
                  <a:srgbClr val="000000"/>
                </a:solidFill>
                <a:latin typeface="+mn-lt"/>
                <a:cs typeface="Arial" charset="0"/>
              </a:rPr>
              <a:t>mulighet</a:t>
            </a:r>
            <a:r>
              <a:rPr lang="nb-NO" altLang="nb-NO" sz="1100" i="0" baseline="0" dirty="0">
                <a:solidFill>
                  <a:srgbClr val="000000"/>
                </a:solidFill>
                <a:latin typeface="+mn-lt"/>
                <a:cs typeface="Arial" charset="0"/>
              </a:rPr>
              <a:t> til å </a:t>
            </a:r>
            <a:r>
              <a:rPr lang="nb-NO" altLang="nb-NO" sz="1100" i="0" dirty="0">
                <a:solidFill>
                  <a:srgbClr val="000000"/>
                </a:solidFill>
                <a:latin typeface="+mn-lt"/>
                <a:cs typeface="Arial" charset="0"/>
              </a:rPr>
              <a:t>inspirere kundene til å prøve noe</a:t>
            </a:r>
            <a:r>
              <a:rPr lang="nb-NO" altLang="nb-NO" sz="1100" i="0" baseline="0" dirty="0">
                <a:solidFill>
                  <a:srgbClr val="000000"/>
                </a:solidFill>
                <a:latin typeface="+mn-lt"/>
                <a:cs typeface="Arial" charset="0"/>
              </a:rPr>
              <a:t> nytt (og sunt)</a:t>
            </a:r>
            <a:endParaRPr lang="nb-NO" altLang="nb-NO" sz="1100" i="0" dirty="0">
              <a:solidFill>
                <a:srgbClr val="000000"/>
              </a:solidFill>
              <a:latin typeface="+mn-lt"/>
              <a:cs typeface="Arial" charset="0"/>
            </a:endParaRPr>
          </a:p>
          <a:p>
            <a:pPr eaLnBrk="1" hangingPunct="1"/>
            <a:r>
              <a:rPr lang="nb-NO" altLang="nb-NO" sz="1100" b="0" i="0" dirty="0">
                <a:solidFill>
                  <a:srgbClr val="000000"/>
                </a:solidFill>
                <a:latin typeface="+mn-lt"/>
                <a:cs typeface="Arial" charset="0"/>
              </a:rPr>
              <a:t>De er derfor også</a:t>
            </a:r>
            <a:r>
              <a:rPr lang="nb-NO" altLang="nb-NO" sz="1100" b="0" i="0" baseline="0" dirty="0">
                <a:solidFill>
                  <a:srgbClr val="000000"/>
                </a:solidFill>
                <a:latin typeface="+mn-lt"/>
                <a:cs typeface="Arial" charset="0"/>
              </a:rPr>
              <a:t> </a:t>
            </a:r>
            <a:r>
              <a:rPr lang="nb-NO" altLang="nb-NO" sz="1100" b="0" i="0" dirty="0">
                <a:solidFill>
                  <a:srgbClr val="000000"/>
                </a:solidFill>
                <a:latin typeface="+mn-lt"/>
                <a:cs typeface="Arial" charset="0"/>
              </a:rPr>
              <a:t>viktige «</a:t>
            </a:r>
            <a:r>
              <a:rPr lang="nb-NO" altLang="nb-NO" sz="1100" b="0" i="0" dirty="0" err="1">
                <a:solidFill>
                  <a:srgbClr val="000000"/>
                </a:solidFill>
                <a:latin typeface="+mn-lt"/>
                <a:cs typeface="Arial" charset="0"/>
              </a:rPr>
              <a:t>folkehelsearbeidere</a:t>
            </a:r>
            <a:r>
              <a:rPr lang="nb-NO" altLang="nb-NO" sz="1100" b="0" i="0" dirty="0">
                <a:solidFill>
                  <a:srgbClr val="000000"/>
                </a:solidFill>
                <a:latin typeface="+mn-lt"/>
                <a:cs typeface="Arial" charset="0"/>
              </a:rPr>
              <a:t>».</a:t>
            </a:r>
          </a:p>
          <a:p>
            <a:pPr eaLnBrk="1" hangingPunct="1"/>
            <a:endParaRPr lang="nb-NO" altLang="nb-NO" sz="1100" b="1" i="1" dirty="0">
              <a:solidFill>
                <a:srgbClr val="000000"/>
              </a:solidFill>
              <a:latin typeface="+mn-lt"/>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Kantinene/mattilbudet kan utgjøre</a:t>
            </a:r>
            <a:r>
              <a:rPr lang="nb-NO" altLang="nb-NO" sz="1100" baseline="0" dirty="0">
                <a:latin typeface="+mn-lt"/>
              </a:rPr>
              <a:t> en </a:t>
            </a:r>
            <a:r>
              <a:rPr lang="nb-NO" altLang="nb-NO" sz="1100" dirty="0">
                <a:latin typeface="+mn-lt"/>
              </a:rPr>
              <a:t>totalopplevelse av god matopplevelse</a:t>
            </a:r>
            <a:r>
              <a:rPr lang="nb-NO" altLang="nb-NO" sz="1100" baseline="0" dirty="0">
                <a:latin typeface="+mn-lt"/>
              </a:rPr>
              <a:t> knyttet til: </a:t>
            </a:r>
            <a:r>
              <a:rPr lang="nb-NO" altLang="nb-NO" sz="1100" dirty="0">
                <a:latin typeface="+mn-lt"/>
              </a:rPr>
              <a:t>smak/lukt/syn/konsistens, matglede, matkultur, omsorg, trender mv. Kantinen er derfor viktig også for å bidra til godt psykososialt arbeidsmiljø</a:t>
            </a:r>
            <a:r>
              <a:rPr lang="nb-NO" altLang="nb-NO" sz="1100" dirty="0"/>
              <a:t> – og et viktig «visittkort» utad.</a:t>
            </a:r>
            <a:endParaRPr lang="nb-NO" altLang="nb-NO" sz="1100" dirty="0">
              <a:latin typeface="+mn-lt"/>
            </a:endParaRPr>
          </a:p>
          <a:p>
            <a:pPr eaLnBrk="1" hangingPunct="1"/>
            <a:endParaRPr lang="nb-NO" altLang="nb-NO" sz="11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36041" indent="-283093">
              <a:defRPr sz="2400">
                <a:solidFill>
                  <a:schemeClr val="tx1"/>
                </a:solidFill>
                <a:latin typeface="Times" pitchFamily="18" charset="0"/>
              </a:defRPr>
            </a:lvl2pPr>
            <a:lvl3pPr marL="1132370" indent="-226474">
              <a:defRPr sz="2400">
                <a:solidFill>
                  <a:schemeClr val="tx1"/>
                </a:solidFill>
                <a:latin typeface="Times" pitchFamily="18" charset="0"/>
              </a:defRPr>
            </a:lvl3pPr>
            <a:lvl4pPr marL="1585318" indent="-226474">
              <a:defRPr sz="2400">
                <a:solidFill>
                  <a:schemeClr val="tx1"/>
                </a:solidFill>
                <a:latin typeface="Times" pitchFamily="18" charset="0"/>
              </a:defRPr>
            </a:lvl4pPr>
            <a:lvl5pPr marL="2038266" indent="-226474">
              <a:defRPr sz="2400">
                <a:solidFill>
                  <a:schemeClr val="tx1"/>
                </a:solidFill>
                <a:latin typeface="Times" pitchFamily="18" charset="0"/>
              </a:defRPr>
            </a:lvl5pPr>
            <a:lvl6pPr marL="2491214" indent="-226474" eaLnBrk="0" fontAlgn="base" hangingPunct="0">
              <a:spcBef>
                <a:spcPct val="0"/>
              </a:spcBef>
              <a:spcAft>
                <a:spcPct val="0"/>
              </a:spcAft>
              <a:defRPr sz="2400">
                <a:solidFill>
                  <a:schemeClr val="tx1"/>
                </a:solidFill>
                <a:latin typeface="Times" pitchFamily="18" charset="0"/>
              </a:defRPr>
            </a:lvl6pPr>
            <a:lvl7pPr marL="2944162" indent="-226474" eaLnBrk="0" fontAlgn="base" hangingPunct="0">
              <a:spcBef>
                <a:spcPct val="0"/>
              </a:spcBef>
              <a:spcAft>
                <a:spcPct val="0"/>
              </a:spcAft>
              <a:defRPr sz="2400">
                <a:solidFill>
                  <a:schemeClr val="tx1"/>
                </a:solidFill>
                <a:latin typeface="Times" pitchFamily="18" charset="0"/>
              </a:defRPr>
            </a:lvl7pPr>
            <a:lvl8pPr marL="3397110" indent="-226474" eaLnBrk="0" fontAlgn="base" hangingPunct="0">
              <a:spcBef>
                <a:spcPct val="0"/>
              </a:spcBef>
              <a:spcAft>
                <a:spcPct val="0"/>
              </a:spcAft>
              <a:defRPr sz="2400">
                <a:solidFill>
                  <a:schemeClr val="tx1"/>
                </a:solidFill>
                <a:latin typeface="Times" pitchFamily="18" charset="0"/>
              </a:defRPr>
            </a:lvl8pPr>
            <a:lvl9pPr marL="3850058" indent="-226474" eaLnBrk="0" fontAlgn="base" hangingPunct="0">
              <a:spcBef>
                <a:spcPct val="0"/>
              </a:spcBef>
              <a:spcAft>
                <a:spcPct val="0"/>
              </a:spcAft>
              <a:defRPr sz="2400">
                <a:solidFill>
                  <a:schemeClr val="tx1"/>
                </a:solidFill>
                <a:latin typeface="Times" pitchFamily="18" charset="0"/>
              </a:defRPr>
            </a:lvl9pPr>
          </a:lstStyle>
          <a:p>
            <a:fld id="{6FBE689C-2E74-4257-BA27-94E11B7D35B0}" type="slidenum">
              <a:rPr lang="nn-NO" altLang="nb-NO" sz="1200"/>
              <a:pPr/>
              <a:t>8</a:t>
            </a:fld>
            <a:endParaRPr lang="nn-NO" altLang="nb-NO" sz="1200"/>
          </a:p>
        </p:txBody>
      </p:sp>
      <p:sp>
        <p:nvSpPr>
          <p:cNvPr id="27651" name="Rectangle 2"/>
          <p:cNvSpPr>
            <a:spLocks noGrp="1" noRot="1" noChangeAspect="1" noChangeArrowheads="1" noTextEdit="1"/>
          </p:cNvSpPr>
          <p:nvPr>
            <p:ph type="sldImg"/>
          </p:nvPr>
        </p:nvSpPr>
        <p:spPr>
          <a:xfrm>
            <a:off x="901700" y="739775"/>
            <a:ext cx="4932363" cy="3700463"/>
          </a:xfrm>
          <a:ln/>
        </p:spPr>
      </p:sp>
      <p:sp>
        <p:nvSpPr>
          <p:cNvPr id="27652" name="Rectangle 3"/>
          <p:cNvSpPr>
            <a:spLocks noGrp="1" noChangeArrowheads="1"/>
          </p:cNvSpPr>
          <p:nvPr>
            <p:ph type="body" idx="1"/>
          </p:nvPr>
        </p:nvSpPr>
        <p:spPr>
          <a:noFill/>
        </p:spPr>
        <p:txBody>
          <a:bodyPr/>
          <a:lstStyle/>
          <a:p>
            <a:pPr eaLnBrk="1" hangingPunct="1"/>
            <a:r>
              <a:rPr lang="nb-NO" altLang="nb-NO" sz="1200" b="0" dirty="0">
                <a:solidFill>
                  <a:srgbClr val="000000"/>
                </a:solidFill>
                <a:latin typeface="+mn-lt"/>
                <a:cs typeface="Arial" charset="0"/>
              </a:rPr>
              <a:t>Bruk gjerne </a:t>
            </a:r>
            <a:r>
              <a:rPr lang="nb-NO" altLang="nb-NO" sz="1200" b="0" u="sng" dirty="0">
                <a:solidFill>
                  <a:srgbClr val="000000"/>
                </a:solidFill>
                <a:latin typeface="+mn-lt"/>
                <a:cs typeface="Arial" charset="0"/>
              </a:rPr>
              <a:t>god tid på dette lysarket og reflekter rundt de ulike </a:t>
            </a:r>
            <a:r>
              <a:rPr lang="nb-NO" altLang="nb-NO" sz="1200" b="0" u="sng" baseline="0" dirty="0">
                <a:solidFill>
                  <a:srgbClr val="000000"/>
                </a:solidFill>
                <a:latin typeface="+mn-lt"/>
                <a:cs typeface="Arial" charset="0"/>
              </a:rPr>
              <a:t>rollene</a:t>
            </a:r>
            <a:r>
              <a:rPr lang="nb-NO" altLang="nb-NO" sz="1200" b="0" baseline="0" dirty="0">
                <a:solidFill>
                  <a:srgbClr val="000000"/>
                </a:solidFill>
                <a:latin typeface="+mn-lt"/>
                <a:cs typeface="Arial" charset="0"/>
              </a:rPr>
              <a:t>.  </a:t>
            </a:r>
            <a:br>
              <a:rPr lang="nb-NO" altLang="nb-NO" sz="1200" b="0" baseline="0" dirty="0">
                <a:solidFill>
                  <a:srgbClr val="000000"/>
                </a:solidFill>
                <a:latin typeface="+mn-lt"/>
                <a:cs typeface="Arial" charset="0"/>
              </a:rPr>
            </a:br>
            <a:r>
              <a:rPr lang="nb-NO" altLang="nb-NO" sz="1200" b="0" baseline="0" dirty="0">
                <a:solidFill>
                  <a:srgbClr val="000000"/>
                </a:solidFill>
                <a:latin typeface="+mn-lt"/>
                <a:cs typeface="Arial" charset="0"/>
              </a:rPr>
              <a:t>Det finnes sikkert flere funksjoner som ikke er med. </a:t>
            </a:r>
            <a:endParaRPr lang="nb-NO" altLang="nb-NO" sz="1200" b="0" dirty="0">
              <a:solidFill>
                <a:srgbClr val="000000"/>
              </a:solidFill>
              <a:latin typeface="+mn-lt"/>
              <a:cs typeface="Arial" charset="0"/>
            </a:endParaRPr>
          </a:p>
          <a:p>
            <a:pPr eaLnBrk="1" hangingPunct="1"/>
            <a:endParaRPr lang="nb-NO" altLang="nb-NO" sz="1200" dirty="0">
              <a:solidFill>
                <a:srgbClr val="000000"/>
              </a:solidFill>
              <a:latin typeface="+mn-lt"/>
              <a:cs typeface="Arial" charset="0"/>
            </a:endParaRPr>
          </a:p>
          <a:p>
            <a:pPr eaLnBrk="1" hangingPunct="1"/>
            <a:r>
              <a:rPr lang="nb-NO" altLang="nb-NO" sz="1200" dirty="0">
                <a:solidFill>
                  <a:srgbClr val="000000"/>
                </a:solidFill>
                <a:latin typeface="+mn-lt"/>
                <a:cs typeface="Arial" charset="0"/>
              </a:rPr>
              <a:t>Dere som</a:t>
            </a:r>
            <a:r>
              <a:rPr lang="nb-NO" altLang="nb-NO" sz="1200" baseline="0" dirty="0">
                <a:solidFill>
                  <a:srgbClr val="000000"/>
                </a:solidFill>
                <a:latin typeface="+mn-lt"/>
                <a:cs typeface="Arial" charset="0"/>
              </a:rPr>
              <a:t> selger mat til andre</a:t>
            </a:r>
            <a:r>
              <a:rPr lang="nb-NO" altLang="nb-NO" sz="1200" dirty="0">
                <a:solidFill>
                  <a:srgbClr val="000000"/>
                </a:solidFill>
                <a:latin typeface="+mn-lt"/>
                <a:cs typeface="Arial" charset="0"/>
              </a:rPr>
              <a:t> har:</a:t>
            </a:r>
          </a:p>
          <a:p>
            <a:pPr eaLnBrk="1" hangingPunct="1">
              <a:buFontTx/>
              <a:buChar char="-"/>
            </a:pPr>
            <a:r>
              <a:rPr lang="nb-NO" altLang="nb-NO" sz="1200" dirty="0">
                <a:solidFill>
                  <a:srgbClr val="000000"/>
                </a:solidFill>
                <a:latin typeface="+mn-lt"/>
                <a:cs typeface="Arial" charset="0"/>
              </a:rPr>
              <a:t>Mulighet til å påvirke kundenes</a:t>
            </a:r>
            <a:r>
              <a:rPr lang="nb-NO" altLang="nb-NO" sz="1200" baseline="0" dirty="0">
                <a:solidFill>
                  <a:srgbClr val="000000"/>
                </a:solidFill>
                <a:latin typeface="+mn-lt"/>
                <a:cs typeface="Arial" charset="0"/>
              </a:rPr>
              <a:t> </a:t>
            </a:r>
            <a:r>
              <a:rPr lang="nb-NO" altLang="nb-NO" sz="1200" dirty="0">
                <a:solidFill>
                  <a:srgbClr val="000000"/>
                </a:solidFill>
                <a:latin typeface="+mn-lt"/>
                <a:cs typeface="Arial" charset="0"/>
              </a:rPr>
              <a:t>kosthold via </a:t>
            </a:r>
            <a:r>
              <a:rPr lang="nb-NO" altLang="nb-NO" sz="1200" baseline="0" dirty="0">
                <a:solidFill>
                  <a:srgbClr val="000000"/>
                </a:solidFill>
                <a:latin typeface="+mn-lt"/>
                <a:cs typeface="Arial" charset="0"/>
              </a:rPr>
              <a:t>tilbudet som gis – og hvordan det markedsføres</a:t>
            </a:r>
            <a:endParaRPr lang="nb-NO" altLang="nb-NO" sz="1200" dirty="0">
              <a:solidFill>
                <a:srgbClr val="000000"/>
              </a:solidFill>
              <a:latin typeface="+mn-lt"/>
              <a:cs typeface="Arial" charset="0"/>
            </a:endParaRPr>
          </a:p>
          <a:p>
            <a:pPr eaLnBrk="1" hangingPunct="1">
              <a:buFontTx/>
              <a:buChar char="-"/>
            </a:pPr>
            <a:r>
              <a:rPr lang="nb-NO" altLang="nb-NO" sz="1200" i="0" dirty="0">
                <a:solidFill>
                  <a:srgbClr val="000000"/>
                </a:solidFill>
                <a:latin typeface="+mn-lt"/>
                <a:cs typeface="Arial" charset="0"/>
              </a:rPr>
              <a:t>Erfaring</a:t>
            </a:r>
            <a:r>
              <a:rPr lang="nb-NO" altLang="nb-NO" sz="1200" i="0" baseline="0" dirty="0">
                <a:solidFill>
                  <a:srgbClr val="000000"/>
                </a:solidFill>
                <a:latin typeface="+mn-lt"/>
                <a:cs typeface="Arial" charset="0"/>
              </a:rPr>
              <a:t> og </a:t>
            </a:r>
            <a:r>
              <a:rPr lang="nb-NO" altLang="nb-NO" sz="1200" i="0" dirty="0">
                <a:solidFill>
                  <a:srgbClr val="000000"/>
                </a:solidFill>
                <a:latin typeface="+mn-lt"/>
                <a:cs typeface="Arial" charset="0"/>
              </a:rPr>
              <a:t>kompetanse til å vise at sunn mat både er fristende, fargerik, spennende og god</a:t>
            </a:r>
          </a:p>
          <a:p>
            <a:pPr eaLnBrk="1" hangingPunct="1"/>
            <a:endParaRPr lang="nb-NO" altLang="nb-NO" sz="1200" b="1" i="1" dirty="0">
              <a:solidFill>
                <a:srgbClr val="000000"/>
              </a:solidFill>
              <a:latin typeface="+mn-lt"/>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t>Måltider spist på kafeer, restauranter, veikroer, i hurtigmatutsalg og ved arrangementer har betydning for trivsel, kosthold og helse, spesielt for dem som benytter stedene ofte. For mange fungere slike</a:t>
            </a:r>
            <a:r>
              <a:rPr lang="nb-NO" sz="1200" baseline="0" dirty="0"/>
              <a:t> serveringstilbud som «jobb-måltider». </a:t>
            </a:r>
            <a:r>
              <a:rPr lang="nb-NO" sz="1200" dirty="0">
                <a:effectLst/>
              </a:rPr>
              <a:t>Denne kundegruppen har et spesielt behov for lett tilgang til sunne måltider som markedsføres godt slik at de opplever å ha reell valgmulighet</a:t>
            </a:r>
            <a:r>
              <a:rPr lang="nb-NO" sz="1200" baseline="0" dirty="0">
                <a:effectLst/>
              </a:rPr>
              <a:t> – også </a:t>
            </a:r>
            <a:r>
              <a:rPr lang="nb-NO" sz="1200" baseline="0" dirty="0" err="1">
                <a:effectLst/>
              </a:rPr>
              <a:t>ifht</a:t>
            </a:r>
            <a:r>
              <a:rPr lang="nb-NO" sz="1200" baseline="0" dirty="0">
                <a:effectLst/>
              </a:rPr>
              <a:t> hvor salt mat de vil kjøpe.</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rPr>
              <a:t>Serveringsmarkedet setter rammer for kundenes </a:t>
            </a:r>
            <a:r>
              <a:rPr lang="nb-NO" sz="1200" dirty="0" err="1">
                <a:effectLst/>
              </a:rPr>
              <a:t>matvalg</a:t>
            </a:r>
            <a:r>
              <a:rPr lang="nb-NO" sz="1200" dirty="0">
                <a:effectLst/>
              </a:rPr>
              <a:t> og har ansvar for å gi helsevennlige valgmuligheter. Dette lar seg gjøre uansett størrelse, driftsform og ressurser.</a:t>
            </a:r>
          </a:p>
          <a:p>
            <a:pPr eaLnBrk="1" hangingPunct="1"/>
            <a:endParaRPr lang="nb-NO" sz="1200" dirty="0"/>
          </a:p>
          <a:p>
            <a:pPr eaLnBrk="1" hangingPunct="1"/>
            <a:r>
              <a:rPr lang="nb-NO" sz="1200" dirty="0"/>
              <a:t>Les Helsedirektoratets anbefalinger</a:t>
            </a:r>
            <a:r>
              <a:rPr lang="nb-NO" sz="1200" baseline="0" dirty="0"/>
              <a:t> og finn materiell;</a:t>
            </a:r>
          </a:p>
          <a:p>
            <a:pPr eaLnBrk="1" hangingPunct="1"/>
            <a:r>
              <a:rPr lang="nb-NO" sz="1200" dirty="0"/>
              <a:t>https://helsedirektoratet.no/folkehelse/kosthold-og-ernering/serveringsmarkedet-mat-og-drikketilbud-i-trad-med-kostradene</a:t>
            </a:r>
          </a:p>
          <a:p>
            <a:pPr eaLnBrk="1" hangingPunct="1"/>
            <a:endParaRPr lang="nb-NO" sz="1200" dirty="0"/>
          </a:p>
          <a:p>
            <a:pPr eaLnBrk="1" hangingPunct="1"/>
            <a:endParaRPr lang="nb-NO" sz="1200" dirty="0"/>
          </a:p>
          <a:p>
            <a:pPr eaLnBrk="1" hangingPunct="1"/>
            <a:endParaRPr lang="nb-NO" sz="1200" dirty="0"/>
          </a:p>
          <a:p>
            <a:pPr eaLnBrk="1" hangingPunct="1"/>
            <a:endParaRPr lang="nb-NO" altLang="nb-NO"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99530" y="4664589"/>
            <a:ext cx="6336704" cy="52000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For å få til et samarbeid om å redusere saltinnholdet i matvarer og servert mat har </a:t>
            </a:r>
            <a:r>
              <a:rPr lang="nb-NO" b="1" dirty="0"/>
              <a:t>Hdir etablert et partnerskap for </a:t>
            </a:r>
            <a:r>
              <a:rPr lang="nb-NO" b="1" baseline="0" dirty="0"/>
              <a:t>saltreduksjon</a:t>
            </a:r>
            <a:r>
              <a:rPr lang="nb-NO" b="0" baseline="0" dirty="0"/>
              <a:t> </a:t>
            </a:r>
            <a:r>
              <a:rPr lang="nb-NO" b="1" dirty="0"/>
              <a:t>hvor</a:t>
            </a:r>
            <a:r>
              <a:rPr lang="nb-NO" b="1" baseline="0" dirty="0"/>
              <a:t> samarbeidet formaliseres i en avtale.</a:t>
            </a: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Målet en reduksjon av saltinntaket i befolkningen på 15 % innen 2018 og 30 % innen 2025.</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For å nå målet bør </a:t>
            </a:r>
            <a:r>
              <a:rPr lang="nb-NO" b="1" baseline="0" dirty="0"/>
              <a:t>mange aktører fra forskjellige miljøer samarbeide</a:t>
            </a:r>
            <a:r>
              <a:rPr lang="nb-NO" baseline="0" dirty="0"/>
              <a:t>. Mange relevante aktører fra </a:t>
            </a:r>
            <a:r>
              <a:rPr lang="nb-NO" dirty="0"/>
              <a:t>matvare- og serveringsbransjen, forsknings- og interessemiljøer har derfor inngått et partnerskap. Der arbeider man sammen for å redusere saltinnhold i matvarer</a:t>
            </a:r>
            <a:r>
              <a:rPr lang="nb-NO" baseline="0" dirty="0"/>
              <a:t> og servert mat,</a:t>
            </a:r>
            <a:r>
              <a:rPr lang="nb-NO" dirty="0"/>
              <a:t> samt bidra til økt bevissthet om saltets betydning for helse hos forbruker. </a:t>
            </a:r>
            <a:r>
              <a:rPr lang="nb-NO" baseline="0" dirty="0"/>
              <a:t>Serveringsbransjen og deres bidrag til mindre salt i servert mat utgjør en viktig del av saltpartnerskapet, ved å tilby forbruker smaksrik og spennende mat med lite salt.</a:t>
            </a: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Les mer om salt og Saltpartnerskapet;</a:t>
            </a:r>
            <a:r>
              <a:rPr lang="nb-NO" baseline="0" dirty="0"/>
              <a:t> </a:t>
            </a:r>
            <a:r>
              <a:rPr lang="nb-NO" baseline="0" dirty="0">
                <a:hlinkClick r:id="rId3"/>
              </a:rPr>
              <a:t>https://helsedirektoratet.no/folkehelse/kosthold-og-ernering/salt-og-saltpartnerskapet</a:t>
            </a: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endParaRPr lang="nb-NO" baseline="0" dirty="0"/>
          </a:p>
          <a:p>
            <a:pPr marL="171450" indent="-171450">
              <a:buFontTx/>
              <a:buChar char="-"/>
            </a:pPr>
            <a:endParaRPr lang="nb-NO" dirty="0"/>
          </a:p>
          <a:p>
            <a:endParaRPr lang="nb-NO" u="none" dirty="0"/>
          </a:p>
        </p:txBody>
      </p:sp>
      <p:sp>
        <p:nvSpPr>
          <p:cNvPr id="4" name="Plassholder for lysbildenummer 3"/>
          <p:cNvSpPr>
            <a:spLocks noGrp="1"/>
          </p:cNvSpPr>
          <p:nvPr>
            <p:ph type="sldNum" sz="quarter" idx="10"/>
          </p:nvPr>
        </p:nvSpPr>
        <p:spPr/>
        <p:txBody>
          <a:bodyPr/>
          <a:lstStyle/>
          <a:p>
            <a:r>
              <a:rPr lang="en-GB" dirty="0">
                <a:solidFill>
                  <a:prstClr val="black"/>
                </a:solidFill>
              </a:rPr>
              <a:t>p</a:t>
            </a:r>
          </a:p>
        </p:txBody>
      </p:sp>
    </p:spTree>
    <p:extLst>
      <p:ext uri="{BB962C8B-B14F-4D97-AF65-F5344CB8AC3E}">
        <p14:creationId xmlns:p14="http://schemas.microsoft.com/office/powerpoint/2010/main" val="399543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3598C11A-1575-4AB9-82F3-F990F3D38AD3}" type="datetime1">
              <a:rPr lang="nb-NO" smtClean="0"/>
              <a:t>07.02.2020</a:t>
            </a:fld>
            <a:endParaRPr lang="nb-NO"/>
          </a:p>
        </p:txBody>
      </p:sp>
      <p:sp>
        <p:nvSpPr>
          <p:cNvPr id="5" name="Plassholder for bunntekst 4"/>
          <p:cNvSpPr>
            <a:spLocks noGrp="1"/>
          </p:cNvSpPr>
          <p:nvPr>
            <p:ph type="ftr" sz="quarter" idx="11"/>
          </p:nvPr>
        </p:nvSpPr>
        <p:spPr/>
        <p:txBody>
          <a:bodyPr/>
          <a:lstStyle/>
          <a:p>
            <a:r>
              <a:rPr lang="nb-NO"/>
              <a:t>SALTSKOLEN  </a:t>
            </a:r>
          </a:p>
        </p:txBody>
      </p:sp>
      <p:sp>
        <p:nvSpPr>
          <p:cNvPr id="6" name="Plassholder for lysbildenummer 5"/>
          <p:cNvSpPr>
            <a:spLocks noGrp="1"/>
          </p:cNvSpPr>
          <p:nvPr>
            <p:ph type="sldNum" sz="quarter" idx="12"/>
          </p:nvPr>
        </p:nvSpPr>
        <p:spPr/>
        <p:txBody>
          <a:bodyPr/>
          <a:lstStyle/>
          <a:p>
            <a:fld id="{BE117478-EFE8-41E1-AC4F-1FF7886222FE}" type="slidenum">
              <a:rPr lang="nb-NO" smtClean="0"/>
              <a:t>‹#›</a:t>
            </a:fld>
            <a:endParaRPr lang="nb-NO"/>
          </a:p>
        </p:txBody>
      </p:sp>
    </p:spTree>
    <p:extLst>
      <p:ext uri="{BB962C8B-B14F-4D97-AF65-F5344CB8AC3E}">
        <p14:creationId xmlns:p14="http://schemas.microsoft.com/office/powerpoint/2010/main" val="369803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2B55316-5F5A-4E92-8C2F-6DD164E22DC7}" type="datetime1">
              <a:rPr lang="nb-NO" smtClean="0"/>
              <a:t>07.02.2020</a:t>
            </a:fld>
            <a:endParaRPr lang="nb-NO"/>
          </a:p>
        </p:txBody>
      </p:sp>
      <p:sp>
        <p:nvSpPr>
          <p:cNvPr id="5" name="Plassholder for bunntekst 4"/>
          <p:cNvSpPr>
            <a:spLocks noGrp="1"/>
          </p:cNvSpPr>
          <p:nvPr>
            <p:ph type="ftr" sz="quarter" idx="11"/>
          </p:nvPr>
        </p:nvSpPr>
        <p:spPr/>
        <p:txBody>
          <a:bodyPr/>
          <a:lstStyle/>
          <a:p>
            <a:r>
              <a:rPr lang="nb-NO"/>
              <a:t>SALTSKOLEN  </a:t>
            </a:r>
          </a:p>
        </p:txBody>
      </p:sp>
      <p:sp>
        <p:nvSpPr>
          <p:cNvPr id="6" name="Plassholder for lysbildenummer 5"/>
          <p:cNvSpPr>
            <a:spLocks noGrp="1"/>
          </p:cNvSpPr>
          <p:nvPr>
            <p:ph type="sldNum" sz="quarter" idx="12"/>
          </p:nvPr>
        </p:nvSpPr>
        <p:spPr/>
        <p:txBody>
          <a:bodyPr/>
          <a:lstStyle/>
          <a:p>
            <a:fld id="{BE117478-EFE8-41E1-AC4F-1FF7886222FE}" type="slidenum">
              <a:rPr lang="nb-NO" smtClean="0"/>
              <a:t>‹#›</a:t>
            </a:fld>
            <a:endParaRPr lang="nb-NO"/>
          </a:p>
        </p:txBody>
      </p:sp>
    </p:spTree>
    <p:extLst>
      <p:ext uri="{BB962C8B-B14F-4D97-AF65-F5344CB8AC3E}">
        <p14:creationId xmlns:p14="http://schemas.microsoft.com/office/powerpoint/2010/main" val="236925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54A22B9-B8FB-4714-9503-AD06F277CAAA}" type="datetime1">
              <a:rPr lang="nb-NO" smtClean="0"/>
              <a:t>07.02.2020</a:t>
            </a:fld>
            <a:endParaRPr lang="nb-NO"/>
          </a:p>
        </p:txBody>
      </p:sp>
      <p:sp>
        <p:nvSpPr>
          <p:cNvPr id="5" name="Plassholder for bunntekst 4"/>
          <p:cNvSpPr>
            <a:spLocks noGrp="1"/>
          </p:cNvSpPr>
          <p:nvPr>
            <p:ph type="ftr" sz="quarter" idx="11"/>
          </p:nvPr>
        </p:nvSpPr>
        <p:spPr/>
        <p:txBody>
          <a:bodyPr/>
          <a:lstStyle/>
          <a:p>
            <a:r>
              <a:rPr lang="nb-NO"/>
              <a:t>SALTSKOLEN  </a:t>
            </a:r>
          </a:p>
        </p:txBody>
      </p:sp>
      <p:sp>
        <p:nvSpPr>
          <p:cNvPr id="6" name="Plassholder for lysbildenummer 5"/>
          <p:cNvSpPr>
            <a:spLocks noGrp="1"/>
          </p:cNvSpPr>
          <p:nvPr>
            <p:ph type="sldNum" sz="quarter" idx="12"/>
          </p:nvPr>
        </p:nvSpPr>
        <p:spPr/>
        <p:txBody>
          <a:bodyPr/>
          <a:lstStyle/>
          <a:p>
            <a:fld id="{BE117478-EFE8-41E1-AC4F-1FF7886222FE}" type="slidenum">
              <a:rPr lang="nb-NO" smtClean="0"/>
              <a:t>‹#›</a:t>
            </a:fld>
            <a:endParaRPr lang="nb-NO"/>
          </a:p>
        </p:txBody>
      </p:sp>
    </p:spTree>
    <p:extLst>
      <p:ext uri="{BB962C8B-B14F-4D97-AF65-F5344CB8AC3E}">
        <p14:creationId xmlns:p14="http://schemas.microsoft.com/office/powerpoint/2010/main" val="111738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20" name="Bilde 19"/>
          <p:cNvPicPr>
            <a:picLocks noChangeAspect="1"/>
          </p:cNvPicPr>
          <p:nvPr userDrawn="1"/>
        </p:nvPicPr>
        <p:blipFill>
          <a:blip r:embed="rId2"/>
          <a:stretch>
            <a:fillRect/>
          </a:stretch>
        </p:blipFill>
        <p:spPr>
          <a:xfrm>
            <a:off x="516731" y="936117"/>
            <a:ext cx="1338942" cy="1332000"/>
          </a:xfrm>
          <a:prstGeom prst="rect">
            <a:avLst/>
          </a:prstGeom>
        </p:spPr>
      </p:pic>
      <p:cxnSp>
        <p:nvCxnSpPr>
          <p:cNvPr id="18" name="Rett linje 17"/>
          <p:cNvCxnSpPr/>
          <p:nvPr userDrawn="1"/>
        </p:nvCxnSpPr>
        <p:spPr>
          <a:xfrm>
            <a:off x="450056" y="4147719"/>
            <a:ext cx="147618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p:nvPr userDrawn="1"/>
        </p:nvCxnSpPr>
        <p:spPr>
          <a:xfrm>
            <a:off x="909113" y="4896612"/>
            <a:ext cx="55807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lassholder for bilde 15"/>
          <p:cNvSpPr>
            <a:spLocks noGrp="1"/>
          </p:cNvSpPr>
          <p:nvPr>
            <p:ph type="pic" sz="quarter" idx="11"/>
          </p:nvPr>
        </p:nvSpPr>
        <p:spPr>
          <a:xfrm>
            <a:off x="0" y="1"/>
            <a:ext cx="9144000" cy="6857999"/>
          </a:xfrm>
          <a:custGeom>
            <a:avLst/>
            <a:gdLst>
              <a:gd name="connsiteX0" fmla="*/ 0 w 9144000"/>
              <a:gd name="connsiteY0" fmla="*/ 0 h 6857999"/>
              <a:gd name="connsiteX1" fmla="*/ 9144000 w 9144000"/>
              <a:gd name="connsiteY1" fmla="*/ 0 h 6857999"/>
              <a:gd name="connsiteX2" fmla="*/ 9144000 w 9144000"/>
              <a:gd name="connsiteY2" fmla="*/ 6857999 h 6857999"/>
              <a:gd name="connsiteX3" fmla="*/ 0 w 9144000"/>
              <a:gd name="connsiteY3" fmla="*/ 6857999 h 6857999"/>
              <a:gd name="connsiteX4" fmla="*/ 0 w 9144000"/>
              <a:gd name="connsiteY4" fmla="*/ 6315841 h 6857999"/>
              <a:gd name="connsiteX5" fmla="*/ 2376297 w 9144000"/>
              <a:gd name="connsiteY5" fmla="*/ 6315841 h 6857999"/>
              <a:gd name="connsiteX6" fmla="*/ 2376297 w 9144000"/>
              <a:gd name="connsiteY6" fmla="*/ 591126 h 6857999"/>
              <a:gd name="connsiteX7" fmla="*/ 0 w 9144000"/>
              <a:gd name="connsiteY7" fmla="*/ 5911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7999">
                <a:moveTo>
                  <a:pt x="0" y="0"/>
                </a:moveTo>
                <a:lnTo>
                  <a:pt x="9144000" y="0"/>
                </a:lnTo>
                <a:lnTo>
                  <a:pt x="9144000" y="6857999"/>
                </a:lnTo>
                <a:lnTo>
                  <a:pt x="0" y="6857999"/>
                </a:lnTo>
                <a:lnTo>
                  <a:pt x="0" y="6315841"/>
                </a:lnTo>
                <a:lnTo>
                  <a:pt x="2376297" y="6315841"/>
                </a:lnTo>
                <a:lnTo>
                  <a:pt x="2376297" y="591126"/>
                </a:lnTo>
                <a:lnTo>
                  <a:pt x="0" y="591126"/>
                </a:ln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wrap="square" tIns="1080000" anchor="t" anchorCtr="1">
            <a:noAutofit/>
          </a:bodyPr>
          <a:lstStyle>
            <a:lvl1pPr marL="0" indent="0">
              <a:spcBef>
                <a:spcPts val="0"/>
              </a:spcBef>
              <a:buNone/>
              <a:defRPr sz="1200" i="1">
                <a:solidFill>
                  <a:schemeClr val="bg1"/>
                </a:solidFill>
              </a:defRPr>
            </a:lvl1pPr>
          </a:lstStyle>
          <a:p>
            <a:r>
              <a:rPr lang="nb-NO"/>
              <a:t>Klikk ikonet for å legge til et bilde</a:t>
            </a:r>
            <a:endParaRPr lang="nb-NO" dirty="0"/>
          </a:p>
        </p:txBody>
      </p:sp>
      <p:sp>
        <p:nvSpPr>
          <p:cNvPr id="2" name="Title 1"/>
          <p:cNvSpPr>
            <a:spLocks noGrp="1"/>
          </p:cNvSpPr>
          <p:nvPr>
            <p:ph type="ctrTitle"/>
          </p:nvPr>
        </p:nvSpPr>
        <p:spPr>
          <a:xfrm>
            <a:off x="179197" y="2821158"/>
            <a:ext cx="2017904" cy="923330"/>
          </a:xfrm>
        </p:spPr>
        <p:txBody>
          <a:bodyPr lIns="0" rIns="0" anchor="ctr" anchorCtr="1">
            <a:normAutofit/>
          </a:bodyPr>
          <a:lstStyle>
            <a:lvl1pPr algn="ctr">
              <a:spcBef>
                <a:spcPts val="0"/>
              </a:spcBef>
              <a:defRPr sz="2000" cap="none" baseline="0">
                <a:solidFill>
                  <a:schemeClr val="accent1"/>
                </a:solidFill>
              </a:defRPr>
            </a:lvl1pPr>
          </a:lstStyle>
          <a:p>
            <a:r>
              <a:rPr lang="nb-NO"/>
              <a:t>Klikk for å redigere tittelstil</a:t>
            </a:r>
            <a:endParaRPr lang="en-US" dirty="0"/>
          </a:p>
        </p:txBody>
      </p:sp>
      <p:sp>
        <p:nvSpPr>
          <p:cNvPr id="3" name="Subtitle 2"/>
          <p:cNvSpPr>
            <a:spLocks noGrp="1"/>
          </p:cNvSpPr>
          <p:nvPr>
            <p:ph type="subTitle" idx="1" hasCustomPrompt="1"/>
          </p:nvPr>
        </p:nvSpPr>
        <p:spPr>
          <a:xfrm>
            <a:off x="179197" y="5014628"/>
            <a:ext cx="2017904" cy="246221"/>
          </a:xfrm>
        </p:spPr>
        <p:txBody>
          <a:bodyPr lIns="0" rIns="0">
            <a:normAutofit/>
          </a:bodyPr>
          <a:lstStyle>
            <a:lvl1pPr marL="0" indent="0" algn="ctr">
              <a:spcBef>
                <a:spcPts val="0"/>
              </a:spcBef>
              <a:buNone/>
              <a:defRPr sz="800" b="1"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Navn </a:t>
            </a:r>
            <a:r>
              <a:rPr lang="nb-NO" dirty="0" err="1"/>
              <a:t>Navnesen</a:t>
            </a:r>
            <a:endParaRPr lang="en-US" dirty="0"/>
          </a:p>
        </p:txBody>
      </p:sp>
      <p:sp>
        <p:nvSpPr>
          <p:cNvPr id="7" name="Plassholder for dato 6"/>
          <p:cNvSpPr>
            <a:spLocks noGrp="1"/>
          </p:cNvSpPr>
          <p:nvPr>
            <p:ph type="dt" sz="half" idx="10"/>
          </p:nvPr>
        </p:nvSpPr>
        <p:spPr>
          <a:xfrm>
            <a:off x="179197" y="4544847"/>
            <a:ext cx="2017904" cy="246221"/>
          </a:xfrm>
        </p:spPr>
        <p:txBody>
          <a:bodyPr lIns="0" rIns="0" anchor="b" anchorCtr="0">
            <a:normAutofit/>
          </a:bodyPr>
          <a:lstStyle>
            <a:lvl1pPr algn="ctr">
              <a:spcBef>
                <a:spcPts val="0"/>
              </a:spcBef>
              <a:defRPr sz="1600" b="0">
                <a:solidFill>
                  <a:schemeClr val="accent1"/>
                </a:solidFill>
              </a:defRPr>
            </a:lvl1pPr>
          </a:lstStyle>
          <a:p>
            <a:fld id="{BDF3DBD1-4F8C-496D-B0A7-303EA7830F07}" type="datetime1">
              <a:rPr lang="nb-NO" smtClean="0">
                <a:solidFill>
                  <a:srgbClr val="003654"/>
                </a:solidFill>
              </a:rPr>
              <a:pPr/>
              <a:t>07.02.2020</a:t>
            </a:fld>
            <a:endParaRPr lang="nb-NO" dirty="0">
              <a:solidFill>
                <a:srgbClr val="003654"/>
              </a:solidFill>
            </a:endParaRPr>
          </a:p>
        </p:txBody>
      </p:sp>
    </p:spTree>
    <p:extLst>
      <p:ext uri="{BB962C8B-B14F-4D97-AF65-F5344CB8AC3E}">
        <p14:creationId xmlns:p14="http://schemas.microsoft.com/office/powerpoint/2010/main" val="3208124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cxnSp>
        <p:nvCxnSpPr>
          <p:cNvPr id="7" name="Rett linje 6"/>
          <p:cNvCxnSpPr/>
          <p:nvPr userDrawn="1"/>
        </p:nvCxnSpPr>
        <p:spPr>
          <a:xfrm>
            <a:off x="450056" y="3744468"/>
            <a:ext cx="147618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Rett linje 7"/>
          <p:cNvCxnSpPr/>
          <p:nvPr userDrawn="1"/>
        </p:nvCxnSpPr>
        <p:spPr>
          <a:xfrm>
            <a:off x="909113" y="2196274"/>
            <a:ext cx="55807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Plassholder for bilde 8"/>
          <p:cNvSpPr>
            <a:spLocks noGrp="1"/>
          </p:cNvSpPr>
          <p:nvPr>
            <p:ph type="pic" sz="quarter" idx="11"/>
          </p:nvPr>
        </p:nvSpPr>
        <p:spPr>
          <a:xfrm>
            <a:off x="0" y="1"/>
            <a:ext cx="9144000" cy="6857999"/>
          </a:xfrm>
          <a:custGeom>
            <a:avLst/>
            <a:gdLst>
              <a:gd name="connsiteX0" fmla="*/ 0 w 9144000"/>
              <a:gd name="connsiteY0" fmla="*/ 0 h 6857999"/>
              <a:gd name="connsiteX1" fmla="*/ 9144000 w 9144000"/>
              <a:gd name="connsiteY1" fmla="*/ 0 h 6857999"/>
              <a:gd name="connsiteX2" fmla="*/ 9144000 w 9144000"/>
              <a:gd name="connsiteY2" fmla="*/ 6857999 h 6857999"/>
              <a:gd name="connsiteX3" fmla="*/ 0 w 9144000"/>
              <a:gd name="connsiteY3" fmla="*/ 6857999 h 6857999"/>
              <a:gd name="connsiteX4" fmla="*/ 0 w 9144000"/>
              <a:gd name="connsiteY4" fmla="*/ 6315841 h 6857999"/>
              <a:gd name="connsiteX5" fmla="*/ 2376297 w 9144000"/>
              <a:gd name="connsiteY5" fmla="*/ 6315841 h 6857999"/>
              <a:gd name="connsiteX6" fmla="*/ 2376297 w 9144000"/>
              <a:gd name="connsiteY6" fmla="*/ 591126 h 6857999"/>
              <a:gd name="connsiteX7" fmla="*/ 0 w 9144000"/>
              <a:gd name="connsiteY7" fmla="*/ 5911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7999">
                <a:moveTo>
                  <a:pt x="0" y="0"/>
                </a:moveTo>
                <a:lnTo>
                  <a:pt x="9144000" y="0"/>
                </a:lnTo>
                <a:lnTo>
                  <a:pt x="9144000" y="6857999"/>
                </a:lnTo>
                <a:lnTo>
                  <a:pt x="0" y="6857999"/>
                </a:lnTo>
                <a:lnTo>
                  <a:pt x="0" y="6315841"/>
                </a:lnTo>
                <a:lnTo>
                  <a:pt x="2376297" y="6315841"/>
                </a:lnTo>
                <a:lnTo>
                  <a:pt x="2376297" y="591126"/>
                </a:lnTo>
                <a:lnTo>
                  <a:pt x="0" y="591126"/>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1080000" anchor="t" anchorCtr="1">
            <a:noAutofit/>
          </a:bodyPr>
          <a:lstStyle>
            <a:lvl1pPr marL="0" indent="0">
              <a:spcBef>
                <a:spcPts val="0"/>
              </a:spcBef>
              <a:buNone/>
              <a:defRPr sz="1200" i="1">
                <a:solidFill>
                  <a:schemeClr val="bg1"/>
                </a:solidFill>
              </a:defRPr>
            </a:lvl1pPr>
          </a:lstStyle>
          <a:p>
            <a:r>
              <a:rPr lang="nb-NO"/>
              <a:t>Klikk ikonet for å legge til et bilde</a:t>
            </a:r>
            <a:endParaRPr lang="nb-NO" dirty="0"/>
          </a:p>
        </p:txBody>
      </p:sp>
      <p:sp>
        <p:nvSpPr>
          <p:cNvPr id="10" name="Title 1"/>
          <p:cNvSpPr>
            <a:spLocks noGrp="1"/>
          </p:cNvSpPr>
          <p:nvPr>
            <p:ph type="ctrTitle"/>
          </p:nvPr>
        </p:nvSpPr>
        <p:spPr>
          <a:xfrm>
            <a:off x="179197" y="2821158"/>
            <a:ext cx="2017904" cy="615553"/>
          </a:xfrm>
        </p:spPr>
        <p:txBody>
          <a:bodyPr lIns="0" rIns="0" anchor="ctr" anchorCtr="1">
            <a:normAutofit/>
          </a:bodyPr>
          <a:lstStyle>
            <a:lvl1pPr algn="ctr">
              <a:spcBef>
                <a:spcPts val="0"/>
              </a:spcBef>
              <a:defRPr sz="2000" cap="none" baseline="0">
                <a:solidFill>
                  <a:schemeClr val="accent1"/>
                </a:solidFill>
              </a:defRPr>
            </a:lvl1pPr>
          </a:lstStyle>
          <a:p>
            <a:r>
              <a:rPr lang="nb-NO"/>
              <a:t>Klikk for å redigere tittelstil</a:t>
            </a:r>
            <a:endParaRPr lang="en-US" dirty="0"/>
          </a:p>
        </p:txBody>
      </p:sp>
      <p:sp>
        <p:nvSpPr>
          <p:cNvPr id="11" name="Subtitle 2"/>
          <p:cNvSpPr>
            <a:spLocks noGrp="1"/>
          </p:cNvSpPr>
          <p:nvPr>
            <p:ph type="subTitle" idx="1" hasCustomPrompt="1"/>
          </p:nvPr>
        </p:nvSpPr>
        <p:spPr>
          <a:xfrm>
            <a:off x="179197" y="3906488"/>
            <a:ext cx="2017904" cy="2265712"/>
          </a:xfrm>
        </p:spPr>
        <p:txBody>
          <a:bodyPr lIns="0" rIns="0">
            <a:normAutofit/>
          </a:bodyPr>
          <a:lstStyle>
            <a:lvl1pPr marL="0" indent="0" algn="ctr">
              <a:spcBef>
                <a:spcPts val="0"/>
              </a:spcBef>
              <a:buNone/>
              <a:defRPr sz="800" b="1"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Undertekst</a:t>
            </a:r>
            <a:endParaRPr lang="en-US" dirty="0"/>
          </a:p>
        </p:txBody>
      </p:sp>
      <p:sp>
        <p:nvSpPr>
          <p:cNvPr id="13" name="Footer Placeholder 5"/>
          <p:cNvSpPr>
            <a:spLocks noGrp="1"/>
          </p:cNvSpPr>
          <p:nvPr>
            <p:ph type="ftr" sz="quarter" idx="12"/>
          </p:nvPr>
        </p:nvSpPr>
        <p:spPr>
          <a:xfrm>
            <a:off x="450054" y="6643060"/>
            <a:ext cx="2388396" cy="104644"/>
          </a:xfrm>
        </p:spPr>
        <p:txBody>
          <a:bodyPr/>
          <a:lstStyle>
            <a:lvl1pPr>
              <a:spcBef>
                <a:spcPts val="0"/>
              </a:spcBef>
              <a:defRPr/>
            </a:lvl1pPr>
          </a:lstStyle>
          <a:p>
            <a:r>
              <a:rPr lang="nb-NO" b="1">
                <a:solidFill>
                  <a:srgbClr val="231F20"/>
                </a:solidFill>
              </a:rPr>
              <a:t>SALTPARTNERSKAPET</a:t>
            </a:r>
            <a:r>
              <a:rPr lang="nb-NO">
                <a:solidFill>
                  <a:srgbClr val="231F20"/>
                </a:solidFill>
              </a:rPr>
              <a:t>  SAMMEN FOR FOLKEHELSEN</a:t>
            </a:r>
            <a:endParaRPr lang="nb-NO" dirty="0">
              <a:solidFill>
                <a:srgbClr val="231F20"/>
              </a:solidFill>
            </a:endParaRPr>
          </a:p>
        </p:txBody>
      </p:sp>
      <p:sp>
        <p:nvSpPr>
          <p:cNvPr id="14" name="Slide Number Placeholder 6"/>
          <p:cNvSpPr>
            <a:spLocks noGrp="1"/>
          </p:cNvSpPr>
          <p:nvPr>
            <p:ph type="sldNum" sz="quarter" idx="13"/>
          </p:nvPr>
        </p:nvSpPr>
        <p:spPr>
          <a:xfrm>
            <a:off x="8333897" y="6643060"/>
            <a:ext cx="360045" cy="104644"/>
          </a:xfrm>
        </p:spPr>
        <p:txBody>
          <a:bodyPr/>
          <a:lstStyle>
            <a:lvl1pPr>
              <a:spcBef>
                <a:spcPts val="0"/>
              </a:spcBef>
              <a:defRPr/>
            </a:lvl1pPr>
          </a:lstStyle>
          <a:p>
            <a:fld id="{E900DBD6-C0D1-42C8-BE40-9009FF73DD99}" type="slidenum">
              <a:rPr lang="nb-NO" smtClean="0">
                <a:solidFill>
                  <a:srgbClr val="231F20"/>
                </a:solidFill>
              </a:rPr>
              <a:pPr/>
              <a:t>‹#›</a:t>
            </a:fld>
            <a:endParaRPr lang="nb-NO">
              <a:solidFill>
                <a:srgbClr val="231F20"/>
              </a:solidFill>
            </a:endParaRPr>
          </a:p>
        </p:txBody>
      </p:sp>
      <p:sp>
        <p:nvSpPr>
          <p:cNvPr id="16" name="Plassholder for tekst 15"/>
          <p:cNvSpPr>
            <a:spLocks noGrp="1"/>
          </p:cNvSpPr>
          <p:nvPr>
            <p:ph type="body" sz="quarter" idx="14" hasCustomPrompt="1"/>
          </p:nvPr>
        </p:nvSpPr>
        <p:spPr>
          <a:xfrm>
            <a:off x="179198" y="876300"/>
            <a:ext cx="2017904" cy="923330"/>
          </a:xfrm>
        </p:spPr>
        <p:txBody>
          <a:bodyPr>
            <a:normAutofit/>
          </a:bodyPr>
          <a:lstStyle>
            <a:lvl1pPr marL="0" indent="0" algn="ctr">
              <a:spcBef>
                <a:spcPts val="0"/>
              </a:spcBef>
              <a:buNone/>
              <a:defRPr sz="6000" b="1">
                <a:solidFill>
                  <a:schemeClr val="accent1"/>
                </a:solidFill>
              </a:defRPr>
            </a:lvl1pPr>
          </a:lstStyle>
          <a:p>
            <a:pPr lvl="0"/>
            <a:r>
              <a:rPr lang="nb-NO" dirty="0"/>
              <a:t>XX</a:t>
            </a:r>
          </a:p>
        </p:txBody>
      </p:sp>
      <p:sp>
        <p:nvSpPr>
          <p:cNvPr id="19" name="TekstSylinder 18"/>
          <p:cNvSpPr txBox="1"/>
          <p:nvPr userDrawn="1"/>
        </p:nvSpPr>
        <p:spPr>
          <a:xfrm>
            <a:off x="626173" y="1764984"/>
            <a:ext cx="1123950" cy="215444"/>
          </a:xfrm>
          <a:prstGeom prst="rect">
            <a:avLst/>
          </a:prstGeom>
          <a:noFill/>
        </p:spPr>
        <p:txBody>
          <a:bodyPr wrap="square" lIns="0" tIns="0" rIns="0" bIns="0" rtlCol="0">
            <a:spAutoFit/>
          </a:bodyPr>
          <a:lstStyle/>
          <a:p>
            <a:pPr algn="ctr" defTabSz="457200"/>
            <a:r>
              <a:rPr lang="nb-NO" sz="1400" b="1" dirty="0">
                <a:solidFill>
                  <a:srgbClr val="003654"/>
                </a:solidFill>
              </a:rPr>
              <a:t>KAPITTEL</a:t>
            </a:r>
          </a:p>
        </p:txBody>
      </p:sp>
    </p:spTree>
    <p:extLst>
      <p:ext uri="{BB962C8B-B14F-4D97-AF65-F5344CB8AC3E}">
        <p14:creationId xmlns:p14="http://schemas.microsoft.com/office/powerpoint/2010/main" val="139266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p:txBody>
      </p:sp>
      <p:sp>
        <p:nvSpPr>
          <p:cNvPr id="4" name="Date Placeholder 3"/>
          <p:cNvSpPr>
            <a:spLocks noGrp="1"/>
          </p:cNvSpPr>
          <p:nvPr>
            <p:ph type="dt" sz="half" idx="10"/>
          </p:nvPr>
        </p:nvSpPr>
        <p:spPr/>
        <p:txBody>
          <a:bodyPr/>
          <a:lstStyle/>
          <a:p>
            <a:fld id="{64D69BB7-C784-4E9D-B365-47267FE7CF74}" type="datetime1">
              <a:rPr lang="nb-NO" smtClean="0">
                <a:solidFill>
                  <a:srgbClr val="231F20"/>
                </a:solidFill>
              </a:rPr>
              <a:pPr/>
              <a:t>07.02.2020</a:t>
            </a:fld>
            <a:endParaRPr lang="nb-NO">
              <a:solidFill>
                <a:srgbClr val="231F20"/>
              </a:solidFill>
            </a:endParaRPr>
          </a:p>
        </p:txBody>
      </p:sp>
      <p:sp>
        <p:nvSpPr>
          <p:cNvPr id="5" name="Footer Placeholder 4"/>
          <p:cNvSpPr>
            <a:spLocks noGrp="1"/>
          </p:cNvSpPr>
          <p:nvPr>
            <p:ph type="ftr" sz="quarter" idx="11"/>
          </p:nvPr>
        </p:nvSpPr>
        <p:spPr/>
        <p:txBody>
          <a:bodyPr/>
          <a:lstStyle/>
          <a:p>
            <a:r>
              <a:rPr lang="nb-NO" b="1" dirty="0">
                <a:solidFill>
                  <a:srgbClr val="231F20"/>
                </a:solidFill>
              </a:rPr>
              <a:t>SALTPARTNERSKAPET</a:t>
            </a:r>
            <a:r>
              <a:rPr lang="nb-NO" dirty="0">
                <a:solidFill>
                  <a:srgbClr val="231F20"/>
                </a:solidFill>
              </a:rPr>
              <a:t>  SAMMEN FOR FOLKEHELSEN</a:t>
            </a:r>
          </a:p>
        </p:txBody>
      </p:sp>
      <p:sp>
        <p:nvSpPr>
          <p:cNvPr id="6" name="Slide Number Placeholder 5"/>
          <p:cNvSpPr>
            <a:spLocks noGrp="1"/>
          </p:cNvSpPr>
          <p:nvPr>
            <p:ph type="sldNum" sz="quarter" idx="12"/>
          </p:nvPr>
        </p:nvSpPr>
        <p:spPr/>
        <p:txBody>
          <a:bodyPr/>
          <a:lstStyle/>
          <a:p>
            <a:fld id="{E900DBD6-C0D1-42C8-BE40-9009FF73DD99}" type="slidenum">
              <a:rPr lang="nb-NO" smtClean="0">
                <a:solidFill>
                  <a:srgbClr val="231F20"/>
                </a:solidFill>
              </a:rPr>
              <a:pPr/>
              <a:t>‹#›</a:t>
            </a:fld>
            <a:endParaRPr lang="nb-NO">
              <a:solidFill>
                <a:srgbClr val="231F20"/>
              </a:solidFill>
            </a:endParaRPr>
          </a:p>
        </p:txBody>
      </p:sp>
    </p:spTree>
    <p:extLst>
      <p:ext uri="{BB962C8B-B14F-4D97-AF65-F5344CB8AC3E}">
        <p14:creationId xmlns:p14="http://schemas.microsoft.com/office/powerpoint/2010/main" val="795381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cxnSp>
        <p:nvCxnSpPr>
          <p:cNvPr id="14" name="Rett linje 13"/>
          <p:cNvCxnSpPr/>
          <p:nvPr userDrawn="1"/>
        </p:nvCxnSpPr>
        <p:spPr>
          <a:xfrm>
            <a:off x="4572000" y="1945696"/>
            <a:ext cx="0" cy="43550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b-NO"/>
              <a:t>Klikk for å redigere tittelstil</a:t>
            </a:r>
            <a:endParaRPr lang="en-US" dirty="0"/>
          </a:p>
        </p:txBody>
      </p:sp>
      <p:sp>
        <p:nvSpPr>
          <p:cNvPr id="5" name="Date Placeholder 4"/>
          <p:cNvSpPr>
            <a:spLocks noGrp="1"/>
          </p:cNvSpPr>
          <p:nvPr>
            <p:ph type="dt" sz="half" idx="10"/>
          </p:nvPr>
        </p:nvSpPr>
        <p:spPr/>
        <p:txBody>
          <a:bodyPr/>
          <a:lstStyle/>
          <a:p>
            <a:fld id="{6ECB6ED8-7086-403B-89D3-776222F22C77}" type="datetime1">
              <a:rPr lang="nb-NO" smtClean="0">
                <a:solidFill>
                  <a:srgbClr val="231F20"/>
                </a:solidFill>
              </a:rPr>
              <a:pPr/>
              <a:t>07.02.2020</a:t>
            </a:fld>
            <a:endParaRPr lang="nb-NO">
              <a:solidFill>
                <a:srgbClr val="231F20"/>
              </a:solidFill>
            </a:endParaRPr>
          </a:p>
        </p:txBody>
      </p:sp>
      <p:sp>
        <p:nvSpPr>
          <p:cNvPr id="6" name="Footer Placeholder 5"/>
          <p:cNvSpPr>
            <a:spLocks noGrp="1"/>
          </p:cNvSpPr>
          <p:nvPr>
            <p:ph type="ftr" sz="quarter" idx="11"/>
          </p:nvPr>
        </p:nvSpPr>
        <p:spPr/>
        <p:txBody>
          <a:bodyPr/>
          <a:lstStyle/>
          <a:p>
            <a:r>
              <a:rPr lang="nb-NO" b="1" dirty="0">
                <a:solidFill>
                  <a:srgbClr val="231F20"/>
                </a:solidFill>
              </a:rPr>
              <a:t>SALTPARTNERSKAPET</a:t>
            </a:r>
            <a:r>
              <a:rPr lang="nb-NO" dirty="0">
                <a:solidFill>
                  <a:srgbClr val="231F20"/>
                </a:solidFill>
              </a:rPr>
              <a:t>  SAMMEN FOR FOLKEHELSEN</a:t>
            </a:r>
          </a:p>
        </p:txBody>
      </p:sp>
      <p:sp>
        <p:nvSpPr>
          <p:cNvPr id="7" name="Slide Number Placeholder 6"/>
          <p:cNvSpPr>
            <a:spLocks noGrp="1"/>
          </p:cNvSpPr>
          <p:nvPr>
            <p:ph type="sldNum" sz="quarter" idx="12"/>
          </p:nvPr>
        </p:nvSpPr>
        <p:spPr/>
        <p:txBody>
          <a:bodyPr/>
          <a:lstStyle/>
          <a:p>
            <a:fld id="{E900DBD6-C0D1-42C8-BE40-9009FF73DD99}" type="slidenum">
              <a:rPr lang="nb-NO" smtClean="0">
                <a:solidFill>
                  <a:srgbClr val="231F20"/>
                </a:solidFill>
              </a:rPr>
              <a:pPr/>
              <a:t>‹#›</a:t>
            </a:fld>
            <a:endParaRPr lang="nb-NO">
              <a:solidFill>
                <a:srgbClr val="231F20"/>
              </a:solidFill>
            </a:endParaRPr>
          </a:p>
        </p:txBody>
      </p:sp>
      <p:sp>
        <p:nvSpPr>
          <p:cNvPr id="8" name="Content Placeholder 2"/>
          <p:cNvSpPr>
            <a:spLocks noGrp="1"/>
          </p:cNvSpPr>
          <p:nvPr>
            <p:ph idx="1"/>
          </p:nvPr>
        </p:nvSpPr>
        <p:spPr>
          <a:xfrm>
            <a:off x="450056" y="1945696"/>
            <a:ext cx="3960497" cy="4355092"/>
          </a:xfrm>
        </p:spPr>
        <p:txBody>
          <a:bodyPr/>
          <a:lstStyle/>
          <a:p>
            <a:pPr lvl="0"/>
            <a:r>
              <a:rPr lang="nb-NO"/>
              <a:t>Klikk for å redigere tekststiler i malen</a:t>
            </a:r>
          </a:p>
          <a:p>
            <a:pPr lvl="1"/>
            <a:r>
              <a:rPr lang="nb-NO"/>
              <a:t>Andre nivå</a:t>
            </a:r>
          </a:p>
          <a:p>
            <a:pPr lvl="2"/>
            <a:r>
              <a:rPr lang="nb-NO"/>
              <a:t>Tredje nivå</a:t>
            </a:r>
          </a:p>
        </p:txBody>
      </p:sp>
      <p:sp>
        <p:nvSpPr>
          <p:cNvPr id="12" name="Content Placeholder 2"/>
          <p:cNvSpPr>
            <a:spLocks noGrp="1"/>
          </p:cNvSpPr>
          <p:nvPr>
            <p:ph idx="13"/>
          </p:nvPr>
        </p:nvSpPr>
        <p:spPr>
          <a:xfrm>
            <a:off x="4733445" y="1945696"/>
            <a:ext cx="3960497" cy="4355092"/>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2018702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cxnSp>
        <p:nvCxnSpPr>
          <p:cNvPr id="16" name="Rett linje 15"/>
          <p:cNvCxnSpPr/>
          <p:nvPr userDrawn="1"/>
        </p:nvCxnSpPr>
        <p:spPr>
          <a:xfrm>
            <a:off x="4572000" y="1945696"/>
            <a:ext cx="0" cy="43550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50056" y="449177"/>
            <a:ext cx="8243888" cy="984885"/>
          </a:xfrm>
        </p:spPr>
        <p:txBody>
          <a:bodyPr/>
          <a:lstStyle/>
          <a:p>
            <a:r>
              <a:rPr lang="nb-NO"/>
              <a:t>Klikk for å redigere tittelstil</a:t>
            </a:r>
            <a:endParaRPr lang="en-US" dirty="0"/>
          </a:p>
        </p:txBody>
      </p:sp>
      <p:sp>
        <p:nvSpPr>
          <p:cNvPr id="11" name="Date Placeholder 4"/>
          <p:cNvSpPr>
            <a:spLocks noGrp="1"/>
          </p:cNvSpPr>
          <p:nvPr>
            <p:ph type="dt" sz="half" idx="10"/>
          </p:nvPr>
        </p:nvSpPr>
        <p:spPr>
          <a:xfrm>
            <a:off x="2880360" y="6643060"/>
            <a:ext cx="1691640" cy="104644"/>
          </a:xfrm>
        </p:spPr>
        <p:txBody>
          <a:bodyPr/>
          <a:lstStyle/>
          <a:p>
            <a:fld id="{6ECB6ED8-7086-403B-89D3-776222F22C77}" type="datetime1">
              <a:rPr lang="nb-NO" smtClean="0">
                <a:solidFill>
                  <a:srgbClr val="231F20"/>
                </a:solidFill>
              </a:rPr>
              <a:pPr/>
              <a:t>07.02.2020</a:t>
            </a:fld>
            <a:endParaRPr lang="nb-NO">
              <a:solidFill>
                <a:srgbClr val="231F20"/>
              </a:solidFill>
            </a:endParaRPr>
          </a:p>
        </p:txBody>
      </p:sp>
      <p:sp>
        <p:nvSpPr>
          <p:cNvPr id="12" name="Footer Placeholder 5"/>
          <p:cNvSpPr>
            <a:spLocks noGrp="1"/>
          </p:cNvSpPr>
          <p:nvPr>
            <p:ph type="ftr" sz="quarter" idx="11"/>
          </p:nvPr>
        </p:nvSpPr>
        <p:spPr>
          <a:xfrm>
            <a:off x="450054" y="6643060"/>
            <a:ext cx="2388396" cy="104644"/>
          </a:xfrm>
        </p:spPr>
        <p:txBody>
          <a:bodyPr/>
          <a:lstStyle/>
          <a:p>
            <a:r>
              <a:rPr lang="nb-NO" b="1" dirty="0">
                <a:solidFill>
                  <a:srgbClr val="231F20"/>
                </a:solidFill>
              </a:rPr>
              <a:t>SALTPARTNERSKAPET</a:t>
            </a:r>
            <a:r>
              <a:rPr lang="nb-NO" dirty="0">
                <a:solidFill>
                  <a:srgbClr val="231F20"/>
                </a:solidFill>
              </a:rPr>
              <a:t>  SAMMEN FOR FOLKEHELSEN</a:t>
            </a:r>
          </a:p>
        </p:txBody>
      </p:sp>
      <p:sp>
        <p:nvSpPr>
          <p:cNvPr id="13" name="Slide Number Placeholder 6"/>
          <p:cNvSpPr>
            <a:spLocks noGrp="1"/>
          </p:cNvSpPr>
          <p:nvPr>
            <p:ph type="sldNum" sz="quarter" idx="12"/>
          </p:nvPr>
        </p:nvSpPr>
        <p:spPr>
          <a:xfrm>
            <a:off x="8333897" y="6643060"/>
            <a:ext cx="360045" cy="104644"/>
          </a:xfrm>
        </p:spPr>
        <p:txBody>
          <a:bodyPr/>
          <a:lstStyle/>
          <a:p>
            <a:fld id="{E900DBD6-C0D1-42C8-BE40-9009FF73DD99}" type="slidenum">
              <a:rPr lang="nb-NO" smtClean="0">
                <a:solidFill>
                  <a:srgbClr val="231F20"/>
                </a:solidFill>
              </a:rPr>
              <a:pPr/>
              <a:t>‹#›</a:t>
            </a:fld>
            <a:endParaRPr lang="nb-NO">
              <a:solidFill>
                <a:srgbClr val="231F20"/>
              </a:solidFill>
            </a:endParaRPr>
          </a:p>
        </p:txBody>
      </p:sp>
      <p:sp>
        <p:nvSpPr>
          <p:cNvPr id="14" name="Content Placeholder 2"/>
          <p:cNvSpPr>
            <a:spLocks noGrp="1"/>
          </p:cNvSpPr>
          <p:nvPr>
            <p:ph idx="1"/>
          </p:nvPr>
        </p:nvSpPr>
        <p:spPr>
          <a:xfrm>
            <a:off x="450056" y="2343150"/>
            <a:ext cx="3960497" cy="3957638"/>
          </a:xfrm>
        </p:spPr>
        <p:txBody>
          <a:bodyPr/>
          <a:lstStyle/>
          <a:p>
            <a:pPr lvl="0"/>
            <a:r>
              <a:rPr lang="nb-NO"/>
              <a:t>Klikk for å redigere tekststiler i malen</a:t>
            </a:r>
          </a:p>
          <a:p>
            <a:pPr lvl="1"/>
            <a:r>
              <a:rPr lang="nb-NO"/>
              <a:t>Andre nivå</a:t>
            </a:r>
          </a:p>
          <a:p>
            <a:pPr lvl="2"/>
            <a:r>
              <a:rPr lang="nb-NO"/>
              <a:t>Tredje nivå</a:t>
            </a:r>
          </a:p>
        </p:txBody>
      </p:sp>
      <p:sp>
        <p:nvSpPr>
          <p:cNvPr id="18" name="Plassholder for tekst 17"/>
          <p:cNvSpPr>
            <a:spLocks noGrp="1"/>
          </p:cNvSpPr>
          <p:nvPr>
            <p:ph type="body" sz="quarter" idx="14"/>
          </p:nvPr>
        </p:nvSpPr>
        <p:spPr>
          <a:xfrm>
            <a:off x="450691" y="1945696"/>
            <a:ext cx="3959861" cy="276999"/>
          </a:xfrm>
        </p:spPr>
        <p:txBody>
          <a:bodyPr anchor="b" anchorCtr="0">
            <a:normAutofit/>
          </a:bodyPr>
          <a:lstStyle>
            <a:lvl1pPr marL="0" indent="0">
              <a:spcBef>
                <a:spcPts val="0"/>
              </a:spcBef>
              <a:buNone/>
              <a:defRPr b="1"/>
            </a:lvl1pPr>
          </a:lstStyle>
          <a:p>
            <a:pPr lvl="0"/>
            <a:r>
              <a:rPr lang="nb-NO"/>
              <a:t>Klikk for å redigere tekststiler i malen</a:t>
            </a:r>
          </a:p>
        </p:txBody>
      </p:sp>
      <p:sp>
        <p:nvSpPr>
          <p:cNvPr id="19" name="Content Placeholder 2"/>
          <p:cNvSpPr>
            <a:spLocks noGrp="1"/>
          </p:cNvSpPr>
          <p:nvPr>
            <p:ph idx="15"/>
          </p:nvPr>
        </p:nvSpPr>
        <p:spPr>
          <a:xfrm>
            <a:off x="4733448" y="2343150"/>
            <a:ext cx="3960497" cy="3957638"/>
          </a:xfrm>
        </p:spPr>
        <p:txBody>
          <a:bodyPr/>
          <a:lstStyle/>
          <a:p>
            <a:pPr lvl="0"/>
            <a:r>
              <a:rPr lang="nb-NO"/>
              <a:t>Klikk for å redigere tekststiler i malen</a:t>
            </a:r>
          </a:p>
          <a:p>
            <a:pPr lvl="1"/>
            <a:r>
              <a:rPr lang="nb-NO"/>
              <a:t>Andre nivå</a:t>
            </a:r>
          </a:p>
          <a:p>
            <a:pPr lvl="2"/>
            <a:r>
              <a:rPr lang="nb-NO"/>
              <a:t>Tredje nivå</a:t>
            </a:r>
          </a:p>
        </p:txBody>
      </p:sp>
      <p:sp>
        <p:nvSpPr>
          <p:cNvPr id="20" name="Plassholder for tekst 17"/>
          <p:cNvSpPr>
            <a:spLocks noGrp="1"/>
          </p:cNvSpPr>
          <p:nvPr>
            <p:ph type="body" sz="quarter" idx="16"/>
          </p:nvPr>
        </p:nvSpPr>
        <p:spPr>
          <a:xfrm>
            <a:off x="4734083" y="1945696"/>
            <a:ext cx="3959861" cy="276999"/>
          </a:xfrm>
        </p:spPr>
        <p:txBody>
          <a:bodyPr anchor="b" anchorCtr="0">
            <a:normAutofit/>
          </a:bodyPr>
          <a:lstStyle>
            <a:lvl1pPr marL="0" indent="0">
              <a:spcBef>
                <a:spcPts val="0"/>
              </a:spcBef>
              <a:buNone/>
              <a:defRPr b="1"/>
            </a:lvl1pPr>
          </a:lstStyle>
          <a:p>
            <a:pPr lvl="0"/>
            <a:r>
              <a:rPr lang="nb-NO"/>
              <a:t>Klikk for å redigere tekststiler i malen</a:t>
            </a:r>
          </a:p>
        </p:txBody>
      </p:sp>
    </p:spTree>
    <p:extLst>
      <p:ext uri="{BB962C8B-B14F-4D97-AF65-F5344CB8AC3E}">
        <p14:creationId xmlns:p14="http://schemas.microsoft.com/office/powerpoint/2010/main" val="2043734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innhold og bilde (høyre)">
    <p:spTree>
      <p:nvGrpSpPr>
        <p:cNvPr id="1" name=""/>
        <p:cNvGrpSpPr/>
        <p:nvPr/>
      </p:nvGrpSpPr>
      <p:grpSpPr>
        <a:xfrm>
          <a:off x="0" y="0"/>
          <a:ext cx="0" cy="0"/>
          <a:chOff x="0" y="0"/>
          <a:chExt cx="0" cy="0"/>
        </a:xfrm>
      </p:grpSpPr>
      <p:cxnSp>
        <p:nvCxnSpPr>
          <p:cNvPr id="9" name="Rett linje 8"/>
          <p:cNvCxnSpPr/>
          <p:nvPr userDrawn="1"/>
        </p:nvCxnSpPr>
        <p:spPr>
          <a:xfrm>
            <a:off x="4572000" y="1945696"/>
            <a:ext cx="0" cy="43550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b-NO"/>
              <a:t>Klikk for å redigere tittelstil</a:t>
            </a:r>
            <a:endParaRPr lang="en-US" dirty="0"/>
          </a:p>
        </p:txBody>
      </p:sp>
      <p:sp>
        <p:nvSpPr>
          <p:cNvPr id="5" name="Date Placeholder 4"/>
          <p:cNvSpPr>
            <a:spLocks noGrp="1"/>
          </p:cNvSpPr>
          <p:nvPr>
            <p:ph type="dt" sz="half" idx="10"/>
          </p:nvPr>
        </p:nvSpPr>
        <p:spPr/>
        <p:txBody>
          <a:bodyPr/>
          <a:lstStyle/>
          <a:p>
            <a:fld id="{6ECB6ED8-7086-403B-89D3-776222F22C77}" type="datetime1">
              <a:rPr lang="nb-NO" smtClean="0">
                <a:solidFill>
                  <a:srgbClr val="231F20"/>
                </a:solidFill>
              </a:rPr>
              <a:pPr/>
              <a:t>07.02.2020</a:t>
            </a:fld>
            <a:endParaRPr lang="nb-NO">
              <a:solidFill>
                <a:srgbClr val="231F20"/>
              </a:solidFill>
            </a:endParaRPr>
          </a:p>
        </p:txBody>
      </p:sp>
      <p:sp>
        <p:nvSpPr>
          <p:cNvPr id="6" name="Footer Placeholder 5"/>
          <p:cNvSpPr>
            <a:spLocks noGrp="1"/>
          </p:cNvSpPr>
          <p:nvPr>
            <p:ph type="ftr" sz="quarter" idx="11"/>
          </p:nvPr>
        </p:nvSpPr>
        <p:spPr/>
        <p:txBody>
          <a:bodyPr/>
          <a:lstStyle/>
          <a:p>
            <a:r>
              <a:rPr lang="nb-NO" b="1" dirty="0">
                <a:solidFill>
                  <a:srgbClr val="231F20"/>
                </a:solidFill>
              </a:rPr>
              <a:t>SALTPARTNERSKAPET</a:t>
            </a:r>
            <a:r>
              <a:rPr lang="nb-NO" dirty="0">
                <a:solidFill>
                  <a:srgbClr val="231F20"/>
                </a:solidFill>
              </a:rPr>
              <a:t>  SAMMEN FOR FOLKEHELSEN</a:t>
            </a:r>
          </a:p>
        </p:txBody>
      </p:sp>
      <p:sp>
        <p:nvSpPr>
          <p:cNvPr id="7" name="Slide Number Placeholder 6"/>
          <p:cNvSpPr>
            <a:spLocks noGrp="1"/>
          </p:cNvSpPr>
          <p:nvPr>
            <p:ph type="sldNum" sz="quarter" idx="12"/>
          </p:nvPr>
        </p:nvSpPr>
        <p:spPr/>
        <p:txBody>
          <a:bodyPr/>
          <a:lstStyle/>
          <a:p>
            <a:fld id="{E900DBD6-C0D1-42C8-BE40-9009FF73DD99}" type="slidenum">
              <a:rPr lang="nb-NO" smtClean="0">
                <a:solidFill>
                  <a:srgbClr val="231F20"/>
                </a:solidFill>
              </a:rPr>
              <a:pPr/>
              <a:t>‹#›</a:t>
            </a:fld>
            <a:endParaRPr lang="nb-NO">
              <a:solidFill>
                <a:srgbClr val="231F20"/>
              </a:solidFill>
            </a:endParaRPr>
          </a:p>
        </p:txBody>
      </p:sp>
      <p:sp>
        <p:nvSpPr>
          <p:cNvPr id="8" name="Content Placeholder 2"/>
          <p:cNvSpPr>
            <a:spLocks noGrp="1"/>
          </p:cNvSpPr>
          <p:nvPr>
            <p:ph idx="1"/>
          </p:nvPr>
        </p:nvSpPr>
        <p:spPr>
          <a:xfrm>
            <a:off x="450056" y="1945696"/>
            <a:ext cx="3960497" cy="4355092"/>
          </a:xfrm>
        </p:spPr>
        <p:txBody>
          <a:bodyPr/>
          <a:lstStyle/>
          <a:p>
            <a:pPr lvl="0"/>
            <a:r>
              <a:rPr lang="nb-NO"/>
              <a:t>Klikk for å redigere tekststiler i malen</a:t>
            </a:r>
          </a:p>
          <a:p>
            <a:pPr lvl="1"/>
            <a:r>
              <a:rPr lang="nb-NO"/>
              <a:t>Andre nivå</a:t>
            </a:r>
          </a:p>
          <a:p>
            <a:pPr lvl="2"/>
            <a:r>
              <a:rPr lang="nb-NO"/>
              <a:t>Tredje nivå</a:t>
            </a:r>
          </a:p>
        </p:txBody>
      </p:sp>
      <p:sp>
        <p:nvSpPr>
          <p:cNvPr id="11" name="Plassholder for bilde 10"/>
          <p:cNvSpPr>
            <a:spLocks noGrp="1"/>
          </p:cNvSpPr>
          <p:nvPr>
            <p:ph type="pic" sz="quarter" idx="13"/>
          </p:nvPr>
        </p:nvSpPr>
        <p:spPr>
          <a:xfrm>
            <a:off x="4734592" y="1945696"/>
            <a:ext cx="3959350" cy="435509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tIns="1080000" anchor="t" anchorCtr="1">
            <a:noAutofit/>
          </a:bodyPr>
          <a:lstStyle>
            <a:lvl1pPr marL="0" indent="0">
              <a:buNone/>
              <a:defRPr sz="1200" i="1">
                <a:solidFill>
                  <a:schemeClr val="bg1"/>
                </a:solidFill>
              </a:defRPr>
            </a:lvl1pPr>
          </a:lstStyle>
          <a:p>
            <a:r>
              <a:rPr lang="nb-NO"/>
              <a:t>Klikk ikonet for å legge til et bilde</a:t>
            </a:r>
            <a:endParaRPr lang="nb-NO" dirty="0"/>
          </a:p>
        </p:txBody>
      </p:sp>
    </p:spTree>
    <p:extLst>
      <p:ext uri="{BB962C8B-B14F-4D97-AF65-F5344CB8AC3E}">
        <p14:creationId xmlns:p14="http://schemas.microsoft.com/office/powerpoint/2010/main" val="351747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arbeidspartne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7C5F99E-F525-4E1A-AD9D-0BFC56BA6253}" type="datetime1">
              <a:rPr lang="nb-NO" smtClean="0">
                <a:solidFill>
                  <a:srgbClr val="231F20"/>
                </a:solidFill>
              </a:rPr>
              <a:pPr/>
              <a:t>07.02.2020</a:t>
            </a:fld>
            <a:endParaRPr lang="nb-NO">
              <a:solidFill>
                <a:srgbClr val="231F20"/>
              </a:solidFill>
            </a:endParaRPr>
          </a:p>
        </p:txBody>
      </p:sp>
      <p:sp>
        <p:nvSpPr>
          <p:cNvPr id="4" name="Footer Placeholder 3"/>
          <p:cNvSpPr>
            <a:spLocks noGrp="1"/>
          </p:cNvSpPr>
          <p:nvPr>
            <p:ph type="ftr" sz="quarter" idx="11"/>
          </p:nvPr>
        </p:nvSpPr>
        <p:spPr/>
        <p:txBody>
          <a:bodyPr/>
          <a:lstStyle/>
          <a:p>
            <a:r>
              <a:rPr lang="nb-NO" b="1" dirty="0">
                <a:solidFill>
                  <a:srgbClr val="231F20"/>
                </a:solidFill>
              </a:rPr>
              <a:t>SALTPARTNERSKAPET</a:t>
            </a:r>
            <a:r>
              <a:rPr lang="nb-NO" dirty="0">
                <a:solidFill>
                  <a:srgbClr val="231F20"/>
                </a:solidFill>
              </a:rPr>
              <a:t>  SAMMEN FOR FOLKEHELSEN</a:t>
            </a:r>
          </a:p>
        </p:txBody>
      </p:sp>
      <p:sp>
        <p:nvSpPr>
          <p:cNvPr id="5" name="Slide Number Placeholder 4"/>
          <p:cNvSpPr>
            <a:spLocks noGrp="1"/>
          </p:cNvSpPr>
          <p:nvPr>
            <p:ph type="sldNum" sz="quarter" idx="12"/>
          </p:nvPr>
        </p:nvSpPr>
        <p:spPr/>
        <p:txBody>
          <a:bodyPr/>
          <a:lstStyle/>
          <a:p>
            <a:fld id="{E900DBD6-C0D1-42C8-BE40-9009FF73DD99}" type="slidenum">
              <a:rPr lang="nb-NO" smtClean="0">
                <a:solidFill>
                  <a:srgbClr val="231F20"/>
                </a:solidFill>
              </a:rPr>
              <a:pPr/>
              <a:t>‹#›</a:t>
            </a:fld>
            <a:endParaRPr lang="nb-NO">
              <a:solidFill>
                <a:srgbClr val="231F20"/>
              </a:solidFill>
            </a:endParaRPr>
          </a:p>
        </p:txBody>
      </p:sp>
      <p:sp>
        <p:nvSpPr>
          <p:cNvPr id="6" name="Plassholder for bilde 5"/>
          <p:cNvSpPr>
            <a:spLocks noGrp="1" noChangeAspect="1"/>
          </p:cNvSpPr>
          <p:nvPr>
            <p:ph type="pic" sz="quarter" idx="13"/>
          </p:nvPr>
        </p:nvSpPr>
        <p:spPr>
          <a:xfrm>
            <a:off x="1202550" y="1945696"/>
            <a:ext cx="1641600" cy="1641600"/>
          </a:xfrm>
          <a:prstGeom prst="ellipse">
            <a:avLst/>
          </a:prstGeom>
          <a:blipFill>
            <a:blip r:embed="rId2"/>
            <a:stretch>
              <a:fillRect/>
            </a:stretch>
          </a:blipFill>
        </p:spPr>
        <p:txBody>
          <a:bodyPr wrap="square" tIns="0" anchor="t" anchorCtr="1">
            <a:noAutofit/>
          </a:bodyPr>
          <a:lstStyle>
            <a:lvl1pPr marL="0" indent="0">
              <a:buNone/>
              <a:defRPr sz="680" i="1">
                <a:solidFill>
                  <a:schemeClr val="bg1"/>
                </a:solidFill>
              </a:defRPr>
            </a:lvl1pPr>
          </a:lstStyle>
          <a:p>
            <a:r>
              <a:rPr lang="nb-NO"/>
              <a:t>Klikk ikonet for å legge til et bilde</a:t>
            </a:r>
            <a:endParaRPr lang="nb-NO" dirty="0"/>
          </a:p>
        </p:txBody>
      </p:sp>
      <p:sp>
        <p:nvSpPr>
          <p:cNvPr id="8" name="Plassholder for bilde 7"/>
          <p:cNvSpPr>
            <a:spLocks noGrp="1" noChangeAspect="1"/>
          </p:cNvSpPr>
          <p:nvPr>
            <p:ph type="pic" sz="quarter" idx="15"/>
          </p:nvPr>
        </p:nvSpPr>
        <p:spPr>
          <a:xfrm>
            <a:off x="6300000" y="1945696"/>
            <a:ext cx="1641600" cy="1641600"/>
          </a:xfrm>
          <a:prstGeom prst="ellipse">
            <a:avLst/>
          </a:prstGeom>
          <a:blipFill>
            <a:blip r:embed="rId2"/>
            <a:stretch>
              <a:fillRect/>
            </a:stretch>
          </a:blipFill>
        </p:spPr>
        <p:txBody>
          <a:bodyPr wrap="square" tIns="0" anchor="t" anchorCtr="1">
            <a:noAutofit/>
          </a:bodyPr>
          <a:lstStyle>
            <a:lvl1pPr marL="0" indent="0">
              <a:buNone/>
              <a:defRPr sz="680" i="1">
                <a:solidFill>
                  <a:schemeClr val="bg1"/>
                </a:solidFill>
              </a:defRPr>
            </a:lvl1pPr>
          </a:lstStyle>
          <a:p>
            <a:r>
              <a:rPr lang="nb-NO"/>
              <a:t>Klikk ikonet for å legge til et bilde</a:t>
            </a:r>
            <a:endParaRPr lang="nb-NO" dirty="0"/>
          </a:p>
        </p:txBody>
      </p:sp>
      <p:sp>
        <p:nvSpPr>
          <p:cNvPr id="9" name="Plassholder for bilde 8"/>
          <p:cNvSpPr>
            <a:spLocks noGrp="1" noChangeAspect="1"/>
          </p:cNvSpPr>
          <p:nvPr>
            <p:ph type="pic" sz="quarter" idx="16"/>
          </p:nvPr>
        </p:nvSpPr>
        <p:spPr>
          <a:xfrm>
            <a:off x="3751200" y="1945696"/>
            <a:ext cx="1641600" cy="1641600"/>
          </a:xfrm>
          <a:prstGeom prst="ellipse">
            <a:avLst/>
          </a:prstGeom>
          <a:blipFill>
            <a:blip r:embed="rId2"/>
            <a:stretch>
              <a:fillRect/>
            </a:stretch>
          </a:blipFill>
        </p:spPr>
        <p:txBody>
          <a:bodyPr wrap="square" tIns="0" anchor="t" anchorCtr="1">
            <a:noAutofit/>
          </a:bodyPr>
          <a:lstStyle>
            <a:lvl1pPr marL="0" indent="0">
              <a:buNone/>
              <a:defRPr sz="680" i="1">
                <a:solidFill>
                  <a:schemeClr val="bg1"/>
                </a:solidFill>
              </a:defRPr>
            </a:lvl1pPr>
          </a:lstStyle>
          <a:p>
            <a:r>
              <a:rPr lang="nb-NO"/>
              <a:t>Klikk ikonet for å legge til et bilde</a:t>
            </a:r>
            <a:endParaRPr lang="nb-NO" dirty="0"/>
          </a:p>
        </p:txBody>
      </p:sp>
      <p:sp>
        <p:nvSpPr>
          <p:cNvPr id="11" name="Plassholder for tekst 10"/>
          <p:cNvSpPr>
            <a:spLocks noGrp="1"/>
          </p:cNvSpPr>
          <p:nvPr>
            <p:ph type="body" sz="quarter" idx="17" hasCustomPrompt="1"/>
          </p:nvPr>
        </p:nvSpPr>
        <p:spPr>
          <a:xfrm>
            <a:off x="1202551" y="3705225"/>
            <a:ext cx="2102624" cy="201594"/>
          </a:xfrm>
        </p:spPr>
        <p:txBody>
          <a:bodyPr>
            <a:normAutofit/>
          </a:bodyPr>
          <a:lstStyle>
            <a:lvl1pPr marL="0" indent="0">
              <a:spcBef>
                <a:spcPts val="0"/>
              </a:spcBef>
              <a:buNone/>
              <a:defRPr sz="1310" b="1"/>
            </a:lvl1pPr>
          </a:lstStyle>
          <a:p>
            <a:pPr lvl="0"/>
            <a:r>
              <a:rPr lang="nb-NO" dirty="0"/>
              <a:t>Navn </a:t>
            </a:r>
            <a:r>
              <a:rPr lang="nb-NO" dirty="0" err="1"/>
              <a:t>Navnesen</a:t>
            </a:r>
            <a:endParaRPr lang="nb-NO" dirty="0"/>
          </a:p>
        </p:txBody>
      </p:sp>
      <p:sp>
        <p:nvSpPr>
          <p:cNvPr id="12" name="Plassholder for tekst 10"/>
          <p:cNvSpPr>
            <a:spLocks noGrp="1"/>
          </p:cNvSpPr>
          <p:nvPr>
            <p:ph type="body" sz="quarter" idx="18" hasCustomPrompt="1"/>
          </p:nvPr>
        </p:nvSpPr>
        <p:spPr>
          <a:xfrm>
            <a:off x="1202551" y="3906819"/>
            <a:ext cx="2102624" cy="181588"/>
          </a:xfrm>
        </p:spPr>
        <p:txBody>
          <a:bodyPr>
            <a:normAutofit/>
          </a:bodyPr>
          <a:lstStyle>
            <a:lvl1pPr marL="0" indent="0">
              <a:spcBef>
                <a:spcPts val="0"/>
              </a:spcBef>
              <a:buNone/>
              <a:defRPr sz="1180" b="0" i="1"/>
            </a:lvl1pPr>
          </a:lstStyle>
          <a:p>
            <a:pPr lvl="0"/>
            <a:r>
              <a:rPr lang="nb-NO" dirty="0"/>
              <a:t>Stillingstittel</a:t>
            </a:r>
          </a:p>
        </p:txBody>
      </p:sp>
      <p:sp>
        <p:nvSpPr>
          <p:cNvPr id="13" name="Plassholder for tekst 10"/>
          <p:cNvSpPr>
            <a:spLocks noGrp="1"/>
          </p:cNvSpPr>
          <p:nvPr>
            <p:ph type="body" sz="quarter" idx="19" hasCustomPrompt="1"/>
          </p:nvPr>
        </p:nvSpPr>
        <p:spPr>
          <a:xfrm>
            <a:off x="1202551" y="4587459"/>
            <a:ext cx="2102624" cy="646331"/>
          </a:xfrm>
        </p:spPr>
        <p:txBody>
          <a:bodyPr>
            <a:normAutofit/>
          </a:bodyPr>
          <a:lstStyle>
            <a:lvl1pPr marL="0" indent="0">
              <a:spcBef>
                <a:spcPts val="0"/>
              </a:spcBef>
              <a:buNone/>
              <a:defRPr sz="1050" b="1" i="0"/>
            </a:lvl1pPr>
          </a:lstStyle>
          <a:p>
            <a:pPr lvl="0"/>
            <a:r>
              <a:rPr lang="nb-NO" dirty="0"/>
              <a:t>Ansvar</a:t>
            </a:r>
          </a:p>
        </p:txBody>
      </p:sp>
      <p:pic>
        <p:nvPicPr>
          <p:cNvPr id="18" name="Bild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2550" y="5400675"/>
            <a:ext cx="216408" cy="198120"/>
          </a:xfrm>
          <a:prstGeom prst="rect">
            <a:avLst/>
          </a:prstGeom>
        </p:spPr>
      </p:pic>
      <p:sp>
        <p:nvSpPr>
          <p:cNvPr id="19" name="Plassholder for tekst 10"/>
          <p:cNvSpPr>
            <a:spLocks noGrp="1"/>
          </p:cNvSpPr>
          <p:nvPr>
            <p:ph type="body" sz="quarter" idx="20" hasCustomPrompt="1"/>
          </p:nvPr>
        </p:nvSpPr>
        <p:spPr>
          <a:xfrm>
            <a:off x="3751201" y="3705225"/>
            <a:ext cx="2102624" cy="201594"/>
          </a:xfrm>
        </p:spPr>
        <p:txBody>
          <a:bodyPr>
            <a:normAutofit/>
          </a:bodyPr>
          <a:lstStyle>
            <a:lvl1pPr marL="0" indent="0">
              <a:spcBef>
                <a:spcPts val="0"/>
              </a:spcBef>
              <a:buNone/>
              <a:defRPr sz="1310" b="1"/>
            </a:lvl1pPr>
          </a:lstStyle>
          <a:p>
            <a:pPr lvl="0"/>
            <a:r>
              <a:rPr lang="nb-NO" dirty="0"/>
              <a:t>Navn </a:t>
            </a:r>
            <a:r>
              <a:rPr lang="nb-NO" dirty="0" err="1"/>
              <a:t>Navnesen</a:t>
            </a:r>
            <a:endParaRPr lang="nb-NO" dirty="0"/>
          </a:p>
        </p:txBody>
      </p:sp>
      <p:sp>
        <p:nvSpPr>
          <p:cNvPr id="20" name="Plassholder for tekst 10"/>
          <p:cNvSpPr>
            <a:spLocks noGrp="1"/>
          </p:cNvSpPr>
          <p:nvPr>
            <p:ph type="body" sz="quarter" idx="21" hasCustomPrompt="1"/>
          </p:nvPr>
        </p:nvSpPr>
        <p:spPr>
          <a:xfrm>
            <a:off x="3751201" y="3906819"/>
            <a:ext cx="2102624" cy="181588"/>
          </a:xfrm>
        </p:spPr>
        <p:txBody>
          <a:bodyPr>
            <a:normAutofit/>
          </a:bodyPr>
          <a:lstStyle>
            <a:lvl1pPr marL="0" indent="0">
              <a:spcBef>
                <a:spcPts val="0"/>
              </a:spcBef>
              <a:buNone/>
              <a:defRPr sz="1180" b="0" i="1"/>
            </a:lvl1pPr>
          </a:lstStyle>
          <a:p>
            <a:pPr lvl="0"/>
            <a:r>
              <a:rPr lang="nb-NO" dirty="0"/>
              <a:t>Stillingstittel</a:t>
            </a:r>
          </a:p>
        </p:txBody>
      </p:sp>
      <p:sp>
        <p:nvSpPr>
          <p:cNvPr id="21" name="Plassholder for tekst 10"/>
          <p:cNvSpPr>
            <a:spLocks noGrp="1"/>
          </p:cNvSpPr>
          <p:nvPr>
            <p:ph type="body" sz="quarter" idx="22" hasCustomPrompt="1"/>
          </p:nvPr>
        </p:nvSpPr>
        <p:spPr>
          <a:xfrm>
            <a:off x="3751201" y="4587459"/>
            <a:ext cx="2102624" cy="646331"/>
          </a:xfrm>
        </p:spPr>
        <p:txBody>
          <a:bodyPr>
            <a:normAutofit/>
          </a:bodyPr>
          <a:lstStyle>
            <a:lvl1pPr marL="0" indent="0">
              <a:spcBef>
                <a:spcPts val="0"/>
              </a:spcBef>
              <a:buNone/>
              <a:defRPr sz="1050" b="1" i="0"/>
            </a:lvl1pPr>
          </a:lstStyle>
          <a:p>
            <a:pPr lvl="0"/>
            <a:r>
              <a:rPr lang="nb-NO" dirty="0"/>
              <a:t>Ansvar</a:t>
            </a:r>
          </a:p>
        </p:txBody>
      </p:sp>
      <p:pic>
        <p:nvPicPr>
          <p:cNvPr id="22" name="Bild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1200" y="5400675"/>
            <a:ext cx="216408" cy="198120"/>
          </a:xfrm>
          <a:prstGeom prst="rect">
            <a:avLst/>
          </a:prstGeom>
        </p:spPr>
      </p:pic>
      <p:sp>
        <p:nvSpPr>
          <p:cNvPr id="23" name="Plassholder for tekst 10"/>
          <p:cNvSpPr>
            <a:spLocks noGrp="1"/>
          </p:cNvSpPr>
          <p:nvPr>
            <p:ph type="body" sz="quarter" idx="23" hasCustomPrompt="1"/>
          </p:nvPr>
        </p:nvSpPr>
        <p:spPr>
          <a:xfrm>
            <a:off x="6299851" y="3705225"/>
            <a:ext cx="2102624" cy="201594"/>
          </a:xfrm>
        </p:spPr>
        <p:txBody>
          <a:bodyPr>
            <a:normAutofit/>
          </a:bodyPr>
          <a:lstStyle>
            <a:lvl1pPr marL="0" indent="0">
              <a:spcBef>
                <a:spcPts val="0"/>
              </a:spcBef>
              <a:buNone/>
              <a:defRPr sz="1310" b="1"/>
            </a:lvl1pPr>
          </a:lstStyle>
          <a:p>
            <a:pPr lvl="0"/>
            <a:r>
              <a:rPr lang="nb-NO" dirty="0"/>
              <a:t>Navn </a:t>
            </a:r>
            <a:r>
              <a:rPr lang="nb-NO" dirty="0" err="1"/>
              <a:t>Navnesen</a:t>
            </a:r>
            <a:endParaRPr lang="nb-NO" dirty="0"/>
          </a:p>
        </p:txBody>
      </p:sp>
      <p:sp>
        <p:nvSpPr>
          <p:cNvPr id="24" name="Plassholder for tekst 10"/>
          <p:cNvSpPr>
            <a:spLocks noGrp="1"/>
          </p:cNvSpPr>
          <p:nvPr>
            <p:ph type="body" sz="quarter" idx="24" hasCustomPrompt="1"/>
          </p:nvPr>
        </p:nvSpPr>
        <p:spPr>
          <a:xfrm>
            <a:off x="6299851" y="3906819"/>
            <a:ext cx="2102624" cy="181588"/>
          </a:xfrm>
        </p:spPr>
        <p:txBody>
          <a:bodyPr>
            <a:normAutofit/>
          </a:bodyPr>
          <a:lstStyle>
            <a:lvl1pPr marL="0" indent="0">
              <a:spcBef>
                <a:spcPts val="0"/>
              </a:spcBef>
              <a:buNone/>
              <a:defRPr sz="1180" b="0" i="1"/>
            </a:lvl1pPr>
          </a:lstStyle>
          <a:p>
            <a:pPr lvl="0"/>
            <a:r>
              <a:rPr lang="nb-NO" dirty="0"/>
              <a:t>Stillingstittel</a:t>
            </a:r>
          </a:p>
        </p:txBody>
      </p:sp>
      <p:sp>
        <p:nvSpPr>
          <p:cNvPr id="25" name="Plassholder for tekst 10"/>
          <p:cNvSpPr>
            <a:spLocks noGrp="1"/>
          </p:cNvSpPr>
          <p:nvPr>
            <p:ph type="body" sz="quarter" idx="25" hasCustomPrompt="1"/>
          </p:nvPr>
        </p:nvSpPr>
        <p:spPr>
          <a:xfrm>
            <a:off x="6299851" y="4587459"/>
            <a:ext cx="2102624" cy="646331"/>
          </a:xfrm>
        </p:spPr>
        <p:txBody>
          <a:bodyPr>
            <a:normAutofit/>
          </a:bodyPr>
          <a:lstStyle>
            <a:lvl1pPr marL="0" indent="0">
              <a:spcBef>
                <a:spcPts val="0"/>
              </a:spcBef>
              <a:buNone/>
              <a:defRPr sz="1050" b="1" i="0"/>
            </a:lvl1pPr>
          </a:lstStyle>
          <a:p>
            <a:pPr lvl="0"/>
            <a:r>
              <a:rPr lang="nb-NO" dirty="0"/>
              <a:t>Ansvar</a:t>
            </a:r>
          </a:p>
        </p:txBody>
      </p:sp>
      <p:pic>
        <p:nvPicPr>
          <p:cNvPr id="26" name="Bild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9850" y="5400675"/>
            <a:ext cx="216408" cy="198120"/>
          </a:xfrm>
          <a:prstGeom prst="rect">
            <a:avLst/>
          </a:prstGeom>
        </p:spPr>
      </p:pic>
    </p:spTree>
    <p:extLst>
      <p:ext uri="{BB962C8B-B14F-4D97-AF65-F5344CB8AC3E}">
        <p14:creationId xmlns:p14="http://schemas.microsoft.com/office/powerpoint/2010/main" val="1451384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ltpartnerskap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7C5F99E-F525-4E1A-AD9D-0BFC56BA6253}" type="datetime1">
              <a:rPr lang="nb-NO" smtClean="0">
                <a:solidFill>
                  <a:srgbClr val="231F20"/>
                </a:solidFill>
              </a:rPr>
              <a:pPr/>
              <a:t>07.02.2020</a:t>
            </a:fld>
            <a:endParaRPr lang="nb-NO">
              <a:solidFill>
                <a:srgbClr val="231F20"/>
              </a:solidFill>
            </a:endParaRPr>
          </a:p>
        </p:txBody>
      </p:sp>
      <p:sp>
        <p:nvSpPr>
          <p:cNvPr id="4" name="Footer Placeholder 3"/>
          <p:cNvSpPr>
            <a:spLocks noGrp="1"/>
          </p:cNvSpPr>
          <p:nvPr>
            <p:ph type="ftr" sz="quarter" idx="11"/>
          </p:nvPr>
        </p:nvSpPr>
        <p:spPr/>
        <p:txBody>
          <a:bodyPr/>
          <a:lstStyle/>
          <a:p>
            <a:r>
              <a:rPr lang="nb-NO" b="1" dirty="0">
                <a:solidFill>
                  <a:srgbClr val="231F20"/>
                </a:solidFill>
              </a:rPr>
              <a:t>SALTPARTNERSKAPET</a:t>
            </a:r>
            <a:r>
              <a:rPr lang="nb-NO" dirty="0">
                <a:solidFill>
                  <a:srgbClr val="231F20"/>
                </a:solidFill>
              </a:rPr>
              <a:t>  SAMMEN FOR FOLKEHELSEN</a:t>
            </a:r>
          </a:p>
        </p:txBody>
      </p:sp>
      <p:sp>
        <p:nvSpPr>
          <p:cNvPr id="5" name="Slide Number Placeholder 4"/>
          <p:cNvSpPr>
            <a:spLocks noGrp="1"/>
          </p:cNvSpPr>
          <p:nvPr>
            <p:ph type="sldNum" sz="quarter" idx="12"/>
          </p:nvPr>
        </p:nvSpPr>
        <p:spPr/>
        <p:txBody>
          <a:bodyPr/>
          <a:lstStyle/>
          <a:p>
            <a:fld id="{E900DBD6-C0D1-42C8-BE40-9009FF73DD99}" type="slidenum">
              <a:rPr lang="nb-NO" smtClean="0">
                <a:solidFill>
                  <a:srgbClr val="231F20"/>
                </a:solidFill>
              </a:rPr>
              <a:pPr/>
              <a:t>‹#›</a:t>
            </a:fld>
            <a:endParaRPr lang="nb-NO">
              <a:solidFill>
                <a:srgbClr val="231F20"/>
              </a:solidFill>
            </a:endParaRPr>
          </a:p>
        </p:txBody>
      </p:sp>
      <p:sp>
        <p:nvSpPr>
          <p:cNvPr id="6" name="Plassholder for bilde 5"/>
          <p:cNvSpPr>
            <a:spLocks noGrp="1" noChangeAspect="1"/>
          </p:cNvSpPr>
          <p:nvPr>
            <p:ph type="pic" sz="quarter" idx="13"/>
          </p:nvPr>
        </p:nvSpPr>
        <p:spPr>
          <a:xfrm>
            <a:off x="738092" y="2196274"/>
            <a:ext cx="1332000" cy="1332000"/>
          </a:xfrm>
          <a:prstGeom prst="ellipse">
            <a:avLst/>
          </a:prstGeom>
          <a:blipFill>
            <a:blip r:embed="rId2"/>
            <a:stretch>
              <a:fillRect/>
            </a:stretch>
          </a:blipFill>
        </p:spPr>
        <p:txBody>
          <a:bodyPr wrap="square" tIns="0" anchor="t" anchorCtr="1">
            <a:noAutofit/>
          </a:bodyPr>
          <a:lstStyle>
            <a:lvl1pPr marL="0" indent="0">
              <a:buNone/>
              <a:defRPr sz="680" i="1">
                <a:solidFill>
                  <a:schemeClr val="bg1"/>
                </a:solidFill>
              </a:defRPr>
            </a:lvl1pPr>
          </a:lstStyle>
          <a:p>
            <a:r>
              <a:rPr lang="nb-NO"/>
              <a:t>Klikk ikonet for å legge til et bilde</a:t>
            </a:r>
            <a:endParaRPr lang="nb-NO" dirty="0"/>
          </a:p>
        </p:txBody>
      </p:sp>
      <p:sp>
        <p:nvSpPr>
          <p:cNvPr id="28" name="Plassholder for bilde 27"/>
          <p:cNvSpPr>
            <a:spLocks noGrp="1" noChangeAspect="1"/>
          </p:cNvSpPr>
          <p:nvPr>
            <p:ph type="pic" sz="quarter" idx="15"/>
          </p:nvPr>
        </p:nvSpPr>
        <p:spPr>
          <a:xfrm>
            <a:off x="7074000" y="2196274"/>
            <a:ext cx="1332000" cy="1332000"/>
          </a:xfrm>
          <a:prstGeom prst="ellipse">
            <a:avLst/>
          </a:prstGeom>
          <a:blipFill>
            <a:blip r:embed="rId2"/>
            <a:stretch>
              <a:fillRect/>
            </a:stretch>
          </a:blipFill>
        </p:spPr>
        <p:txBody>
          <a:bodyPr wrap="square" tIns="0" anchor="t" anchorCtr="1">
            <a:noAutofit/>
          </a:bodyPr>
          <a:lstStyle>
            <a:lvl1pPr marL="0" indent="0">
              <a:buNone/>
              <a:defRPr sz="680" i="1">
                <a:solidFill>
                  <a:schemeClr val="bg1"/>
                </a:solidFill>
              </a:defRPr>
            </a:lvl1pPr>
          </a:lstStyle>
          <a:p>
            <a:r>
              <a:rPr lang="nb-NO"/>
              <a:t>Klikk ikonet for å legge til et bilde</a:t>
            </a:r>
            <a:endParaRPr lang="nb-NO" dirty="0"/>
          </a:p>
        </p:txBody>
      </p:sp>
      <p:sp>
        <p:nvSpPr>
          <p:cNvPr id="29" name="Plassholder for bilde 28"/>
          <p:cNvSpPr>
            <a:spLocks noGrp="1" noChangeAspect="1"/>
          </p:cNvSpPr>
          <p:nvPr>
            <p:ph type="pic" sz="quarter" idx="16"/>
          </p:nvPr>
        </p:nvSpPr>
        <p:spPr>
          <a:xfrm>
            <a:off x="2850061" y="2196274"/>
            <a:ext cx="1332000" cy="1332000"/>
          </a:xfrm>
          <a:prstGeom prst="ellipse">
            <a:avLst/>
          </a:prstGeom>
          <a:blipFill>
            <a:blip r:embed="rId2"/>
            <a:stretch>
              <a:fillRect/>
            </a:stretch>
          </a:blipFill>
        </p:spPr>
        <p:txBody>
          <a:bodyPr wrap="square" tIns="0" anchor="t" anchorCtr="1">
            <a:noAutofit/>
          </a:bodyPr>
          <a:lstStyle>
            <a:lvl1pPr marL="0" indent="0">
              <a:buNone/>
              <a:defRPr sz="680" i="1">
                <a:solidFill>
                  <a:schemeClr val="bg1"/>
                </a:solidFill>
              </a:defRPr>
            </a:lvl1pPr>
          </a:lstStyle>
          <a:p>
            <a:r>
              <a:rPr lang="nb-NO"/>
              <a:t>Klikk ikonet for å legge til et bilde</a:t>
            </a:r>
            <a:endParaRPr lang="nb-NO" dirty="0"/>
          </a:p>
        </p:txBody>
      </p:sp>
      <p:sp>
        <p:nvSpPr>
          <p:cNvPr id="30" name="Plassholder for bilde 29"/>
          <p:cNvSpPr>
            <a:spLocks noGrp="1" noChangeAspect="1"/>
          </p:cNvSpPr>
          <p:nvPr>
            <p:ph type="pic" sz="quarter" idx="17"/>
          </p:nvPr>
        </p:nvSpPr>
        <p:spPr>
          <a:xfrm>
            <a:off x="4962030" y="2196274"/>
            <a:ext cx="1332000" cy="1332000"/>
          </a:xfrm>
          <a:prstGeom prst="ellipse">
            <a:avLst/>
          </a:prstGeom>
          <a:blipFill>
            <a:blip r:embed="rId2"/>
            <a:stretch>
              <a:fillRect/>
            </a:stretch>
          </a:blipFill>
        </p:spPr>
        <p:txBody>
          <a:bodyPr wrap="square" tIns="0" anchor="t" anchorCtr="1">
            <a:noAutofit/>
          </a:bodyPr>
          <a:lstStyle>
            <a:lvl1pPr marL="0" indent="0">
              <a:buNone/>
              <a:defRPr sz="680" i="1">
                <a:solidFill>
                  <a:schemeClr val="bg1"/>
                </a:solidFill>
              </a:defRPr>
            </a:lvl1pPr>
          </a:lstStyle>
          <a:p>
            <a:r>
              <a:rPr lang="nb-NO"/>
              <a:t>Klikk ikonet for å legge til et bilde</a:t>
            </a:r>
            <a:endParaRPr lang="nb-NO" dirty="0"/>
          </a:p>
        </p:txBody>
      </p:sp>
      <p:sp>
        <p:nvSpPr>
          <p:cNvPr id="31" name="Plassholder for bilde 30"/>
          <p:cNvSpPr>
            <a:spLocks noGrp="1" noChangeAspect="1"/>
          </p:cNvSpPr>
          <p:nvPr>
            <p:ph type="pic" sz="quarter" idx="18"/>
          </p:nvPr>
        </p:nvSpPr>
        <p:spPr>
          <a:xfrm>
            <a:off x="738092" y="4572572"/>
            <a:ext cx="1332000" cy="1332000"/>
          </a:xfrm>
          <a:prstGeom prst="ellipse">
            <a:avLst/>
          </a:prstGeom>
          <a:blipFill>
            <a:blip r:embed="rId2"/>
            <a:stretch>
              <a:fillRect/>
            </a:stretch>
          </a:blipFill>
        </p:spPr>
        <p:txBody>
          <a:bodyPr wrap="square" tIns="0" anchor="t" anchorCtr="1">
            <a:noAutofit/>
          </a:bodyPr>
          <a:lstStyle>
            <a:lvl1pPr marL="0" indent="0">
              <a:buNone/>
              <a:defRPr sz="680" i="1">
                <a:solidFill>
                  <a:schemeClr val="bg1"/>
                </a:solidFill>
              </a:defRPr>
            </a:lvl1pPr>
          </a:lstStyle>
          <a:p>
            <a:r>
              <a:rPr lang="nb-NO"/>
              <a:t>Klikk ikonet for å legge til et bilde</a:t>
            </a:r>
            <a:endParaRPr lang="nb-NO" dirty="0"/>
          </a:p>
        </p:txBody>
      </p:sp>
      <p:sp>
        <p:nvSpPr>
          <p:cNvPr id="32" name="Plassholder for bilde 31"/>
          <p:cNvSpPr>
            <a:spLocks noGrp="1" noChangeAspect="1"/>
          </p:cNvSpPr>
          <p:nvPr>
            <p:ph type="pic" sz="quarter" idx="19"/>
          </p:nvPr>
        </p:nvSpPr>
        <p:spPr>
          <a:xfrm>
            <a:off x="7074000" y="4572572"/>
            <a:ext cx="1332000" cy="1332000"/>
          </a:xfrm>
          <a:prstGeom prst="ellipse">
            <a:avLst/>
          </a:prstGeom>
          <a:blipFill>
            <a:blip r:embed="rId2"/>
            <a:stretch>
              <a:fillRect/>
            </a:stretch>
          </a:blipFill>
        </p:spPr>
        <p:txBody>
          <a:bodyPr wrap="square" tIns="0" anchor="t" anchorCtr="1">
            <a:noAutofit/>
          </a:bodyPr>
          <a:lstStyle>
            <a:lvl1pPr marL="0" indent="0">
              <a:buNone/>
              <a:defRPr sz="680" i="1">
                <a:solidFill>
                  <a:schemeClr val="bg1"/>
                </a:solidFill>
              </a:defRPr>
            </a:lvl1pPr>
          </a:lstStyle>
          <a:p>
            <a:r>
              <a:rPr lang="nb-NO"/>
              <a:t>Klikk ikonet for å legge til et bilde</a:t>
            </a:r>
            <a:endParaRPr lang="nb-NO" dirty="0"/>
          </a:p>
        </p:txBody>
      </p:sp>
      <p:sp>
        <p:nvSpPr>
          <p:cNvPr id="33" name="Plassholder for bilde 32"/>
          <p:cNvSpPr>
            <a:spLocks noGrp="1" noChangeAspect="1"/>
          </p:cNvSpPr>
          <p:nvPr>
            <p:ph type="pic" sz="quarter" idx="20"/>
          </p:nvPr>
        </p:nvSpPr>
        <p:spPr>
          <a:xfrm>
            <a:off x="2850061" y="4572572"/>
            <a:ext cx="1332000" cy="1332000"/>
          </a:xfrm>
          <a:prstGeom prst="ellipse">
            <a:avLst/>
          </a:prstGeom>
          <a:blipFill>
            <a:blip r:embed="rId2"/>
            <a:stretch>
              <a:fillRect/>
            </a:stretch>
          </a:blipFill>
        </p:spPr>
        <p:txBody>
          <a:bodyPr wrap="square" tIns="0" anchor="t" anchorCtr="1">
            <a:noAutofit/>
          </a:bodyPr>
          <a:lstStyle>
            <a:lvl1pPr marL="0" indent="0">
              <a:buNone/>
              <a:defRPr sz="680" i="1">
                <a:solidFill>
                  <a:schemeClr val="bg1"/>
                </a:solidFill>
              </a:defRPr>
            </a:lvl1pPr>
          </a:lstStyle>
          <a:p>
            <a:r>
              <a:rPr lang="nb-NO"/>
              <a:t>Klikk ikonet for å legge til et bilde</a:t>
            </a:r>
            <a:endParaRPr lang="nb-NO" dirty="0"/>
          </a:p>
        </p:txBody>
      </p:sp>
      <p:sp>
        <p:nvSpPr>
          <p:cNvPr id="34" name="Plassholder for bilde 33"/>
          <p:cNvSpPr>
            <a:spLocks noGrp="1" noChangeAspect="1"/>
          </p:cNvSpPr>
          <p:nvPr>
            <p:ph type="pic" sz="quarter" idx="21"/>
          </p:nvPr>
        </p:nvSpPr>
        <p:spPr>
          <a:xfrm>
            <a:off x="4962030" y="4572572"/>
            <a:ext cx="1332000" cy="1332000"/>
          </a:xfrm>
          <a:prstGeom prst="ellipse">
            <a:avLst/>
          </a:prstGeom>
          <a:blipFill>
            <a:blip r:embed="rId2"/>
            <a:stretch>
              <a:fillRect/>
            </a:stretch>
          </a:blipFill>
        </p:spPr>
        <p:txBody>
          <a:bodyPr wrap="square" tIns="0" anchor="t" anchorCtr="1">
            <a:noAutofit/>
          </a:bodyPr>
          <a:lstStyle>
            <a:lvl1pPr marL="0" indent="0">
              <a:buNone/>
              <a:defRPr sz="680" i="1">
                <a:solidFill>
                  <a:schemeClr val="bg1"/>
                </a:solidFill>
              </a:defRPr>
            </a:lvl1pPr>
          </a:lstStyle>
          <a:p>
            <a:r>
              <a:rPr lang="nb-NO"/>
              <a:t>Klikk ikonet for å legge til et bilde</a:t>
            </a:r>
            <a:endParaRPr lang="nb-NO" dirty="0"/>
          </a:p>
        </p:txBody>
      </p:sp>
      <p:cxnSp>
        <p:nvCxnSpPr>
          <p:cNvPr id="35" name="Rett linje 34"/>
          <p:cNvCxnSpPr/>
          <p:nvPr userDrawn="1"/>
        </p:nvCxnSpPr>
        <p:spPr>
          <a:xfrm>
            <a:off x="2460077" y="2088261"/>
            <a:ext cx="0" cy="15481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p:cNvCxnSpPr/>
          <p:nvPr userDrawn="1"/>
        </p:nvCxnSpPr>
        <p:spPr>
          <a:xfrm>
            <a:off x="4572046" y="2088261"/>
            <a:ext cx="0" cy="15481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p:cNvCxnSpPr/>
          <p:nvPr userDrawn="1"/>
        </p:nvCxnSpPr>
        <p:spPr>
          <a:xfrm>
            <a:off x="6684015" y="2088261"/>
            <a:ext cx="0" cy="15481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p:cNvCxnSpPr/>
          <p:nvPr userDrawn="1"/>
        </p:nvCxnSpPr>
        <p:spPr>
          <a:xfrm>
            <a:off x="2460077" y="4464558"/>
            <a:ext cx="0" cy="15481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p:cNvCxnSpPr/>
          <p:nvPr userDrawn="1"/>
        </p:nvCxnSpPr>
        <p:spPr>
          <a:xfrm>
            <a:off x="4572046" y="4464558"/>
            <a:ext cx="0" cy="15481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Rett linje 39"/>
          <p:cNvCxnSpPr/>
          <p:nvPr userDrawn="1"/>
        </p:nvCxnSpPr>
        <p:spPr>
          <a:xfrm>
            <a:off x="6684015" y="4464558"/>
            <a:ext cx="0" cy="15481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p:cNvCxnSpPr>
            <a:cxnSpLocks/>
          </p:cNvCxnSpPr>
          <p:nvPr userDrawn="1"/>
        </p:nvCxnSpPr>
        <p:spPr>
          <a:xfrm>
            <a:off x="738092" y="4050507"/>
            <a:ext cx="75958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08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256DA54-4580-4561-9C15-959AC3F14AC9}" type="datetime1">
              <a:rPr lang="nb-NO" smtClean="0"/>
              <a:t>07.02.2020</a:t>
            </a:fld>
            <a:endParaRPr lang="nb-NO"/>
          </a:p>
        </p:txBody>
      </p:sp>
      <p:sp>
        <p:nvSpPr>
          <p:cNvPr id="5" name="Plassholder for bunntekst 4"/>
          <p:cNvSpPr>
            <a:spLocks noGrp="1"/>
          </p:cNvSpPr>
          <p:nvPr>
            <p:ph type="ftr" sz="quarter" idx="11"/>
          </p:nvPr>
        </p:nvSpPr>
        <p:spPr/>
        <p:txBody>
          <a:bodyPr/>
          <a:lstStyle/>
          <a:p>
            <a:r>
              <a:rPr lang="nb-NO"/>
              <a:t>SALTSKOLEN  </a:t>
            </a:r>
          </a:p>
        </p:txBody>
      </p:sp>
      <p:sp>
        <p:nvSpPr>
          <p:cNvPr id="6" name="Plassholder for lysbildenummer 5"/>
          <p:cNvSpPr>
            <a:spLocks noGrp="1"/>
          </p:cNvSpPr>
          <p:nvPr>
            <p:ph type="sldNum" sz="quarter" idx="12"/>
          </p:nvPr>
        </p:nvSpPr>
        <p:spPr/>
        <p:txBody>
          <a:bodyPr/>
          <a:lstStyle/>
          <a:p>
            <a:fld id="{BE117478-EFE8-41E1-AC4F-1FF7886222FE}" type="slidenum">
              <a:rPr lang="nb-NO" smtClean="0"/>
              <a:t>‹#›</a:t>
            </a:fld>
            <a:endParaRPr lang="nb-NO"/>
          </a:p>
        </p:txBody>
      </p:sp>
    </p:spTree>
    <p:extLst>
      <p:ext uri="{BB962C8B-B14F-4D97-AF65-F5344CB8AC3E}">
        <p14:creationId xmlns:p14="http://schemas.microsoft.com/office/powerpoint/2010/main" val="3276276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Hvilebilde mør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3339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Hvilebilde lys">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9638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7C5F99E-F525-4E1A-AD9D-0BFC56BA6253}" type="datetime1">
              <a:rPr lang="nb-NO" smtClean="0">
                <a:solidFill>
                  <a:srgbClr val="231F20"/>
                </a:solidFill>
              </a:rPr>
              <a:pPr/>
              <a:t>07.02.2020</a:t>
            </a:fld>
            <a:endParaRPr lang="nb-NO">
              <a:solidFill>
                <a:srgbClr val="231F20"/>
              </a:solidFill>
            </a:endParaRPr>
          </a:p>
        </p:txBody>
      </p:sp>
      <p:sp>
        <p:nvSpPr>
          <p:cNvPr id="4" name="Footer Placeholder 3"/>
          <p:cNvSpPr>
            <a:spLocks noGrp="1"/>
          </p:cNvSpPr>
          <p:nvPr>
            <p:ph type="ftr" sz="quarter" idx="11"/>
          </p:nvPr>
        </p:nvSpPr>
        <p:spPr/>
        <p:txBody>
          <a:bodyPr/>
          <a:lstStyle/>
          <a:p>
            <a:r>
              <a:rPr lang="nb-NO" b="1" dirty="0">
                <a:solidFill>
                  <a:srgbClr val="231F20"/>
                </a:solidFill>
              </a:rPr>
              <a:t>SALTPARTNERSKAPET</a:t>
            </a:r>
            <a:r>
              <a:rPr lang="nb-NO" dirty="0">
                <a:solidFill>
                  <a:srgbClr val="231F20"/>
                </a:solidFill>
              </a:rPr>
              <a:t>  SAMMEN FOR FOLKEHELSEN</a:t>
            </a:r>
          </a:p>
        </p:txBody>
      </p:sp>
      <p:sp>
        <p:nvSpPr>
          <p:cNvPr id="5" name="Slide Number Placeholder 4"/>
          <p:cNvSpPr>
            <a:spLocks noGrp="1"/>
          </p:cNvSpPr>
          <p:nvPr>
            <p:ph type="sldNum" sz="quarter" idx="12"/>
          </p:nvPr>
        </p:nvSpPr>
        <p:spPr/>
        <p:txBody>
          <a:bodyPr/>
          <a:lstStyle/>
          <a:p>
            <a:fld id="{E900DBD6-C0D1-42C8-BE40-9009FF73DD99}" type="slidenum">
              <a:rPr lang="nb-NO" smtClean="0">
                <a:solidFill>
                  <a:srgbClr val="231F20"/>
                </a:solidFill>
              </a:rPr>
              <a:pPr/>
              <a:t>‹#›</a:t>
            </a:fld>
            <a:endParaRPr lang="nb-NO">
              <a:solidFill>
                <a:srgbClr val="231F20"/>
              </a:solidFill>
            </a:endParaRPr>
          </a:p>
        </p:txBody>
      </p:sp>
    </p:spTree>
    <p:extLst>
      <p:ext uri="{BB962C8B-B14F-4D97-AF65-F5344CB8AC3E}">
        <p14:creationId xmlns:p14="http://schemas.microsoft.com/office/powerpoint/2010/main" val="3761145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EF05A-F3B2-445B-A196-67BFF7EC7DA5}" type="datetime1">
              <a:rPr lang="nb-NO" smtClean="0">
                <a:solidFill>
                  <a:srgbClr val="231F20"/>
                </a:solidFill>
              </a:rPr>
              <a:pPr/>
              <a:t>07.02.2020</a:t>
            </a:fld>
            <a:endParaRPr lang="nb-NO">
              <a:solidFill>
                <a:srgbClr val="231F20"/>
              </a:solidFill>
            </a:endParaRPr>
          </a:p>
        </p:txBody>
      </p:sp>
      <p:sp>
        <p:nvSpPr>
          <p:cNvPr id="3" name="Footer Placeholder 2"/>
          <p:cNvSpPr>
            <a:spLocks noGrp="1"/>
          </p:cNvSpPr>
          <p:nvPr>
            <p:ph type="ftr" sz="quarter" idx="11"/>
          </p:nvPr>
        </p:nvSpPr>
        <p:spPr/>
        <p:txBody>
          <a:bodyPr/>
          <a:lstStyle/>
          <a:p>
            <a:r>
              <a:rPr lang="nb-NO" b="1" dirty="0">
                <a:solidFill>
                  <a:srgbClr val="231F20"/>
                </a:solidFill>
              </a:rPr>
              <a:t>SALTPARTNERSKAPET</a:t>
            </a:r>
            <a:r>
              <a:rPr lang="nb-NO" dirty="0">
                <a:solidFill>
                  <a:srgbClr val="231F20"/>
                </a:solidFill>
              </a:rPr>
              <a:t>  SAMMEN FOR FOLKEHELSEN</a:t>
            </a:r>
          </a:p>
        </p:txBody>
      </p:sp>
      <p:sp>
        <p:nvSpPr>
          <p:cNvPr id="4" name="Slide Number Placeholder 3"/>
          <p:cNvSpPr>
            <a:spLocks noGrp="1"/>
          </p:cNvSpPr>
          <p:nvPr>
            <p:ph type="sldNum" sz="quarter" idx="12"/>
          </p:nvPr>
        </p:nvSpPr>
        <p:spPr/>
        <p:txBody>
          <a:bodyPr/>
          <a:lstStyle/>
          <a:p>
            <a:fld id="{E900DBD6-C0D1-42C8-BE40-9009FF73DD99}" type="slidenum">
              <a:rPr lang="nb-NO" smtClean="0">
                <a:solidFill>
                  <a:srgbClr val="231F20"/>
                </a:solidFill>
              </a:rPr>
              <a:pPr/>
              <a:t>‹#›</a:t>
            </a:fld>
            <a:endParaRPr lang="nb-NO">
              <a:solidFill>
                <a:srgbClr val="231F20"/>
              </a:solidFill>
            </a:endParaRPr>
          </a:p>
        </p:txBody>
      </p:sp>
    </p:spTree>
    <p:extLst>
      <p:ext uri="{BB962C8B-B14F-4D97-AF65-F5344CB8AC3E}">
        <p14:creationId xmlns:p14="http://schemas.microsoft.com/office/powerpoint/2010/main" val="319412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9549F49-3F42-46AE-89DB-0D730F77667A}" type="datetime1">
              <a:rPr lang="nb-NO" smtClean="0"/>
              <a:t>07.02.2020</a:t>
            </a:fld>
            <a:endParaRPr lang="nb-NO"/>
          </a:p>
        </p:txBody>
      </p:sp>
      <p:sp>
        <p:nvSpPr>
          <p:cNvPr id="5" name="Plassholder for bunntekst 4"/>
          <p:cNvSpPr>
            <a:spLocks noGrp="1"/>
          </p:cNvSpPr>
          <p:nvPr>
            <p:ph type="ftr" sz="quarter" idx="11"/>
          </p:nvPr>
        </p:nvSpPr>
        <p:spPr/>
        <p:txBody>
          <a:bodyPr/>
          <a:lstStyle/>
          <a:p>
            <a:r>
              <a:rPr lang="nb-NO"/>
              <a:t>SALTSKOLEN  </a:t>
            </a:r>
          </a:p>
        </p:txBody>
      </p:sp>
      <p:sp>
        <p:nvSpPr>
          <p:cNvPr id="6" name="Plassholder for lysbildenummer 5"/>
          <p:cNvSpPr>
            <a:spLocks noGrp="1"/>
          </p:cNvSpPr>
          <p:nvPr>
            <p:ph type="sldNum" sz="quarter" idx="12"/>
          </p:nvPr>
        </p:nvSpPr>
        <p:spPr/>
        <p:txBody>
          <a:bodyPr/>
          <a:lstStyle/>
          <a:p>
            <a:fld id="{BE117478-EFE8-41E1-AC4F-1FF7886222FE}" type="slidenum">
              <a:rPr lang="nb-NO" smtClean="0"/>
              <a:t>‹#›</a:t>
            </a:fld>
            <a:endParaRPr lang="nb-NO"/>
          </a:p>
        </p:txBody>
      </p:sp>
    </p:spTree>
    <p:extLst>
      <p:ext uri="{BB962C8B-B14F-4D97-AF65-F5344CB8AC3E}">
        <p14:creationId xmlns:p14="http://schemas.microsoft.com/office/powerpoint/2010/main" val="316822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5C893A5-7AC3-448A-9493-FE1400E3AF94}" type="datetime1">
              <a:rPr lang="nb-NO" smtClean="0"/>
              <a:t>07.02.2020</a:t>
            </a:fld>
            <a:endParaRPr lang="nb-NO"/>
          </a:p>
        </p:txBody>
      </p:sp>
      <p:sp>
        <p:nvSpPr>
          <p:cNvPr id="6" name="Plassholder for bunntekst 5"/>
          <p:cNvSpPr>
            <a:spLocks noGrp="1"/>
          </p:cNvSpPr>
          <p:nvPr>
            <p:ph type="ftr" sz="quarter" idx="11"/>
          </p:nvPr>
        </p:nvSpPr>
        <p:spPr/>
        <p:txBody>
          <a:bodyPr/>
          <a:lstStyle/>
          <a:p>
            <a:r>
              <a:rPr lang="nb-NO"/>
              <a:t>SALTSKOLEN  </a:t>
            </a:r>
          </a:p>
        </p:txBody>
      </p:sp>
      <p:sp>
        <p:nvSpPr>
          <p:cNvPr id="7" name="Plassholder for lysbildenummer 6"/>
          <p:cNvSpPr>
            <a:spLocks noGrp="1"/>
          </p:cNvSpPr>
          <p:nvPr>
            <p:ph type="sldNum" sz="quarter" idx="12"/>
          </p:nvPr>
        </p:nvSpPr>
        <p:spPr/>
        <p:txBody>
          <a:bodyPr/>
          <a:lstStyle/>
          <a:p>
            <a:fld id="{BE117478-EFE8-41E1-AC4F-1FF7886222FE}" type="slidenum">
              <a:rPr lang="nb-NO" smtClean="0"/>
              <a:t>‹#›</a:t>
            </a:fld>
            <a:endParaRPr lang="nb-NO"/>
          </a:p>
        </p:txBody>
      </p:sp>
    </p:spTree>
    <p:extLst>
      <p:ext uri="{BB962C8B-B14F-4D97-AF65-F5344CB8AC3E}">
        <p14:creationId xmlns:p14="http://schemas.microsoft.com/office/powerpoint/2010/main" val="234134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068A6038-56BD-4E4B-9686-E999A7099F42}" type="datetime1">
              <a:rPr lang="nb-NO" smtClean="0"/>
              <a:t>07.02.2020</a:t>
            </a:fld>
            <a:endParaRPr lang="nb-NO"/>
          </a:p>
        </p:txBody>
      </p:sp>
      <p:sp>
        <p:nvSpPr>
          <p:cNvPr id="8" name="Plassholder for bunntekst 7"/>
          <p:cNvSpPr>
            <a:spLocks noGrp="1"/>
          </p:cNvSpPr>
          <p:nvPr>
            <p:ph type="ftr" sz="quarter" idx="11"/>
          </p:nvPr>
        </p:nvSpPr>
        <p:spPr/>
        <p:txBody>
          <a:bodyPr/>
          <a:lstStyle/>
          <a:p>
            <a:r>
              <a:rPr lang="nb-NO"/>
              <a:t>SALTSKOLEN  </a:t>
            </a:r>
          </a:p>
        </p:txBody>
      </p:sp>
      <p:sp>
        <p:nvSpPr>
          <p:cNvPr id="9" name="Plassholder for lysbildenummer 8"/>
          <p:cNvSpPr>
            <a:spLocks noGrp="1"/>
          </p:cNvSpPr>
          <p:nvPr>
            <p:ph type="sldNum" sz="quarter" idx="12"/>
          </p:nvPr>
        </p:nvSpPr>
        <p:spPr/>
        <p:txBody>
          <a:bodyPr/>
          <a:lstStyle/>
          <a:p>
            <a:fld id="{BE117478-EFE8-41E1-AC4F-1FF7886222FE}" type="slidenum">
              <a:rPr lang="nb-NO" smtClean="0"/>
              <a:t>‹#›</a:t>
            </a:fld>
            <a:endParaRPr lang="nb-NO"/>
          </a:p>
        </p:txBody>
      </p:sp>
    </p:spTree>
    <p:extLst>
      <p:ext uri="{BB962C8B-B14F-4D97-AF65-F5344CB8AC3E}">
        <p14:creationId xmlns:p14="http://schemas.microsoft.com/office/powerpoint/2010/main" val="258899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AAFAA8E7-D945-4E20-B6A0-B0038DCEA0FE}" type="datetime1">
              <a:rPr lang="nb-NO" smtClean="0"/>
              <a:t>07.02.2020</a:t>
            </a:fld>
            <a:endParaRPr lang="nb-NO"/>
          </a:p>
        </p:txBody>
      </p:sp>
      <p:sp>
        <p:nvSpPr>
          <p:cNvPr id="4" name="Plassholder for bunntekst 3"/>
          <p:cNvSpPr>
            <a:spLocks noGrp="1"/>
          </p:cNvSpPr>
          <p:nvPr>
            <p:ph type="ftr" sz="quarter" idx="11"/>
          </p:nvPr>
        </p:nvSpPr>
        <p:spPr/>
        <p:txBody>
          <a:bodyPr/>
          <a:lstStyle/>
          <a:p>
            <a:r>
              <a:rPr lang="nb-NO"/>
              <a:t>SALTSKOLEN  </a:t>
            </a:r>
          </a:p>
        </p:txBody>
      </p:sp>
      <p:sp>
        <p:nvSpPr>
          <p:cNvPr id="5" name="Plassholder for lysbildenummer 4"/>
          <p:cNvSpPr>
            <a:spLocks noGrp="1"/>
          </p:cNvSpPr>
          <p:nvPr>
            <p:ph type="sldNum" sz="quarter" idx="12"/>
          </p:nvPr>
        </p:nvSpPr>
        <p:spPr/>
        <p:txBody>
          <a:bodyPr/>
          <a:lstStyle/>
          <a:p>
            <a:fld id="{BE117478-EFE8-41E1-AC4F-1FF7886222FE}" type="slidenum">
              <a:rPr lang="nb-NO" smtClean="0"/>
              <a:t>‹#›</a:t>
            </a:fld>
            <a:endParaRPr lang="nb-NO"/>
          </a:p>
        </p:txBody>
      </p:sp>
    </p:spTree>
    <p:extLst>
      <p:ext uri="{BB962C8B-B14F-4D97-AF65-F5344CB8AC3E}">
        <p14:creationId xmlns:p14="http://schemas.microsoft.com/office/powerpoint/2010/main" val="252849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9FEC3DA-A61C-4C23-8528-7C9B9BBB52A2}" type="datetime1">
              <a:rPr lang="nb-NO" smtClean="0"/>
              <a:t>07.02.2020</a:t>
            </a:fld>
            <a:endParaRPr lang="nb-NO"/>
          </a:p>
        </p:txBody>
      </p:sp>
      <p:sp>
        <p:nvSpPr>
          <p:cNvPr id="3" name="Plassholder for bunntekst 2"/>
          <p:cNvSpPr>
            <a:spLocks noGrp="1"/>
          </p:cNvSpPr>
          <p:nvPr>
            <p:ph type="ftr" sz="quarter" idx="11"/>
          </p:nvPr>
        </p:nvSpPr>
        <p:spPr/>
        <p:txBody>
          <a:bodyPr/>
          <a:lstStyle/>
          <a:p>
            <a:r>
              <a:rPr lang="nb-NO"/>
              <a:t>SALTSKOLEN  </a:t>
            </a:r>
          </a:p>
        </p:txBody>
      </p:sp>
      <p:sp>
        <p:nvSpPr>
          <p:cNvPr id="4" name="Plassholder for lysbildenummer 3"/>
          <p:cNvSpPr>
            <a:spLocks noGrp="1"/>
          </p:cNvSpPr>
          <p:nvPr>
            <p:ph type="sldNum" sz="quarter" idx="12"/>
          </p:nvPr>
        </p:nvSpPr>
        <p:spPr/>
        <p:txBody>
          <a:bodyPr/>
          <a:lstStyle/>
          <a:p>
            <a:fld id="{BE117478-EFE8-41E1-AC4F-1FF7886222FE}" type="slidenum">
              <a:rPr lang="nb-NO" smtClean="0"/>
              <a:t>‹#›</a:t>
            </a:fld>
            <a:endParaRPr lang="nb-NO"/>
          </a:p>
        </p:txBody>
      </p:sp>
    </p:spTree>
    <p:extLst>
      <p:ext uri="{BB962C8B-B14F-4D97-AF65-F5344CB8AC3E}">
        <p14:creationId xmlns:p14="http://schemas.microsoft.com/office/powerpoint/2010/main" val="298090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3658B8C0-9D10-4333-8357-1D937F7B4B99}" type="datetime1">
              <a:rPr lang="nb-NO" smtClean="0"/>
              <a:t>07.02.2020</a:t>
            </a:fld>
            <a:endParaRPr lang="nb-NO"/>
          </a:p>
        </p:txBody>
      </p:sp>
      <p:sp>
        <p:nvSpPr>
          <p:cNvPr id="6" name="Plassholder for bunntekst 5"/>
          <p:cNvSpPr>
            <a:spLocks noGrp="1"/>
          </p:cNvSpPr>
          <p:nvPr>
            <p:ph type="ftr" sz="quarter" idx="11"/>
          </p:nvPr>
        </p:nvSpPr>
        <p:spPr/>
        <p:txBody>
          <a:bodyPr/>
          <a:lstStyle/>
          <a:p>
            <a:r>
              <a:rPr lang="nb-NO"/>
              <a:t>SALTSKOLEN  </a:t>
            </a:r>
          </a:p>
        </p:txBody>
      </p:sp>
      <p:sp>
        <p:nvSpPr>
          <p:cNvPr id="7" name="Plassholder for lysbildenummer 6"/>
          <p:cNvSpPr>
            <a:spLocks noGrp="1"/>
          </p:cNvSpPr>
          <p:nvPr>
            <p:ph type="sldNum" sz="quarter" idx="12"/>
          </p:nvPr>
        </p:nvSpPr>
        <p:spPr/>
        <p:txBody>
          <a:bodyPr/>
          <a:lstStyle/>
          <a:p>
            <a:fld id="{BE117478-EFE8-41E1-AC4F-1FF7886222FE}" type="slidenum">
              <a:rPr lang="nb-NO" smtClean="0"/>
              <a:t>‹#›</a:t>
            </a:fld>
            <a:endParaRPr lang="nb-NO"/>
          </a:p>
        </p:txBody>
      </p:sp>
    </p:spTree>
    <p:extLst>
      <p:ext uri="{BB962C8B-B14F-4D97-AF65-F5344CB8AC3E}">
        <p14:creationId xmlns:p14="http://schemas.microsoft.com/office/powerpoint/2010/main" val="424966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D8C51FFA-EB9E-4625-864E-9FF680F8818B}" type="datetime1">
              <a:rPr lang="nb-NO" smtClean="0"/>
              <a:t>07.02.2020</a:t>
            </a:fld>
            <a:endParaRPr lang="nb-NO"/>
          </a:p>
        </p:txBody>
      </p:sp>
      <p:sp>
        <p:nvSpPr>
          <p:cNvPr id="6" name="Plassholder for bunntekst 5"/>
          <p:cNvSpPr>
            <a:spLocks noGrp="1"/>
          </p:cNvSpPr>
          <p:nvPr>
            <p:ph type="ftr" sz="quarter" idx="11"/>
          </p:nvPr>
        </p:nvSpPr>
        <p:spPr/>
        <p:txBody>
          <a:bodyPr/>
          <a:lstStyle/>
          <a:p>
            <a:r>
              <a:rPr lang="nb-NO"/>
              <a:t>SALTSKOLEN  </a:t>
            </a:r>
          </a:p>
        </p:txBody>
      </p:sp>
      <p:sp>
        <p:nvSpPr>
          <p:cNvPr id="7" name="Plassholder for lysbildenummer 6"/>
          <p:cNvSpPr>
            <a:spLocks noGrp="1"/>
          </p:cNvSpPr>
          <p:nvPr>
            <p:ph type="sldNum" sz="quarter" idx="12"/>
          </p:nvPr>
        </p:nvSpPr>
        <p:spPr/>
        <p:txBody>
          <a:bodyPr/>
          <a:lstStyle/>
          <a:p>
            <a:fld id="{BE117478-EFE8-41E1-AC4F-1FF7886222FE}" type="slidenum">
              <a:rPr lang="nb-NO" smtClean="0"/>
              <a:t>‹#›</a:t>
            </a:fld>
            <a:endParaRPr lang="nb-NO"/>
          </a:p>
        </p:txBody>
      </p:sp>
    </p:spTree>
    <p:extLst>
      <p:ext uri="{BB962C8B-B14F-4D97-AF65-F5344CB8AC3E}">
        <p14:creationId xmlns:p14="http://schemas.microsoft.com/office/powerpoint/2010/main" val="339426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99C81-25E4-44E2-9757-A2AB99586123}" type="datetime1">
              <a:rPr lang="nb-NO" smtClean="0"/>
              <a:t>07.02.2020</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SALTSKOLEN  </a:t>
            </a: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17478-EFE8-41E1-AC4F-1FF7886222FE}" type="slidenum">
              <a:rPr lang="nb-NO" smtClean="0"/>
              <a:t>‹#›</a:t>
            </a:fld>
            <a:endParaRPr lang="nb-NO"/>
          </a:p>
        </p:txBody>
      </p:sp>
    </p:spTree>
    <p:extLst>
      <p:ext uri="{BB962C8B-B14F-4D97-AF65-F5344CB8AC3E}">
        <p14:creationId xmlns:p14="http://schemas.microsoft.com/office/powerpoint/2010/main" val="1821015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Rett linje 9"/>
          <p:cNvCxnSpPr/>
          <p:nvPr/>
        </p:nvCxnSpPr>
        <p:spPr>
          <a:xfrm>
            <a:off x="450055" y="6552819"/>
            <a:ext cx="82438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0056" y="449177"/>
            <a:ext cx="8243888" cy="984885"/>
          </a:xfrm>
          <a:prstGeom prst="rect">
            <a:avLst/>
          </a:prstGeom>
        </p:spPr>
        <p:txBody>
          <a:bodyPr vert="horz" lIns="0" tIns="0" rIns="0" bIns="0" rtlCol="0" anchor="t" anchorCtr="0">
            <a:normAutofit/>
          </a:bodyPr>
          <a:lstStyle/>
          <a:p>
            <a:r>
              <a:rPr lang="nb-NO" dirty="0"/>
              <a:t>Klikk for å redigere tittelstil</a:t>
            </a:r>
            <a:endParaRPr lang="en-US" dirty="0"/>
          </a:p>
        </p:txBody>
      </p:sp>
      <p:sp>
        <p:nvSpPr>
          <p:cNvPr id="3" name="Text Placeholder 2"/>
          <p:cNvSpPr>
            <a:spLocks noGrp="1"/>
          </p:cNvSpPr>
          <p:nvPr>
            <p:ph type="body" idx="1"/>
          </p:nvPr>
        </p:nvSpPr>
        <p:spPr>
          <a:xfrm>
            <a:off x="450056" y="1945696"/>
            <a:ext cx="8243888" cy="4355092"/>
          </a:xfrm>
          <a:prstGeom prst="rect">
            <a:avLst/>
          </a:prstGeom>
        </p:spPr>
        <p:txBody>
          <a:bodyPr vert="horz" lIns="0" tIns="0" rIns="0" bIns="0" rtlCol="0" anchor="t" anchorCtr="0">
            <a:normAutofit/>
          </a:bodyPr>
          <a:lstStyle/>
          <a:p>
            <a:pPr lvl="0"/>
            <a:r>
              <a:rPr lang="nb-NO" dirty="0"/>
              <a:t>Rediger tekststiler i malen</a:t>
            </a:r>
          </a:p>
          <a:p>
            <a:pPr lvl="1"/>
            <a:r>
              <a:rPr lang="nb-NO" dirty="0"/>
              <a:t>Andre nivå</a:t>
            </a:r>
          </a:p>
          <a:p>
            <a:pPr lvl="2"/>
            <a:r>
              <a:rPr lang="nb-NO" dirty="0"/>
              <a:t>Tredje nivå</a:t>
            </a:r>
          </a:p>
        </p:txBody>
      </p:sp>
      <p:sp>
        <p:nvSpPr>
          <p:cNvPr id="4" name="Date Placeholder 3"/>
          <p:cNvSpPr>
            <a:spLocks noGrp="1"/>
          </p:cNvSpPr>
          <p:nvPr>
            <p:ph type="dt" sz="half" idx="2"/>
          </p:nvPr>
        </p:nvSpPr>
        <p:spPr>
          <a:xfrm>
            <a:off x="2880360" y="6643060"/>
            <a:ext cx="1691640" cy="104644"/>
          </a:xfrm>
          <a:prstGeom prst="rect">
            <a:avLst/>
          </a:prstGeom>
        </p:spPr>
        <p:txBody>
          <a:bodyPr vert="horz" lIns="0" tIns="0" rIns="0" bIns="0" rtlCol="0" anchor="t" anchorCtr="0">
            <a:normAutofit/>
          </a:bodyPr>
          <a:lstStyle>
            <a:lvl1pPr algn="l">
              <a:lnSpc>
                <a:spcPct val="100000"/>
              </a:lnSpc>
              <a:spcBef>
                <a:spcPts val="0"/>
              </a:spcBef>
              <a:defRPr sz="680" b="0">
                <a:solidFill>
                  <a:schemeClr val="dk2"/>
                </a:solidFill>
              </a:defRPr>
            </a:lvl1pPr>
          </a:lstStyle>
          <a:p>
            <a:pPr defTabSz="457200"/>
            <a:fld id="{BDF3DBD1-4F8C-496D-B0A7-303EA7830F07}" type="datetime1">
              <a:rPr lang="nb-NO" smtClean="0">
                <a:solidFill>
                  <a:srgbClr val="231F20"/>
                </a:solidFill>
              </a:rPr>
              <a:pPr defTabSz="457200"/>
              <a:t>07.02.2020</a:t>
            </a:fld>
            <a:endParaRPr lang="nb-NO" dirty="0">
              <a:solidFill>
                <a:srgbClr val="231F20"/>
              </a:solidFill>
            </a:endParaRPr>
          </a:p>
        </p:txBody>
      </p:sp>
      <p:sp>
        <p:nvSpPr>
          <p:cNvPr id="5" name="Footer Placeholder 4"/>
          <p:cNvSpPr>
            <a:spLocks noGrp="1"/>
          </p:cNvSpPr>
          <p:nvPr>
            <p:ph type="ftr" sz="quarter" idx="3"/>
          </p:nvPr>
        </p:nvSpPr>
        <p:spPr>
          <a:xfrm>
            <a:off x="450054" y="6643060"/>
            <a:ext cx="2388396" cy="104644"/>
          </a:xfrm>
          <a:prstGeom prst="rect">
            <a:avLst/>
          </a:prstGeom>
        </p:spPr>
        <p:txBody>
          <a:bodyPr vert="horz" lIns="0" tIns="0" rIns="0" bIns="0" rtlCol="0" anchor="t" anchorCtr="0">
            <a:normAutofit/>
          </a:bodyPr>
          <a:lstStyle>
            <a:lvl1pPr algn="l">
              <a:lnSpc>
                <a:spcPct val="100000"/>
              </a:lnSpc>
              <a:spcBef>
                <a:spcPts val="0"/>
              </a:spcBef>
              <a:defRPr sz="680" cap="all" baseline="0">
                <a:solidFill>
                  <a:schemeClr val="dk2"/>
                </a:solidFill>
              </a:defRPr>
            </a:lvl1pPr>
          </a:lstStyle>
          <a:p>
            <a:pPr defTabSz="457200"/>
            <a:r>
              <a:rPr lang="nb-NO" b="1" dirty="0">
                <a:solidFill>
                  <a:srgbClr val="231F20"/>
                </a:solidFill>
              </a:rPr>
              <a:t>SALTPARTNERSKAPET</a:t>
            </a:r>
            <a:r>
              <a:rPr lang="nb-NO" dirty="0">
                <a:solidFill>
                  <a:srgbClr val="231F20"/>
                </a:solidFill>
              </a:rPr>
              <a:t>  SAMMEN FOR FOLKEHELSEN</a:t>
            </a:r>
          </a:p>
        </p:txBody>
      </p:sp>
      <p:sp>
        <p:nvSpPr>
          <p:cNvPr id="6" name="Slide Number Placeholder 5"/>
          <p:cNvSpPr>
            <a:spLocks noGrp="1"/>
          </p:cNvSpPr>
          <p:nvPr>
            <p:ph type="sldNum" sz="quarter" idx="4"/>
          </p:nvPr>
        </p:nvSpPr>
        <p:spPr>
          <a:xfrm>
            <a:off x="8333897" y="6643060"/>
            <a:ext cx="360045" cy="104644"/>
          </a:xfrm>
          <a:prstGeom prst="rect">
            <a:avLst/>
          </a:prstGeom>
        </p:spPr>
        <p:txBody>
          <a:bodyPr vert="horz" lIns="0" tIns="0" rIns="0" bIns="0" rtlCol="0" anchor="t" anchorCtr="0">
            <a:normAutofit/>
          </a:bodyPr>
          <a:lstStyle>
            <a:lvl1pPr algn="r">
              <a:lnSpc>
                <a:spcPct val="100000"/>
              </a:lnSpc>
              <a:spcBef>
                <a:spcPts val="0"/>
              </a:spcBef>
              <a:defRPr sz="680" b="1">
                <a:solidFill>
                  <a:schemeClr val="dk2"/>
                </a:solidFill>
              </a:defRPr>
            </a:lvl1pPr>
          </a:lstStyle>
          <a:p>
            <a:pPr defTabSz="457200"/>
            <a:fld id="{E900DBD6-C0D1-42C8-BE40-9009FF73DD99}" type="slidenum">
              <a:rPr lang="nb-NO" smtClean="0">
                <a:solidFill>
                  <a:srgbClr val="231F20"/>
                </a:solidFill>
              </a:rPr>
              <a:pPr defTabSz="457200"/>
              <a:t>‹#›</a:t>
            </a:fld>
            <a:endParaRPr lang="nb-NO">
              <a:solidFill>
                <a:srgbClr val="231F20"/>
              </a:solidFill>
            </a:endParaRPr>
          </a:p>
        </p:txBody>
      </p:sp>
    </p:spTree>
    <p:extLst>
      <p:ext uri="{BB962C8B-B14F-4D97-AF65-F5344CB8AC3E}">
        <p14:creationId xmlns:p14="http://schemas.microsoft.com/office/powerpoint/2010/main" val="4203049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p:txStyles>
    <p:titleStyle>
      <a:lvl1pPr algn="l" defTabSz="914400" rtl="0" eaLnBrk="1" latinLnBrk="0" hangingPunct="1">
        <a:lnSpc>
          <a:spcPct val="100000"/>
        </a:lnSpc>
        <a:spcBef>
          <a:spcPts val="0"/>
        </a:spcBef>
        <a:buNone/>
        <a:defRPr sz="3200" kern="1200">
          <a:solidFill>
            <a:schemeClr val="dk2"/>
          </a:solidFill>
          <a:latin typeface="+mj-lt"/>
          <a:ea typeface="+mj-ea"/>
          <a:cs typeface="+mj-cs"/>
        </a:defRPr>
      </a:lvl1pPr>
    </p:titleStyle>
    <p:bodyStyle>
      <a:lvl1pPr marL="252000" indent="-252000" algn="l" defTabSz="914400" rtl="0" eaLnBrk="1" latinLnBrk="0" hangingPunct="1">
        <a:lnSpc>
          <a:spcPct val="100000"/>
        </a:lnSpc>
        <a:spcBef>
          <a:spcPts val="1200"/>
        </a:spcBef>
        <a:buClr>
          <a:schemeClr val="accent2"/>
        </a:buClr>
        <a:buFont typeface="Arial" panose="020B0604020202020204" pitchFamily="34" charset="0"/>
        <a:buChar char="●"/>
        <a:defRPr sz="1800" kern="1200">
          <a:solidFill>
            <a:schemeClr val="dk2"/>
          </a:solidFill>
          <a:latin typeface="+mn-lt"/>
          <a:ea typeface="+mn-ea"/>
          <a:cs typeface="+mn-cs"/>
        </a:defRPr>
      </a:lvl1pPr>
      <a:lvl2pPr marL="648000" indent="-180000" algn="l" defTabSz="914400" rtl="0" eaLnBrk="1" latinLnBrk="0" hangingPunct="1">
        <a:lnSpc>
          <a:spcPct val="100000"/>
        </a:lnSpc>
        <a:spcBef>
          <a:spcPts val="1200"/>
        </a:spcBef>
        <a:buClr>
          <a:schemeClr val="accent3"/>
        </a:buClr>
        <a:buFont typeface="Arial" panose="020B0604020202020204" pitchFamily="34" charset="0"/>
        <a:buChar char="●"/>
        <a:defRPr sz="1800" kern="1200">
          <a:solidFill>
            <a:schemeClr val="dk2"/>
          </a:solidFill>
          <a:latin typeface="+mn-lt"/>
          <a:ea typeface="+mn-ea"/>
          <a:cs typeface="+mn-cs"/>
        </a:defRPr>
      </a:lvl2pPr>
      <a:lvl3pPr marL="1116000" indent="-180000" algn="l" defTabSz="914400" rtl="0" eaLnBrk="1" latinLnBrk="0" hangingPunct="1">
        <a:lnSpc>
          <a:spcPct val="100000"/>
        </a:lnSpc>
        <a:spcBef>
          <a:spcPts val="1200"/>
        </a:spcBef>
        <a:buClr>
          <a:schemeClr val="accent3"/>
        </a:buClr>
        <a:buFont typeface="Arial" panose="020B0604020202020204" pitchFamily="34" charset="0"/>
        <a:buChar char="●"/>
        <a:defRPr sz="1800" kern="1200">
          <a:solidFill>
            <a:schemeClr val="dk2"/>
          </a:solidFill>
          <a:latin typeface="+mn-lt"/>
          <a:ea typeface="+mn-ea"/>
          <a:cs typeface="+mn-cs"/>
        </a:defRPr>
      </a:lvl3pPr>
      <a:lvl4pPr marL="1116000" indent="-180000" algn="l" defTabSz="914400" rtl="0" eaLnBrk="1" latinLnBrk="0" hangingPunct="1">
        <a:lnSpc>
          <a:spcPct val="100000"/>
        </a:lnSpc>
        <a:spcBef>
          <a:spcPts val="1200"/>
        </a:spcBef>
        <a:buClr>
          <a:schemeClr val="accent3"/>
        </a:buClr>
        <a:buFont typeface="Arial" panose="020B0604020202020204" pitchFamily="34" charset="0"/>
        <a:buChar char="•"/>
        <a:defRPr sz="1800" kern="1200">
          <a:solidFill>
            <a:schemeClr val="dk2"/>
          </a:solidFill>
          <a:latin typeface="+mn-lt"/>
          <a:ea typeface="+mn-ea"/>
          <a:cs typeface="+mn-cs"/>
        </a:defRPr>
      </a:lvl4pPr>
      <a:lvl5pPr marL="1116000" indent="-180000" algn="l" defTabSz="914400" rtl="0" eaLnBrk="1" latinLnBrk="0" hangingPunct="1">
        <a:lnSpc>
          <a:spcPct val="100000"/>
        </a:lnSpc>
        <a:spcBef>
          <a:spcPts val="1200"/>
        </a:spcBef>
        <a:buClr>
          <a:schemeClr val="accent3"/>
        </a:buClr>
        <a:buFont typeface="Arial" panose="020B0604020202020204" pitchFamily="34" charset="0"/>
        <a:buChar char="•"/>
        <a:defRPr sz="18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helsedirektoratet.no/folkehelse/kosthold-og-ernering/nokkelhull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atvaretabellen.n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hyperlink" Target="https://create.kahoot.i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playlist?list=PLS9Dbtm5qG5UcOv61bC-T484FlOJAfuz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0.png"/><Relationship Id="rId4" Type="http://schemas.openxmlformats.org/officeDocument/2006/relationships/hyperlink" Target="https://www.youtube.com/watch?v=EChG-4PGaN4&amp;list=PLS9Dbtm5qG5UcOv61bC-T484FlOJAfuz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8" Type="http://schemas.openxmlformats.org/officeDocument/2006/relationships/hyperlink" Target="http://www.matportalen.no/verktoy/kostholdsplanleggeren/article40868.ece/BINARY/Rapport:%20M%C3%A5l,%20vekt%20og%20porsjonsst%C3%B8rrelser%20for%20matvarer" TargetMode="External"/><Relationship Id="rId3" Type="http://schemas.openxmlformats.org/officeDocument/2006/relationships/hyperlink" Target="https://helsedirektoratet.no/" TargetMode="External"/><Relationship Id="rId7" Type="http://schemas.openxmlformats.org/officeDocument/2006/relationships/hyperlink" Target="https://www.kostholdsplanleggeren.no/"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helsenorge.no/" TargetMode="External"/><Relationship Id="rId11" Type="http://schemas.openxmlformats.org/officeDocument/2006/relationships/image" Target="../media/image11.jpeg"/><Relationship Id="rId5" Type="http://schemas.openxmlformats.org/officeDocument/2006/relationships/hyperlink" Target="http://www.nokkelhullsmerket.no/" TargetMode="External"/><Relationship Id="rId10" Type="http://schemas.openxmlformats.org/officeDocument/2006/relationships/hyperlink" Target="http://www.matportalen.no/" TargetMode="External"/><Relationship Id="rId4" Type="http://schemas.openxmlformats.org/officeDocument/2006/relationships/hyperlink" Target="https://www.facebook.com/helsadi/" TargetMode="External"/><Relationship Id="rId9" Type="http://schemas.openxmlformats.org/officeDocument/2006/relationships/hyperlink" Target="http://www.mattilsynet.no/"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helsenorge.no/kosthold-og-ernaring/oppskrifter/middager-med-mindre-salt" TargetMode="External"/><Relationship Id="rId3" Type="http://schemas.openxmlformats.org/officeDocument/2006/relationships/hyperlink" Target="https://helsedirektoratet.no/folkehelse/kosthold-og-ernering/salt-og-saltpartnerskapet" TargetMode="External"/><Relationship Id="rId7" Type="http://schemas.openxmlformats.org/officeDocument/2006/relationships/hyperlink" Target="https://helsenorge.no/kosthold-og-ernaring/kostrad/salt/salt-og-hels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helsenorge.no/kosthold-og-ernaring/kostrad/salt/hvordan-spise-mindre-salt" TargetMode="External"/><Relationship Id="rId5" Type="http://schemas.openxmlformats.org/officeDocument/2006/relationships/hyperlink" Target="https://helsenorge.no/kosthold-og-ernaring/kostrad/salt" TargetMode="External"/><Relationship Id="rId4" Type="http://schemas.openxmlformats.org/officeDocument/2006/relationships/hyperlink" Target="https://helsedirektoratet.no/english/salt-and-the-salt-partnership" TargetMode="External"/><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hyperlink" Target="https://helsedirektoratet.no/folkehelse/kosthold-og-ernering/serveringsmarkedet-mat-og-drikketilbud-i-trad-med-kostraden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hyperlink" Target="https://helsedirektoratet.no/folkehelse/kosthold-og-ernering/serveringsmarkedet-mat-og-drikketilbud-i-trad-med-kostraden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cid:image001.png@01D11189.6FEC167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normAutofit/>
          </a:bodyPr>
          <a:lstStyle/>
          <a:p>
            <a:r>
              <a:rPr lang="nb-NO" dirty="0"/>
              <a:t>MER(-) SMAK – </a:t>
            </a:r>
            <a:br>
              <a:rPr lang="nb-NO" dirty="0"/>
            </a:br>
            <a:r>
              <a:rPr lang="nb-NO" dirty="0"/>
              <a:t>MINDRE SALT</a:t>
            </a:r>
          </a:p>
        </p:txBody>
      </p:sp>
      <p:sp>
        <p:nvSpPr>
          <p:cNvPr id="5" name="Plassholder for dato 4"/>
          <p:cNvSpPr>
            <a:spLocks noGrp="1"/>
          </p:cNvSpPr>
          <p:nvPr>
            <p:ph type="dt" sz="half" idx="10"/>
          </p:nvPr>
        </p:nvSpPr>
        <p:spPr/>
        <p:txBody>
          <a:bodyPr/>
          <a:lstStyle/>
          <a:p>
            <a:fld id="{BDF3DBD1-4F8C-496D-B0A7-303EA7830F07}" type="datetime1">
              <a:rPr lang="nb-NO" smtClean="0">
                <a:solidFill>
                  <a:srgbClr val="003654"/>
                </a:solidFill>
              </a:rPr>
              <a:pPr/>
              <a:t>07.02.2020</a:t>
            </a:fld>
            <a:endParaRPr lang="nb-NO" dirty="0">
              <a:solidFill>
                <a:srgbClr val="003654"/>
              </a:solidFill>
            </a:endParaRPr>
          </a:p>
        </p:txBody>
      </p:sp>
      <p:pic>
        <p:nvPicPr>
          <p:cNvPr id="2050" name="Picture 2" descr="O:\Avd\3020\SALT 2014-2018\018.Høstseminar 2016_11_16\Program\Bilde til program3.jpg"/>
          <p:cNvPicPr>
            <a:picLocks noChangeAspect="1" noChangeArrowheads="1"/>
          </p:cNvPicPr>
          <p:nvPr/>
        </p:nvPicPr>
        <p:blipFill rotWithShape="1">
          <a:blip r:embed="rId3">
            <a:extLst>
              <a:ext uri="{28A0092B-C50C-407E-A947-70E740481C1C}">
                <a14:useLocalDpi xmlns:a14="http://schemas.microsoft.com/office/drawing/2010/main" val="0"/>
              </a:ext>
            </a:extLst>
          </a:blip>
          <a:srcRect b="11166"/>
          <a:stretch/>
        </p:blipFill>
        <p:spPr bwMode="auto">
          <a:xfrm>
            <a:off x="3347864" y="697051"/>
            <a:ext cx="5644116" cy="6092261"/>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1691680" y="404664"/>
            <a:ext cx="6984776" cy="584775"/>
          </a:xfrm>
          <a:prstGeom prst="rect">
            <a:avLst/>
          </a:prstGeom>
          <a:noFill/>
        </p:spPr>
        <p:txBody>
          <a:bodyPr wrap="square" rtlCol="0">
            <a:spAutoFit/>
          </a:bodyPr>
          <a:lstStyle/>
          <a:p>
            <a:pPr algn="ctr"/>
            <a:r>
              <a:rPr lang="nb-NO" sz="3200" b="1" dirty="0">
                <a:solidFill>
                  <a:schemeClr val="accent2">
                    <a:lumMod val="75000"/>
                  </a:schemeClr>
                </a:solidFill>
              </a:rPr>
              <a:t>SALTSKOLEN</a:t>
            </a:r>
          </a:p>
        </p:txBody>
      </p:sp>
    </p:spTree>
    <p:extLst>
      <p:ext uri="{BB962C8B-B14F-4D97-AF65-F5344CB8AC3E}">
        <p14:creationId xmlns:p14="http://schemas.microsoft.com/office/powerpoint/2010/main" val="159691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1078"/>
            <a:ext cx="8424480" cy="617734"/>
          </a:xfrm>
        </p:spPr>
        <p:txBody>
          <a:bodyPr>
            <a:noAutofit/>
          </a:bodyPr>
          <a:lstStyle/>
          <a:p>
            <a:br>
              <a:rPr lang="nb-NO" sz="2800" b="1" dirty="0">
                <a:solidFill>
                  <a:srgbClr val="0093A7"/>
                </a:solidFill>
              </a:rPr>
            </a:br>
            <a:r>
              <a:rPr lang="nb-NO" sz="2800" b="1" dirty="0">
                <a:solidFill>
                  <a:srgbClr val="0093A7"/>
                </a:solidFill>
              </a:rPr>
              <a:t>Saltpartnerskapets avtale – utdrag </a:t>
            </a:r>
            <a:r>
              <a:rPr lang="nb-NO" sz="2800" b="1" dirty="0" err="1">
                <a:solidFill>
                  <a:srgbClr val="0093A7"/>
                </a:solidFill>
              </a:rPr>
              <a:t>ifht</a:t>
            </a:r>
            <a:r>
              <a:rPr lang="nb-NO" sz="2800" b="1" dirty="0">
                <a:solidFill>
                  <a:srgbClr val="0093A7"/>
                </a:solidFill>
              </a:rPr>
              <a:t> servering</a:t>
            </a:r>
            <a:endParaRPr lang="nb-NO" sz="2800" dirty="0"/>
          </a:p>
        </p:txBody>
      </p:sp>
      <p:sp>
        <p:nvSpPr>
          <p:cNvPr id="3" name="Plassholder for innhold 2"/>
          <p:cNvSpPr>
            <a:spLocks noGrp="1"/>
          </p:cNvSpPr>
          <p:nvPr>
            <p:ph idx="1"/>
          </p:nvPr>
        </p:nvSpPr>
        <p:spPr>
          <a:xfrm>
            <a:off x="323528" y="1803193"/>
            <a:ext cx="4392488" cy="4104456"/>
          </a:xfrm>
        </p:spPr>
        <p:txBody>
          <a:bodyPr>
            <a:normAutofit fontScale="62500" lnSpcReduction="20000"/>
          </a:bodyPr>
          <a:lstStyle/>
          <a:p>
            <a:pPr marL="0" indent="0">
              <a:buNone/>
            </a:pPr>
            <a:r>
              <a:rPr lang="nb-NO" sz="2900" b="1" dirty="0">
                <a:solidFill>
                  <a:schemeClr val="accent1">
                    <a:lumMod val="75000"/>
                  </a:schemeClr>
                </a:solidFill>
              </a:rPr>
              <a:t>Reduksjon av saltinnholdet i servert mat (kantiner, restauranter, KBS):</a:t>
            </a:r>
          </a:p>
          <a:p>
            <a:pPr marL="0" indent="0" eaLnBrk="0" hangingPunct="0">
              <a:buNone/>
            </a:pPr>
            <a:r>
              <a:rPr lang="nb-NO" sz="2600" b="0" dirty="0"/>
              <a:t>Partene i serveringsbransjen skal arbeide for å redusere saltinnholdet i servert mat gjennom:</a:t>
            </a:r>
            <a:br>
              <a:rPr lang="nb-NO" sz="2600" b="0" dirty="0"/>
            </a:br>
            <a:endParaRPr lang="nb-NO" sz="2600" b="0" dirty="0"/>
          </a:p>
          <a:p>
            <a:pPr eaLnBrk="0" hangingPunct="0"/>
            <a:r>
              <a:rPr lang="nb-NO" sz="1800" b="0" dirty="0"/>
              <a:t>- </a:t>
            </a:r>
            <a:r>
              <a:rPr lang="nb-NO" sz="2400" b="0" dirty="0"/>
              <a:t>Kriterier for saltinnhold ved innkjøp. </a:t>
            </a:r>
            <a:br>
              <a:rPr lang="nb-NO" sz="2400" b="0" dirty="0"/>
            </a:br>
            <a:endParaRPr lang="nb-NO" sz="2400" b="0" dirty="0"/>
          </a:p>
          <a:p>
            <a:pPr eaLnBrk="0" hangingPunct="0"/>
            <a:r>
              <a:rPr lang="nb-NO" sz="1800" b="0" dirty="0"/>
              <a:t>- </a:t>
            </a:r>
            <a:r>
              <a:rPr lang="nb-NO" sz="2400" b="0" dirty="0"/>
              <a:t>Kompetansehevning på kjøkken for å oppnå redusert bruk av salt i tilberedning av servert mat.</a:t>
            </a:r>
            <a:br>
              <a:rPr lang="nb-NO" sz="2400" b="0" dirty="0"/>
            </a:br>
            <a:endParaRPr lang="nb-NO" sz="2400" b="0" dirty="0"/>
          </a:p>
          <a:p>
            <a:pPr eaLnBrk="0" hangingPunct="0"/>
            <a:r>
              <a:rPr lang="nb-NO" sz="2400" b="0" dirty="0"/>
              <a:t>- Bevisstgjøre forbrukere til å etterspørre mat med mindre salt.</a:t>
            </a:r>
          </a:p>
          <a:p>
            <a:pPr marL="0" indent="0" eaLnBrk="0" hangingPunct="0">
              <a:buNone/>
            </a:pPr>
            <a:endParaRPr lang="nb-NO" dirty="0"/>
          </a:p>
          <a:p>
            <a:pPr marL="0" indent="0" eaLnBrk="0" hangingPunct="0">
              <a:buNone/>
            </a:pPr>
            <a:endParaRPr lang="nb-NO" dirty="0"/>
          </a:p>
          <a:p>
            <a:pPr marL="0" indent="0">
              <a:buNone/>
            </a:pPr>
            <a:r>
              <a:rPr lang="nb-NO" sz="2900" b="1" dirty="0" err="1">
                <a:solidFill>
                  <a:schemeClr val="accent1">
                    <a:lumMod val="75000"/>
                  </a:schemeClr>
                </a:solidFill>
              </a:rPr>
              <a:t>Monitorering</a:t>
            </a:r>
            <a:r>
              <a:rPr lang="nb-NO" sz="2900" b="1" dirty="0">
                <a:solidFill>
                  <a:schemeClr val="accent1">
                    <a:lumMod val="75000"/>
                  </a:schemeClr>
                </a:solidFill>
              </a:rPr>
              <a:t> av innsatsen:</a:t>
            </a:r>
          </a:p>
          <a:p>
            <a:pPr marL="0" lvl="1" indent="0" eaLnBrk="0" hangingPunct="0">
              <a:buNone/>
            </a:pPr>
            <a:r>
              <a:rPr lang="nb-NO" sz="2600" b="0" dirty="0"/>
              <a:t>Følge utviklingen i kunnskap og holdning til bruk av salt i matlaging hos ansatte i  serveringsnæringen.</a:t>
            </a:r>
          </a:p>
          <a:p>
            <a:pPr marL="0" indent="0">
              <a:buNone/>
            </a:pPr>
            <a:endParaRPr lang="nb-NO" dirty="0"/>
          </a:p>
        </p:txBody>
      </p:sp>
      <p:sp>
        <p:nvSpPr>
          <p:cNvPr id="4" name="Plassholder for innhold 3"/>
          <p:cNvSpPr>
            <a:spLocks noGrp="1"/>
          </p:cNvSpPr>
          <p:nvPr>
            <p:ph idx="11"/>
          </p:nvPr>
        </p:nvSpPr>
        <p:spPr>
          <a:xfrm>
            <a:off x="4788024" y="1772816"/>
            <a:ext cx="3960000" cy="3805238"/>
          </a:xfrm>
        </p:spPr>
        <p:txBody>
          <a:bodyPr>
            <a:normAutofit/>
          </a:bodyPr>
          <a:lstStyle/>
          <a:p>
            <a:pPr lvl="0"/>
            <a:r>
              <a:rPr lang="nb-NO" sz="2100" dirty="0">
                <a:solidFill>
                  <a:schemeClr val="tx1"/>
                </a:solidFill>
              </a:rPr>
              <a:t>. </a:t>
            </a:r>
          </a:p>
          <a:p>
            <a:endParaRPr lang="nb-NO" dirty="0">
              <a:solidFill>
                <a:schemeClr val="tx1"/>
              </a:solidFill>
            </a:endParaRPr>
          </a:p>
        </p:txBody>
      </p:sp>
      <p:sp>
        <p:nvSpPr>
          <p:cNvPr id="5" name="Plassholder for tekst 4"/>
          <p:cNvSpPr>
            <a:spLocks noGrp="1"/>
          </p:cNvSpPr>
          <p:nvPr>
            <p:ph type="body" sz="quarter" idx="12"/>
          </p:nvPr>
        </p:nvSpPr>
        <p:spPr>
          <a:xfrm>
            <a:off x="179512" y="908720"/>
            <a:ext cx="3744416" cy="720725"/>
          </a:xfrm>
        </p:spPr>
        <p:txBody>
          <a:bodyPr>
            <a:normAutofit/>
          </a:bodyPr>
          <a:lstStyle/>
          <a:p>
            <a:r>
              <a:rPr lang="nb-NO" sz="1900" u="sng" dirty="0">
                <a:solidFill>
                  <a:schemeClr val="tx1"/>
                </a:solidFill>
              </a:rPr>
              <a:t>Samarbeidsområder og leveranser</a:t>
            </a:r>
          </a:p>
        </p:txBody>
      </p:sp>
      <p:sp>
        <p:nvSpPr>
          <p:cNvPr id="6" name="Plassholder for tekst 5"/>
          <p:cNvSpPr>
            <a:spLocks noGrp="1"/>
          </p:cNvSpPr>
          <p:nvPr>
            <p:ph type="body" sz="quarter" idx="4294967295"/>
          </p:nvPr>
        </p:nvSpPr>
        <p:spPr>
          <a:xfrm>
            <a:off x="4644008" y="1124744"/>
            <a:ext cx="4392488" cy="720725"/>
          </a:xfrm>
          <a:prstGeom prst="rect">
            <a:avLst/>
          </a:prstGeom>
        </p:spPr>
        <p:txBody>
          <a:bodyPr>
            <a:normAutofit/>
          </a:bodyPr>
          <a:lstStyle/>
          <a:p>
            <a:pPr marL="0" indent="0">
              <a:buNone/>
            </a:pPr>
            <a:r>
              <a:rPr lang="nb-NO" sz="1900" u="sng" dirty="0"/>
              <a:t>Serveringsbransjens bidrag i partnerskapet</a:t>
            </a:r>
          </a:p>
          <a:p>
            <a:endParaRPr lang="nb-NO" sz="2000" dirty="0"/>
          </a:p>
        </p:txBody>
      </p:sp>
      <p:sp>
        <p:nvSpPr>
          <p:cNvPr id="7" name="Plassholder for bunntekst 6"/>
          <p:cNvSpPr>
            <a:spLocks noGrp="1"/>
          </p:cNvSpPr>
          <p:nvPr>
            <p:ph type="ftr" sz="quarter" idx="11"/>
          </p:nvPr>
        </p:nvSpPr>
        <p:spPr>
          <a:xfrm>
            <a:off x="2987824" y="6237312"/>
            <a:ext cx="3456384" cy="404664"/>
          </a:xfrm>
        </p:spPr>
        <p:txBody>
          <a:bodyPr/>
          <a:lstStyle/>
          <a:p>
            <a:r>
              <a:rPr lang="nb-NO" sz="2000" b="1" dirty="0"/>
              <a:t>SALTSKOLEN  </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1088" y="5638456"/>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ktangel 9">
            <a:extLst>
              <a:ext uri="{FF2B5EF4-FFF2-40B4-BE49-F238E27FC236}">
                <a16:creationId xmlns:a16="http://schemas.microsoft.com/office/drawing/2014/main" id="{08AA2DCC-9A34-453A-8631-66EA36BBA2F2}"/>
              </a:ext>
            </a:extLst>
          </p:cNvPr>
          <p:cNvSpPr/>
          <p:nvPr/>
        </p:nvSpPr>
        <p:spPr>
          <a:xfrm>
            <a:off x="5053490" y="1803192"/>
            <a:ext cx="3694533" cy="3871766"/>
          </a:xfrm>
          <a:prstGeom prst="rect">
            <a:avLst/>
          </a:prstGeom>
        </p:spPr>
        <p:txBody>
          <a:bodyPr wrap="square">
            <a:spAutoFit/>
          </a:bodyPr>
          <a:lstStyle/>
          <a:p>
            <a:pPr>
              <a:lnSpc>
                <a:spcPct val="107000"/>
              </a:lnSpc>
              <a:spcAft>
                <a:spcPts val="800"/>
              </a:spcAft>
            </a:pPr>
            <a:r>
              <a:rPr lang="nb-NO" sz="1600" dirty="0">
                <a:latin typeface="Calibri" panose="020F0502020204030204" pitchFamily="34" charset="0"/>
                <a:ea typeface="Calibri" panose="020F0502020204030204" pitchFamily="34" charset="0"/>
                <a:cs typeface="Times New Roman" panose="02020603050405020304" pitchFamily="18" charset="0"/>
              </a:rPr>
              <a:t> Prioritere redusert saltinnhold ved innkjøp/anskaffelser og ved tilberedning av mat som serveres.</a:t>
            </a:r>
          </a:p>
          <a:p>
            <a:pPr marL="342900" lvl="0" indent="-342900">
              <a:lnSpc>
                <a:spcPct val="107000"/>
              </a:lnSpc>
              <a:spcAft>
                <a:spcPts val="0"/>
              </a:spcAft>
              <a:buFont typeface="+mj-lt"/>
              <a:buAutoNum type="alphaLcParenR"/>
            </a:pPr>
            <a:r>
              <a:rPr lang="nb-NO" sz="1600" dirty="0">
                <a:latin typeface="Calibri" panose="020F0502020204030204" pitchFamily="34" charset="0"/>
                <a:ea typeface="Calibri" panose="020F0502020204030204" pitchFamily="34" charset="0"/>
                <a:cs typeface="Times New Roman" panose="02020603050405020304" pitchFamily="18" charset="0"/>
              </a:rPr>
              <a:t>Kompetanseheving om saltreduksjon hos kokker og</a:t>
            </a:r>
            <a:br>
              <a:rPr lang="nb-NO" sz="1600" dirty="0">
                <a:latin typeface="Calibri" panose="020F0502020204030204" pitchFamily="34" charset="0"/>
                <a:ea typeface="Calibri" panose="020F0502020204030204" pitchFamily="34" charset="0"/>
                <a:cs typeface="Times New Roman" panose="02020603050405020304" pitchFamily="18" charset="0"/>
              </a:rPr>
            </a:br>
            <a:r>
              <a:rPr lang="nb-NO" sz="1600" dirty="0">
                <a:latin typeface="Calibri" panose="020F0502020204030204" pitchFamily="34" charset="0"/>
                <a:ea typeface="Calibri" panose="020F0502020204030204" pitchFamily="34" charset="0"/>
                <a:cs typeface="Times New Roman" panose="02020603050405020304" pitchFamily="18" charset="0"/>
              </a:rPr>
              <a:t>andre som lager/tilbyr mat.</a:t>
            </a:r>
          </a:p>
          <a:p>
            <a:pPr marL="342900" lvl="0" indent="-342900">
              <a:lnSpc>
                <a:spcPct val="107000"/>
              </a:lnSpc>
              <a:spcAft>
                <a:spcPts val="0"/>
              </a:spcAft>
              <a:buFont typeface="+mj-lt"/>
              <a:buAutoNum type="alphaLcParenR"/>
            </a:pPr>
            <a:r>
              <a:rPr lang="nb-NO" sz="1600" dirty="0">
                <a:latin typeface="Calibri" panose="020F0502020204030204" pitchFamily="34" charset="0"/>
                <a:ea typeface="Calibri" panose="020F0502020204030204" pitchFamily="34" charset="0"/>
                <a:cs typeface="Times New Roman" panose="02020603050405020304" pitchFamily="18" charset="0"/>
              </a:rPr>
              <a:t>Utvikle, gjøre tilgjengelig og markedsføre produkter, opp-</a:t>
            </a:r>
            <a:br>
              <a:rPr lang="nb-NO" sz="1600" dirty="0">
                <a:latin typeface="Calibri" panose="020F0502020204030204" pitchFamily="34" charset="0"/>
                <a:ea typeface="Calibri" panose="020F0502020204030204" pitchFamily="34" charset="0"/>
                <a:cs typeface="Times New Roman" panose="02020603050405020304" pitchFamily="18" charset="0"/>
              </a:rPr>
            </a:br>
            <a:r>
              <a:rPr lang="nb-NO" sz="1600" dirty="0">
                <a:latin typeface="Calibri" panose="020F0502020204030204" pitchFamily="34" charset="0"/>
                <a:ea typeface="Calibri" panose="020F0502020204030204" pitchFamily="34" charset="0"/>
                <a:cs typeface="Times New Roman" panose="02020603050405020304" pitchFamily="18" charset="0"/>
              </a:rPr>
              <a:t>skrifter, menyer og måltidsløsninger med lavere saltinnhold.</a:t>
            </a:r>
          </a:p>
          <a:p>
            <a:pPr marL="342900" lvl="0" indent="-342900">
              <a:lnSpc>
                <a:spcPct val="107000"/>
              </a:lnSpc>
              <a:spcAft>
                <a:spcPts val="0"/>
              </a:spcAft>
              <a:buFont typeface="+mj-lt"/>
              <a:buAutoNum type="alphaLcParenR"/>
            </a:pPr>
            <a:r>
              <a:rPr lang="nb-NO" sz="1600" dirty="0">
                <a:latin typeface="Calibri" panose="020F0502020204030204" pitchFamily="34" charset="0"/>
                <a:ea typeface="Calibri" panose="020F0502020204030204" pitchFamily="34" charset="0"/>
                <a:cs typeface="Times New Roman" panose="02020603050405020304" pitchFamily="18" charset="0"/>
              </a:rPr>
              <a:t>Utvikle og gjøre tilgjengelig relevant støttemateriell.</a:t>
            </a:r>
          </a:p>
          <a:p>
            <a:pPr marL="342900" lvl="0" indent="-342900">
              <a:lnSpc>
                <a:spcPct val="107000"/>
              </a:lnSpc>
              <a:spcAft>
                <a:spcPts val="800"/>
              </a:spcAft>
              <a:buFont typeface="+mj-lt"/>
              <a:buAutoNum type="alphaLcParenR"/>
            </a:pPr>
            <a:r>
              <a:rPr lang="nb-NO" sz="1600" dirty="0">
                <a:latin typeface="Calibri" panose="020F0502020204030204" pitchFamily="34" charset="0"/>
                <a:ea typeface="Calibri" panose="020F0502020204030204" pitchFamily="34" charset="0"/>
                <a:cs typeface="Times New Roman" panose="02020603050405020304" pitchFamily="18" charset="0"/>
              </a:rPr>
              <a:t>Rapportere om aktiviteter og måloppnåelse.</a:t>
            </a:r>
          </a:p>
        </p:txBody>
      </p:sp>
    </p:spTree>
    <p:extLst>
      <p:ext uri="{BB962C8B-B14F-4D97-AF65-F5344CB8AC3E}">
        <p14:creationId xmlns:p14="http://schemas.microsoft.com/office/powerpoint/2010/main" val="73342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6448" y="291426"/>
            <a:ext cx="8208000" cy="556179"/>
          </a:xfrm>
        </p:spPr>
        <p:txBody>
          <a:bodyPr/>
          <a:lstStyle/>
          <a:p>
            <a:r>
              <a:rPr lang="nb-NO" sz="3000" b="1" dirty="0">
                <a:solidFill>
                  <a:srgbClr val="0093A7"/>
                </a:solidFill>
              </a:rPr>
              <a:t>Saltmengder</a:t>
            </a:r>
          </a:p>
        </p:txBody>
      </p:sp>
      <p:sp>
        <p:nvSpPr>
          <p:cNvPr id="3" name="Plassholder for innhold 2"/>
          <p:cNvSpPr>
            <a:spLocks noGrp="1"/>
          </p:cNvSpPr>
          <p:nvPr>
            <p:ph idx="1"/>
          </p:nvPr>
        </p:nvSpPr>
        <p:spPr>
          <a:xfrm>
            <a:off x="431924" y="911881"/>
            <a:ext cx="8208000" cy="5186055"/>
          </a:xfrm>
        </p:spPr>
        <p:txBody>
          <a:bodyPr>
            <a:normAutofit/>
          </a:bodyPr>
          <a:lstStyle/>
          <a:p>
            <a:pPr marL="0" indent="0">
              <a:buNone/>
            </a:pPr>
            <a:endParaRPr lang="nb-NO" sz="2100" b="1" dirty="0">
              <a:solidFill>
                <a:srgbClr val="0093A7"/>
              </a:solidFill>
            </a:endParaRPr>
          </a:p>
          <a:p>
            <a:pPr marL="0" indent="0">
              <a:buNone/>
            </a:pPr>
            <a:r>
              <a:rPr lang="nb-NO" sz="2100" b="1" dirty="0">
                <a:solidFill>
                  <a:srgbClr val="0093A7"/>
                </a:solidFill>
              </a:rPr>
              <a:t>Viktig å oppgi og følge saltmengde i oppskrifter </a:t>
            </a:r>
            <a:endParaRPr lang="nb-NO" sz="2100" dirty="0"/>
          </a:p>
          <a:p>
            <a:r>
              <a:rPr lang="nb-NO" sz="2100" dirty="0"/>
              <a:t>1 </a:t>
            </a:r>
            <a:r>
              <a:rPr lang="nb-NO" sz="2100" dirty="0" err="1"/>
              <a:t>ts</a:t>
            </a:r>
            <a:r>
              <a:rPr lang="nb-NO" sz="2100" dirty="0"/>
              <a:t> salt tilsvarer </a:t>
            </a:r>
            <a:r>
              <a:rPr lang="nb-NO" sz="2100" dirty="0" err="1"/>
              <a:t>ca</a:t>
            </a:r>
            <a:r>
              <a:rPr lang="nb-NO" sz="2100" dirty="0"/>
              <a:t> 7 g salt – </a:t>
            </a:r>
            <a:r>
              <a:rPr lang="nb-NO" sz="2100" dirty="0" err="1"/>
              <a:t>jfr</a:t>
            </a:r>
            <a:r>
              <a:rPr lang="nb-NO" sz="2100" dirty="0"/>
              <a:t> bildet</a:t>
            </a:r>
          </a:p>
          <a:p>
            <a:r>
              <a:rPr lang="nb-NO" sz="2100" dirty="0"/>
              <a:t>1 kryddermål (</a:t>
            </a:r>
            <a:r>
              <a:rPr lang="nb-NO" sz="2100" dirty="0" err="1"/>
              <a:t>krm</a:t>
            </a:r>
            <a:r>
              <a:rPr lang="nb-NO" sz="2100" dirty="0"/>
              <a:t>) salt tilsvarer </a:t>
            </a:r>
            <a:r>
              <a:rPr lang="nb-NO" sz="2100" dirty="0" err="1"/>
              <a:t>ca</a:t>
            </a:r>
            <a:r>
              <a:rPr lang="nb-NO" sz="2100" dirty="0"/>
              <a:t> 1 g salt</a:t>
            </a:r>
          </a:p>
          <a:p>
            <a:r>
              <a:rPr lang="nb-NO" sz="2100" dirty="0"/>
              <a:t>½ </a:t>
            </a:r>
            <a:r>
              <a:rPr lang="nb-NO" sz="2100" dirty="0" err="1"/>
              <a:t>ts</a:t>
            </a:r>
            <a:r>
              <a:rPr lang="nb-NO" sz="2100" dirty="0"/>
              <a:t> salt kan ofte erstattes av 1 </a:t>
            </a:r>
            <a:r>
              <a:rPr lang="nb-NO" sz="2100" dirty="0" err="1"/>
              <a:t>krm</a:t>
            </a:r>
            <a:r>
              <a:rPr lang="nb-NO" sz="2100" dirty="0"/>
              <a:t> salt</a:t>
            </a:r>
          </a:p>
          <a:p>
            <a:r>
              <a:rPr lang="nb-NO" sz="2100" dirty="0"/>
              <a:t>Bruke måleskjeer</a:t>
            </a:r>
          </a:p>
          <a:p>
            <a:pPr marL="0" indent="0">
              <a:buNone/>
            </a:pPr>
            <a:endParaRPr lang="nb-NO" sz="2100" dirty="0"/>
          </a:p>
          <a:p>
            <a:pPr marL="0" indent="0">
              <a:buNone/>
            </a:pPr>
            <a:r>
              <a:rPr lang="nb-NO" sz="2100" b="1" dirty="0">
                <a:solidFill>
                  <a:srgbClr val="0093A7"/>
                </a:solidFill>
              </a:rPr>
              <a:t>Hva er mye salt?</a:t>
            </a:r>
          </a:p>
          <a:p>
            <a:pPr>
              <a:buFont typeface="Arial" charset="0"/>
              <a:buChar char="•"/>
            </a:pPr>
            <a:r>
              <a:rPr lang="nb-NO" sz="2100" dirty="0">
                <a:solidFill>
                  <a:schemeClr val="tx1"/>
                </a:solidFill>
              </a:rPr>
              <a:t>Vil variere mellom ulike matvarer/ingredienser/måltider</a:t>
            </a:r>
          </a:p>
          <a:p>
            <a:pPr>
              <a:buFont typeface="Arial" charset="0"/>
              <a:buChar char="•"/>
            </a:pPr>
            <a:r>
              <a:rPr lang="nb-NO" sz="2100" dirty="0">
                <a:solidFill>
                  <a:schemeClr val="tx1"/>
                </a:solidFill>
              </a:rPr>
              <a:t>Kriteriene for saltinnhold i </a:t>
            </a:r>
            <a:r>
              <a:rPr lang="nb-NO" sz="2100" dirty="0" err="1">
                <a:solidFill>
                  <a:schemeClr val="tx1"/>
                </a:solidFill>
              </a:rPr>
              <a:t>nøkkelhullmerkingen</a:t>
            </a:r>
            <a:r>
              <a:rPr lang="nb-NO" sz="2100" dirty="0">
                <a:solidFill>
                  <a:schemeClr val="tx1"/>
                </a:solidFill>
              </a:rPr>
              <a:t> er god veiviser, </a:t>
            </a:r>
            <a:br>
              <a:rPr lang="nb-NO" sz="2100" dirty="0">
                <a:solidFill>
                  <a:schemeClr val="tx1"/>
                </a:solidFill>
              </a:rPr>
            </a:br>
            <a:r>
              <a:rPr lang="nb-NO" sz="2100" dirty="0">
                <a:solidFill>
                  <a:schemeClr val="tx1"/>
                </a:solidFill>
              </a:rPr>
              <a:t>se</a:t>
            </a:r>
            <a:r>
              <a:rPr lang="nb-NO" sz="2100" dirty="0"/>
              <a:t> </a:t>
            </a:r>
            <a:r>
              <a:rPr lang="nb-NO" sz="2100" dirty="0">
                <a:solidFill>
                  <a:schemeClr val="tx1"/>
                </a:solidFill>
              </a:rPr>
              <a:t>kommende lysark og her </a:t>
            </a:r>
            <a:r>
              <a:rPr lang="nb-NO" sz="2100" dirty="0">
                <a:solidFill>
                  <a:schemeClr val="tx1"/>
                </a:solidFill>
                <a:hlinkClick r:id="rId3"/>
              </a:rPr>
              <a:t>om Nøkkelhullet</a:t>
            </a:r>
            <a:r>
              <a:rPr lang="nb-NO" sz="2100" dirty="0">
                <a:solidFill>
                  <a:schemeClr val="tx1"/>
                </a:solidFill>
              </a:rPr>
              <a:t> </a:t>
            </a:r>
            <a:r>
              <a:rPr lang="nb-NO" sz="2100" dirty="0"/>
              <a:t>.</a:t>
            </a:r>
            <a:br>
              <a:rPr lang="nb-NO" sz="2100" dirty="0">
                <a:solidFill>
                  <a:srgbClr val="C00000"/>
                </a:solidFill>
              </a:rPr>
            </a:br>
            <a:endParaRPr lang="nb-NO" sz="2100" dirty="0">
              <a:solidFill>
                <a:srgbClr val="C00000"/>
              </a:solidFill>
            </a:endParaRPr>
          </a:p>
          <a:p>
            <a:pPr marL="0" indent="0">
              <a:buNone/>
            </a:pPr>
            <a:endParaRPr lang="nb-NO" sz="2100" dirty="0"/>
          </a:p>
        </p:txBody>
      </p:sp>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153" y="1169413"/>
            <a:ext cx="1440389" cy="2160319"/>
          </a:xfrm>
          <a:prstGeom prst="rect">
            <a:avLst/>
          </a:prstGeom>
        </p:spPr>
      </p:pic>
      <p:sp>
        <p:nvSpPr>
          <p:cNvPr id="5" name="TekstSylinder 4"/>
          <p:cNvSpPr txBox="1"/>
          <p:nvPr/>
        </p:nvSpPr>
        <p:spPr>
          <a:xfrm>
            <a:off x="6839724" y="3320243"/>
            <a:ext cx="1800200" cy="369332"/>
          </a:xfrm>
          <a:prstGeom prst="rect">
            <a:avLst/>
          </a:prstGeom>
          <a:noFill/>
        </p:spPr>
        <p:txBody>
          <a:bodyPr wrap="square" rtlCol="0">
            <a:spAutoFit/>
          </a:bodyPr>
          <a:lstStyle/>
          <a:p>
            <a:r>
              <a:rPr lang="nb-NO" dirty="0"/>
              <a:t>1 </a:t>
            </a:r>
            <a:r>
              <a:rPr lang="nb-NO" dirty="0" err="1"/>
              <a:t>ts</a:t>
            </a:r>
            <a:r>
              <a:rPr lang="nb-NO" dirty="0"/>
              <a:t> = </a:t>
            </a:r>
            <a:r>
              <a:rPr lang="nb-NO" dirty="0" err="1"/>
              <a:t>ca</a:t>
            </a:r>
            <a:r>
              <a:rPr lang="nb-NO" dirty="0"/>
              <a:t> 7 g salt</a:t>
            </a:r>
          </a:p>
        </p:txBody>
      </p:sp>
      <p:sp>
        <p:nvSpPr>
          <p:cNvPr id="6" name="Plassholder for bunntekst 5"/>
          <p:cNvSpPr>
            <a:spLocks noGrp="1"/>
          </p:cNvSpPr>
          <p:nvPr>
            <p:ph type="ftr" sz="quarter" idx="11"/>
          </p:nvPr>
        </p:nvSpPr>
        <p:spPr/>
        <p:txBody>
          <a:bodyPr/>
          <a:lstStyle/>
          <a:p>
            <a:r>
              <a:rPr lang="nb-NO" sz="2000" b="1" dirty="0"/>
              <a:t>SALTSKOLEN  </a:t>
            </a:r>
          </a:p>
        </p:txBody>
      </p:sp>
      <p:pic>
        <p:nvPicPr>
          <p:cNvPr id="8" name="Picture 4" descr="Nøkkelhull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4763224"/>
            <a:ext cx="449387" cy="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44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79512" y="75542"/>
            <a:ext cx="8784976" cy="833178"/>
          </a:xfrm>
        </p:spPr>
        <p:txBody>
          <a:bodyPr>
            <a:normAutofit/>
          </a:bodyPr>
          <a:lstStyle/>
          <a:p>
            <a:r>
              <a:rPr lang="nb-NO" sz="2200" b="1" dirty="0">
                <a:solidFill>
                  <a:schemeClr val="accent1"/>
                </a:solidFill>
              </a:rPr>
              <a:t>Nøkkelhullet hjelper deg med å se hva som er mye  </a:t>
            </a:r>
            <a:br>
              <a:rPr lang="nb-NO" sz="2200" b="1" dirty="0">
                <a:solidFill>
                  <a:schemeClr val="accent1"/>
                </a:solidFill>
              </a:rPr>
            </a:br>
            <a:r>
              <a:rPr lang="nb-NO" sz="2200" i="1" dirty="0"/>
              <a:t>K</a:t>
            </a:r>
            <a:r>
              <a:rPr lang="nb-NO" sz="2000" i="1" dirty="0"/>
              <a:t>riterier, høyst innhold av salt </a:t>
            </a:r>
            <a:r>
              <a:rPr lang="nb-NO" sz="1800" i="1" dirty="0"/>
              <a:t>(total Na x 2,5): </a:t>
            </a:r>
          </a:p>
        </p:txBody>
      </p:sp>
      <p:graphicFrame>
        <p:nvGraphicFramePr>
          <p:cNvPr id="2" name="Plassholder for innhold 1"/>
          <p:cNvGraphicFramePr>
            <a:graphicFrameLocks noGrp="1"/>
          </p:cNvGraphicFramePr>
          <p:nvPr>
            <p:ph idx="1"/>
            <p:extLst>
              <p:ext uri="{D42A27DB-BD31-4B8C-83A1-F6EECF244321}">
                <p14:modId xmlns:p14="http://schemas.microsoft.com/office/powerpoint/2010/main" val="4253292645"/>
              </p:ext>
            </p:extLst>
          </p:nvPr>
        </p:nvGraphicFramePr>
        <p:xfrm>
          <a:off x="1115616" y="980727"/>
          <a:ext cx="7128792" cy="5151120"/>
        </p:xfrm>
        <a:graphic>
          <a:graphicData uri="http://schemas.openxmlformats.org/drawingml/2006/table">
            <a:tbl>
              <a:tblPr firstRow="1" bandRow="1">
                <a:tableStyleId>{5C22544A-7EE6-4342-B048-85BDC9FD1C3A}</a:tableStyleId>
              </a:tblPr>
              <a:tblGrid>
                <a:gridCol w="5603857">
                  <a:extLst>
                    <a:ext uri="{9D8B030D-6E8A-4147-A177-3AD203B41FA5}">
                      <a16:colId xmlns:a16="http://schemas.microsoft.com/office/drawing/2014/main" val="20000"/>
                    </a:ext>
                  </a:extLst>
                </a:gridCol>
                <a:gridCol w="1524935">
                  <a:extLst>
                    <a:ext uri="{9D8B030D-6E8A-4147-A177-3AD203B41FA5}">
                      <a16:colId xmlns:a16="http://schemas.microsoft.com/office/drawing/2014/main" val="20001"/>
                    </a:ext>
                  </a:extLst>
                </a:gridCol>
              </a:tblGrid>
              <a:tr h="354712">
                <a:tc>
                  <a:txBody>
                    <a:bodyPr/>
                    <a:lstStyle/>
                    <a:p>
                      <a:r>
                        <a:rPr lang="nb-NO" sz="2000" dirty="0"/>
                        <a:t>Næringsmiddelgruppe</a:t>
                      </a:r>
                    </a:p>
                  </a:txBody>
                  <a:tcPr/>
                </a:tc>
                <a:tc>
                  <a:txBody>
                    <a:bodyPr/>
                    <a:lstStyle/>
                    <a:p>
                      <a:r>
                        <a:rPr lang="nb-NO" sz="2000" dirty="0"/>
                        <a:t>Kriterier*</a:t>
                      </a:r>
                    </a:p>
                  </a:txBody>
                  <a:tcPr/>
                </a:tc>
                <a:extLst>
                  <a:ext uri="{0D108BD9-81ED-4DB2-BD59-A6C34878D82A}">
                    <a16:rowId xmlns:a16="http://schemas.microsoft.com/office/drawing/2014/main" val="10000"/>
                  </a:ext>
                </a:extLst>
              </a:tr>
              <a:tr h="326293">
                <a:tc>
                  <a:txBody>
                    <a:bodyPr/>
                    <a:lstStyle/>
                    <a:p>
                      <a:r>
                        <a:rPr lang="nb-NO" b="1" dirty="0">
                          <a:solidFill>
                            <a:srgbClr val="0093A7"/>
                          </a:solidFill>
                        </a:rPr>
                        <a:t>Kornprodukter</a:t>
                      </a:r>
                    </a:p>
                  </a:txBody>
                  <a:tcPr/>
                </a:tc>
                <a:tc>
                  <a:txBody>
                    <a:bodyPr/>
                    <a:lstStyle/>
                    <a:p>
                      <a:endParaRPr lang="nb-NO" dirty="0"/>
                    </a:p>
                  </a:txBody>
                  <a:tcPr/>
                </a:tc>
                <a:extLst>
                  <a:ext uri="{0D108BD9-81ED-4DB2-BD59-A6C34878D82A}">
                    <a16:rowId xmlns:a16="http://schemas.microsoft.com/office/drawing/2014/main" val="10001"/>
                  </a:ext>
                </a:extLst>
              </a:tr>
              <a:tr h="326293">
                <a:tc>
                  <a:txBody>
                    <a:bodyPr/>
                    <a:lstStyle/>
                    <a:p>
                      <a:r>
                        <a:rPr lang="nb-NO" dirty="0">
                          <a:solidFill>
                            <a:schemeClr val="tx1"/>
                          </a:solidFill>
                        </a:rPr>
                        <a:t>6. Kornblandinger</a:t>
                      </a:r>
                      <a:r>
                        <a:rPr lang="nb-NO" baseline="0" dirty="0">
                          <a:solidFill>
                            <a:schemeClr val="tx1"/>
                          </a:solidFill>
                        </a:rPr>
                        <a:t> og </a:t>
                      </a:r>
                      <a:r>
                        <a:rPr lang="nb-NO" dirty="0">
                          <a:solidFill>
                            <a:schemeClr val="tx1"/>
                          </a:solidFill>
                        </a:rPr>
                        <a:t>frokostkorn, </a:t>
                      </a:r>
                      <a:r>
                        <a:rPr lang="nb-NO" u="sng" dirty="0">
                          <a:solidFill>
                            <a:schemeClr val="tx1"/>
                          </a:solidFill>
                        </a:rPr>
                        <a:t>&gt; </a:t>
                      </a:r>
                      <a:r>
                        <a:rPr lang="nb-NO" baseline="0" dirty="0">
                          <a:solidFill>
                            <a:schemeClr val="tx1"/>
                          </a:solidFill>
                        </a:rPr>
                        <a:t>55 % fullkorn</a:t>
                      </a:r>
                      <a:endParaRPr lang="nb-NO" dirty="0">
                        <a:solidFill>
                          <a:schemeClr val="tx1"/>
                        </a:solidFill>
                      </a:endParaRPr>
                    </a:p>
                  </a:txBody>
                  <a:tcPr/>
                </a:tc>
                <a:tc>
                  <a:txBody>
                    <a:bodyPr/>
                    <a:lstStyle/>
                    <a:p>
                      <a:r>
                        <a:rPr lang="nb-NO" dirty="0">
                          <a:solidFill>
                            <a:schemeClr val="tx1"/>
                          </a:solidFill>
                        </a:rPr>
                        <a:t>1,0 g/100 g</a:t>
                      </a:r>
                    </a:p>
                  </a:txBody>
                  <a:tcPr/>
                </a:tc>
                <a:extLst>
                  <a:ext uri="{0D108BD9-81ED-4DB2-BD59-A6C34878D82A}">
                    <a16:rowId xmlns:a16="http://schemas.microsoft.com/office/drawing/2014/main" val="10002"/>
                  </a:ext>
                </a:extLst>
              </a:tr>
              <a:tr h="326293">
                <a:tc>
                  <a:txBody>
                    <a:bodyPr/>
                    <a:lstStyle/>
                    <a:p>
                      <a:r>
                        <a:rPr lang="nb-NO" dirty="0"/>
                        <a:t>7. Grøt og grøtpulver (tilberedt</a:t>
                      </a:r>
                      <a:r>
                        <a:rPr lang="nb-NO" baseline="0" dirty="0"/>
                        <a:t> vare)</a:t>
                      </a:r>
                      <a:endParaRPr lang="nb-NO" dirty="0"/>
                    </a:p>
                  </a:txBody>
                  <a:tcPr/>
                </a:tc>
                <a:tc>
                  <a:txBody>
                    <a:bodyPr/>
                    <a:lstStyle/>
                    <a:p>
                      <a:r>
                        <a:rPr lang="nb-NO" dirty="0"/>
                        <a:t>0,3</a:t>
                      </a:r>
                      <a:r>
                        <a:rPr lang="nb-NO" baseline="0" dirty="0"/>
                        <a:t> g/100 g</a:t>
                      </a:r>
                      <a:endParaRPr lang="nb-NO" dirty="0"/>
                    </a:p>
                  </a:txBody>
                  <a:tcPr/>
                </a:tc>
                <a:extLst>
                  <a:ext uri="{0D108BD9-81ED-4DB2-BD59-A6C34878D82A}">
                    <a16:rowId xmlns:a16="http://schemas.microsoft.com/office/drawing/2014/main" val="10003"/>
                  </a:ext>
                </a:extLst>
              </a:tr>
              <a:tr h="326293">
                <a:tc>
                  <a:txBody>
                    <a:bodyPr/>
                    <a:lstStyle/>
                    <a:p>
                      <a:r>
                        <a:rPr lang="nb-NO" dirty="0">
                          <a:solidFill>
                            <a:schemeClr val="tx1"/>
                          </a:solidFill>
                        </a:rPr>
                        <a:t>8 a)</a:t>
                      </a:r>
                      <a:r>
                        <a:rPr lang="nb-NO" baseline="0" dirty="0">
                          <a:solidFill>
                            <a:schemeClr val="tx1"/>
                          </a:solidFill>
                        </a:rPr>
                        <a:t> </a:t>
                      </a:r>
                      <a:r>
                        <a:rPr lang="nb-NO" dirty="0">
                          <a:solidFill>
                            <a:schemeClr val="tx1"/>
                          </a:solidFill>
                        </a:rPr>
                        <a:t>Brød og brødmikser, </a:t>
                      </a:r>
                      <a:r>
                        <a:rPr lang="nb-NO" u="sng" dirty="0">
                          <a:solidFill>
                            <a:schemeClr val="tx1"/>
                          </a:solidFill>
                        </a:rPr>
                        <a:t>&gt;</a:t>
                      </a:r>
                      <a:r>
                        <a:rPr lang="nb-NO" u="none" dirty="0">
                          <a:solidFill>
                            <a:schemeClr val="tx1"/>
                          </a:solidFill>
                        </a:rPr>
                        <a:t> 30 % fullkorn</a:t>
                      </a:r>
                    </a:p>
                  </a:txBody>
                  <a:tcPr/>
                </a:tc>
                <a:tc>
                  <a:txBody>
                    <a:bodyPr/>
                    <a:lstStyle/>
                    <a:p>
                      <a:r>
                        <a:rPr lang="nb-NO" dirty="0">
                          <a:solidFill>
                            <a:schemeClr val="tx1"/>
                          </a:solidFill>
                        </a:rPr>
                        <a:t>1,0 g/100 g</a:t>
                      </a:r>
                    </a:p>
                  </a:txBody>
                  <a:tcPr/>
                </a:tc>
                <a:extLst>
                  <a:ext uri="{0D108BD9-81ED-4DB2-BD59-A6C34878D82A}">
                    <a16:rowId xmlns:a16="http://schemas.microsoft.com/office/drawing/2014/main" val="10004"/>
                  </a:ext>
                </a:extLst>
              </a:tr>
              <a:tr h="326293">
                <a:tc>
                  <a:txBody>
                    <a:bodyPr/>
                    <a:lstStyle/>
                    <a:p>
                      <a:r>
                        <a:rPr lang="nb-NO" dirty="0"/>
                        <a:t>8 b) Rugbrød</a:t>
                      </a:r>
                      <a:r>
                        <a:rPr lang="nb-NO" baseline="0" dirty="0"/>
                        <a:t> og brødmikser, </a:t>
                      </a:r>
                      <a:r>
                        <a:rPr lang="nb-NO" u="sng" dirty="0"/>
                        <a:t>&gt;</a:t>
                      </a:r>
                      <a:r>
                        <a:rPr lang="nb-NO" dirty="0"/>
                        <a:t> 30 % fullkorn</a:t>
                      </a:r>
                      <a:r>
                        <a:rPr lang="nb-NO" baseline="0" dirty="0"/>
                        <a:t> og rug</a:t>
                      </a:r>
                      <a:endParaRPr lang="nb-NO" dirty="0"/>
                    </a:p>
                  </a:txBody>
                  <a:tcPr/>
                </a:tc>
                <a:tc>
                  <a:txBody>
                    <a:bodyPr/>
                    <a:lstStyle/>
                    <a:p>
                      <a:r>
                        <a:rPr lang="nb-NO" dirty="0"/>
                        <a:t>1,2 g/100 g</a:t>
                      </a:r>
                    </a:p>
                  </a:txBody>
                  <a:tcPr/>
                </a:tc>
                <a:extLst>
                  <a:ext uri="{0D108BD9-81ED-4DB2-BD59-A6C34878D82A}">
                    <a16:rowId xmlns:a16="http://schemas.microsoft.com/office/drawing/2014/main" val="10005"/>
                  </a:ext>
                </a:extLst>
              </a:tr>
              <a:tr h="326293">
                <a:tc>
                  <a:txBody>
                    <a:bodyPr/>
                    <a:lstStyle/>
                    <a:p>
                      <a:r>
                        <a:rPr lang="nb-NO" dirty="0"/>
                        <a:t>9. Knekkebrød og skonrok,</a:t>
                      </a:r>
                      <a:r>
                        <a:rPr lang="nb-NO" baseline="0" dirty="0"/>
                        <a:t> </a:t>
                      </a:r>
                      <a:r>
                        <a:rPr lang="nb-NO" u="sng" baseline="0" dirty="0"/>
                        <a:t>&gt;</a:t>
                      </a:r>
                      <a:r>
                        <a:rPr lang="nb-NO" baseline="0" dirty="0"/>
                        <a:t> 50 % fullkorn</a:t>
                      </a:r>
                      <a:endParaRPr lang="nb-NO" dirty="0"/>
                    </a:p>
                  </a:txBody>
                  <a:tcPr/>
                </a:tc>
                <a:tc>
                  <a:txBody>
                    <a:bodyPr/>
                    <a:lstStyle/>
                    <a:p>
                      <a:r>
                        <a:rPr lang="nb-NO" dirty="0"/>
                        <a:t>1,3 g/100 g</a:t>
                      </a:r>
                    </a:p>
                  </a:txBody>
                  <a:tcPr/>
                </a:tc>
                <a:extLst>
                  <a:ext uri="{0D108BD9-81ED-4DB2-BD59-A6C34878D82A}">
                    <a16:rowId xmlns:a16="http://schemas.microsoft.com/office/drawing/2014/main" val="10006"/>
                  </a:ext>
                </a:extLst>
              </a:tr>
              <a:tr h="326293">
                <a:tc>
                  <a:txBody>
                    <a:bodyPr/>
                    <a:lstStyle/>
                    <a:p>
                      <a:r>
                        <a:rPr lang="nb-NO" b="1" dirty="0">
                          <a:solidFill>
                            <a:srgbClr val="0093A7"/>
                          </a:solidFill>
                        </a:rPr>
                        <a:t>Ost og vegetabilske alternativer</a:t>
                      </a:r>
                    </a:p>
                  </a:txBody>
                  <a:tcPr/>
                </a:tc>
                <a:tc>
                  <a:txBody>
                    <a:bodyPr/>
                    <a:lstStyle/>
                    <a:p>
                      <a:endParaRPr lang="nb-NO" dirty="0"/>
                    </a:p>
                  </a:txBody>
                  <a:tcPr/>
                </a:tc>
                <a:extLst>
                  <a:ext uri="{0D108BD9-81ED-4DB2-BD59-A6C34878D82A}">
                    <a16:rowId xmlns:a16="http://schemas.microsoft.com/office/drawing/2014/main" val="10007"/>
                  </a:ext>
                </a:extLst>
              </a:tr>
              <a:tr h="326293">
                <a:tc>
                  <a:txBody>
                    <a:bodyPr/>
                    <a:lstStyle/>
                    <a:p>
                      <a:r>
                        <a:rPr lang="nb-NO" dirty="0">
                          <a:solidFill>
                            <a:schemeClr val="tx1"/>
                          </a:solidFill>
                        </a:rPr>
                        <a:t>16. Oster, unntatt ferskoster</a:t>
                      </a:r>
                    </a:p>
                  </a:txBody>
                  <a:tcPr/>
                </a:tc>
                <a:tc>
                  <a:txBody>
                    <a:bodyPr/>
                    <a:lstStyle/>
                    <a:p>
                      <a:r>
                        <a:rPr lang="nb-NO" dirty="0">
                          <a:solidFill>
                            <a:schemeClr val="tx1"/>
                          </a:solidFill>
                        </a:rPr>
                        <a:t>1,6 g/100 g</a:t>
                      </a:r>
                    </a:p>
                  </a:txBody>
                  <a:tcPr/>
                </a:tc>
                <a:extLst>
                  <a:ext uri="{0D108BD9-81ED-4DB2-BD59-A6C34878D82A}">
                    <a16:rowId xmlns:a16="http://schemas.microsoft.com/office/drawing/2014/main" val="10008"/>
                  </a:ext>
                </a:extLst>
              </a:tr>
              <a:tr h="326293">
                <a:tc>
                  <a:txBody>
                    <a:bodyPr/>
                    <a:lstStyle/>
                    <a:p>
                      <a:r>
                        <a:rPr lang="nb-NO" dirty="0"/>
                        <a:t>17. Helt/delvis vegetabilske produkter,</a:t>
                      </a:r>
                      <a:r>
                        <a:rPr lang="nb-NO" baseline="0" dirty="0"/>
                        <a:t> bruk som 16</a:t>
                      </a:r>
                      <a:endParaRPr lang="nb-NO" dirty="0"/>
                    </a:p>
                  </a:txBody>
                  <a:tcPr/>
                </a:tc>
                <a:tc>
                  <a:txBody>
                    <a:bodyPr/>
                    <a:lstStyle/>
                    <a:p>
                      <a:r>
                        <a:rPr lang="nb-NO" dirty="0"/>
                        <a:t>1,5 g/100 g</a:t>
                      </a:r>
                    </a:p>
                  </a:txBody>
                  <a:tcPr/>
                </a:tc>
                <a:extLst>
                  <a:ext uri="{0D108BD9-81ED-4DB2-BD59-A6C34878D82A}">
                    <a16:rowId xmlns:a16="http://schemas.microsoft.com/office/drawing/2014/main" val="10009"/>
                  </a:ext>
                </a:extLst>
              </a:tr>
              <a:tr h="326293">
                <a:tc>
                  <a:txBody>
                    <a:bodyPr/>
                    <a:lstStyle/>
                    <a:p>
                      <a:r>
                        <a:rPr lang="nb-NO" dirty="0"/>
                        <a:t>18. Ferskoster og tilsvarende produkter</a:t>
                      </a:r>
                    </a:p>
                  </a:txBody>
                  <a:tcPr/>
                </a:tc>
                <a:tc>
                  <a:txBody>
                    <a:bodyPr/>
                    <a:lstStyle/>
                    <a:p>
                      <a:r>
                        <a:rPr lang="nb-NO" dirty="0"/>
                        <a:t>0,9 g/100 g</a:t>
                      </a:r>
                    </a:p>
                  </a:txBody>
                  <a:tcPr/>
                </a:tc>
                <a:extLst>
                  <a:ext uri="{0D108BD9-81ED-4DB2-BD59-A6C34878D82A}">
                    <a16:rowId xmlns:a16="http://schemas.microsoft.com/office/drawing/2014/main" val="10010"/>
                  </a:ext>
                </a:extLst>
              </a:tr>
              <a:tr h="326293">
                <a:tc>
                  <a:txBody>
                    <a:bodyPr/>
                    <a:lstStyle/>
                    <a:p>
                      <a:r>
                        <a:rPr lang="nb-NO" b="1" dirty="0">
                          <a:solidFill>
                            <a:srgbClr val="0093A7"/>
                          </a:solidFill>
                        </a:rPr>
                        <a:t>Matfett og oljer</a:t>
                      </a:r>
                    </a:p>
                  </a:txBody>
                  <a:tcPr/>
                </a:tc>
                <a:tc>
                  <a:txBody>
                    <a:bodyPr/>
                    <a:lstStyle/>
                    <a:p>
                      <a:endParaRPr lang="nb-NO"/>
                    </a:p>
                  </a:txBody>
                  <a:tcPr/>
                </a:tc>
                <a:extLst>
                  <a:ext uri="{0D108BD9-81ED-4DB2-BD59-A6C34878D82A}">
                    <a16:rowId xmlns:a16="http://schemas.microsoft.com/office/drawing/2014/main" val="10011"/>
                  </a:ext>
                </a:extLst>
              </a:tr>
              <a:tr h="326293">
                <a:tc>
                  <a:txBody>
                    <a:bodyPr/>
                    <a:lstStyle/>
                    <a:p>
                      <a:r>
                        <a:rPr lang="nb-NO" dirty="0">
                          <a:solidFill>
                            <a:schemeClr val="tx1"/>
                          </a:solidFill>
                        </a:rPr>
                        <a:t>19. Matfett og matfettblandinger</a:t>
                      </a:r>
                    </a:p>
                  </a:txBody>
                  <a:tcPr/>
                </a:tc>
                <a:tc>
                  <a:txBody>
                    <a:bodyPr/>
                    <a:lstStyle/>
                    <a:p>
                      <a:r>
                        <a:rPr lang="nb-NO" dirty="0">
                          <a:solidFill>
                            <a:schemeClr val="tx1"/>
                          </a:solidFill>
                        </a:rPr>
                        <a:t>1,1 g/100 g</a:t>
                      </a:r>
                    </a:p>
                  </a:txBody>
                  <a:tcPr/>
                </a:tc>
                <a:extLst>
                  <a:ext uri="{0D108BD9-81ED-4DB2-BD59-A6C34878D82A}">
                    <a16:rowId xmlns:a16="http://schemas.microsoft.com/office/drawing/2014/main" val="10012"/>
                  </a:ext>
                </a:extLst>
              </a:tr>
              <a:tr h="321823">
                <a:tc>
                  <a:txBody>
                    <a:bodyPr/>
                    <a:lstStyle/>
                    <a:p>
                      <a:r>
                        <a:rPr lang="nb-NO" dirty="0">
                          <a:solidFill>
                            <a:schemeClr val="tx1"/>
                          </a:solidFill>
                        </a:rPr>
                        <a:t>20. Matoljer, flytende margariner</a:t>
                      </a:r>
                      <a:r>
                        <a:rPr lang="nb-NO" baseline="0" dirty="0">
                          <a:solidFill>
                            <a:schemeClr val="tx1"/>
                          </a:solidFill>
                        </a:rPr>
                        <a:t> mv</a:t>
                      </a:r>
                      <a:endParaRPr lang="nb-NO" dirty="0">
                        <a:solidFill>
                          <a:schemeClr val="tx1"/>
                        </a:solidFill>
                      </a:endParaRPr>
                    </a:p>
                  </a:txBody>
                  <a:tcPr/>
                </a:tc>
                <a:tc>
                  <a:txBody>
                    <a:bodyPr/>
                    <a:lstStyle/>
                    <a:p>
                      <a:r>
                        <a:rPr lang="nb-NO" dirty="0">
                          <a:solidFill>
                            <a:schemeClr val="tx1"/>
                          </a:solidFill>
                        </a:rPr>
                        <a:t>1,0 g/100 g</a:t>
                      </a:r>
                    </a:p>
                  </a:txBody>
                  <a:tcPr/>
                </a:tc>
                <a:extLst>
                  <a:ext uri="{0D108BD9-81ED-4DB2-BD59-A6C34878D82A}">
                    <a16:rowId xmlns:a16="http://schemas.microsoft.com/office/drawing/2014/main" val="10013"/>
                  </a:ext>
                </a:extLst>
              </a:tr>
            </a:tbl>
          </a:graphicData>
        </a:graphic>
      </p:graphicFrame>
      <p:sp>
        <p:nvSpPr>
          <p:cNvPr id="3" name="Plassholder for bunntekst 2"/>
          <p:cNvSpPr>
            <a:spLocks noGrp="1"/>
          </p:cNvSpPr>
          <p:nvPr>
            <p:ph type="ftr" sz="quarter" idx="4294967295"/>
          </p:nvPr>
        </p:nvSpPr>
        <p:spPr>
          <a:xfrm>
            <a:off x="6876256" y="6350550"/>
            <a:ext cx="2160240" cy="216023"/>
          </a:xfrm>
          <a:prstGeom prst="rect">
            <a:avLst/>
          </a:prstGeom>
        </p:spPr>
        <p:txBody>
          <a:bodyPr/>
          <a:lstStyle/>
          <a:p>
            <a:r>
              <a:rPr lang="nb-NO" sz="2000" b="1" dirty="0"/>
              <a:t>SALTSKOLEN</a:t>
            </a:r>
            <a:r>
              <a:rPr lang="nb-NO" sz="1800" b="1" dirty="0"/>
              <a:t>  </a:t>
            </a:r>
          </a:p>
        </p:txBody>
      </p:sp>
      <p:sp>
        <p:nvSpPr>
          <p:cNvPr id="4" name="TekstSylinder 3"/>
          <p:cNvSpPr txBox="1"/>
          <p:nvPr/>
        </p:nvSpPr>
        <p:spPr>
          <a:xfrm>
            <a:off x="1043608" y="6181273"/>
            <a:ext cx="3393607" cy="338554"/>
          </a:xfrm>
          <a:prstGeom prst="rect">
            <a:avLst/>
          </a:prstGeom>
          <a:noFill/>
        </p:spPr>
        <p:txBody>
          <a:bodyPr wrap="square" rtlCol="0">
            <a:spAutoFit/>
          </a:bodyPr>
          <a:lstStyle/>
          <a:p>
            <a:r>
              <a:rPr lang="nb-NO" sz="1600" dirty="0"/>
              <a:t>*</a:t>
            </a:r>
            <a:r>
              <a:rPr lang="nb-NO" sz="1600" dirty="0" err="1"/>
              <a:t>Nøkkelhullsforskrift</a:t>
            </a:r>
            <a:r>
              <a:rPr lang="nb-NO" sz="1600" dirty="0"/>
              <a:t>, 01.03.15</a:t>
            </a:r>
          </a:p>
        </p:txBody>
      </p:sp>
    </p:spTree>
    <p:extLst>
      <p:ext uri="{BB962C8B-B14F-4D97-AF65-F5344CB8AC3E}">
        <p14:creationId xmlns:p14="http://schemas.microsoft.com/office/powerpoint/2010/main" val="110874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1883" y="116632"/>
            <a:ext cx="8892480" cy="833178"/>
          </a:xfrm>
        </p:spPr>
        <p:txBody>
          <a:bodyPr>
            <a:normAutofit/>
          </a:bodyPr>
          <a:lstStyle/>
          <a:p>
            <a:r>
              <a:rPr lang="nb-NO" sz="2200" b="1" dirty="0">
                <a:solidFill>
                  <a:schemeClr val="accent1"/>
                </a:solidFill>
              </a:rPr>
              <a:t>Nøkkelhullet hjelper deg med å se hva som er mye</a:t>
            </a:r>
            <a:br>
              <a:rPr lang="nb-NO" sz="2200" b="1" dirty="0">
                <a:solidFill>
                  <a:schemeClr val="accent1"/>
                </a:solidFill>
              </a:rPr>
            </a:br>
            <a:r>
              <a:rPr lang="nb-NO" sz="2000" i="1" dirty="0"/>
              <a:t>Kriterier, høyst innhold av salt </a:t>
            </a:r>
            <a:r>
              <a:rPr lang="nb-NO" sz="1800" i="1" dirty="0"/>
              <a:t>(total Na x 2,5):</a:t>
            </a:r>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1375751242"/>
              </p:ext>
            </p:extLst>
          </p:nvPr>
        </p:nvGraphicFramePr>
        <p:xfrm>
          <a:off x="1079612" y="1001736"/>
          <a:ext cx="7380820" cy="5153269"/>
        </p:xfrm>
        <a:graphic>
          <a:graphicData uri="http://schemas.openxmlformats.org/drawingml/2006/table">
            <a:tbl>
              <a:tblPr firstRow="1" bandRow="1">
                <a:tableStyleId>{5C22544A-7EE6-4342-B048-85BDC9FD1C3A}</a:tableStyleId>
              </a:tblPr>
              <a:tblGrid>
                <a:gridCol w="5947651">
                  <a:extLst>
                    <a:ext uri="{9D8B030D-6E8A-4147-A177-3AD203B41FA5}">
                      <a16:colId xmlns:a16="http://schemas.microsoft.com/office/drawing/2014/main" val="20000"/>
                    </a:ext>
                  </a:extLst>
                </a:gridCol>
                <a:gridCol w="1433169">
                  <a:extLst>
                    <a:ext uri="{9D8B030D-6E8A-4147-A177-3AD203B41FA5}">
                      <a16:colId xmlns:a16="http://schemas.microsoft.com/office/drawing/2014/main" val="20001"/>
                    </a:ext>
                  </a:extLst>
                </a:gridCol>
              </a:tblGrid>
              <a:tr h="544497">
                <a:tc>
                  <a:txBody>
                    <a:bodyPr/>
                    <a:lstStyle/>
                    <a:p>
                      <a:r>
                        <a:rPr lang="nb-NO" sz="2000" dirty="0"/>
                        <a:t>Næringsmiddelgruppe</a:t>
                      </a:r>
                    </a:p>
                  </a:txBody>
                  <a:tcPr/>
                </a:tc>
                <a:tc>
                  <a:txBody>
                    <a:bodyPr/>
                    <a:lstStyle/>
                    <a:p>
                      <a:r>
                        <a:rPr lang="nb-NO" sz="2000" dirty="0"/>
                        <a:t>Kriterier*</a:t>
                      </a:r>
                    </a:p>
                  </a:txBody>
                  <a:tcPr/>
                </a:tc>
                <a:extLst>
                  <a:ext uri="{0D108BD9-81ED-4DB2-BD59-A6C34878D82A}">
                    <a16:rowId xmlns:a16="http://schemas.microsoft.com/office/drawing/2014/main" val="10000"/>
                  </a:ext>
                </a:extLst>
              </a:tr>
              <a:tr h="347739">
                <a:tc>
                  <a:txBody>
                    <a:bodyPr/>
                    <a:lstStyle/>
                    <a:p>
                      <a:r>
                        <a:rPr lang="nb-NO" b="1" dirty="0">
                          <a:solidFill>
                            <a:srgbClr val="0093A7"/>
                          </a:solidFill>
                        </a:rPr>
                        <a:t>Fiskerivarer</a:t>
                      </a:r>
                      <a:r>
                        <a:rPr lang="nb-NO" b="1" baseline="0" dirty="0">
                          <a:solidFill>
                            <a:srgbClr val="0093A7"/>
                          </a:solidFill>
                        </a:rPr>
                        <a:t> og produkter av fiskerivarer</a:t>
                      </a:r>
                      <a:endParaRPr lang="nb-NO" b="1" dirty="0">
                        <a:solidFill>
                          <a:srgbClr val="0093A7"/>
                        </a:solidFill>
                      </a:endParaRPr>
                    </a:p>
                  </a:txBody>
                  <a:tcPr/>
                </a:tc>
                <a:tc>
                  <a:txBody>
                    <a:bodyPr/>
                    <a:lstStyle/>
                    <a:p>
                      <a:endParaRPr lang="nb-NO"/>
                    </a:p>
                  </a:txBody>
                  <a:tcPr/>
                </a:tc>
                <a:extLst>
                  <a:ext uri="{0D108BD9-81ED-4DB2-BD59-A6C34878D82A}">
                    <a16:rowId xmlns:a16="http://schemas.microsoft.com/office/drawing/2014/main" val="10001"/>
                  </a:ext>
                </a:extLst>
              </a:tr>
              <a:tr h="347739">
                <a:tc>
                  <a:txBody>
                    <a:bodyPr/>
                    <a:lstStyle/>
                    <a:p>
                      <a:r>
                        <a:rPr lang="nb-NO" dirty="0">
                          <a:solidFill>
                            <a:schemeClr val="tx1"/>
                          </a:solidFill>
                        </a:rPr>
                        <a:t>22 a) Produkter minst</a:t>
                      </a:r>
                      <a:r>
                        <a:rPr lang="nb-NO" baseline="0" dirty="0">
                          <a:solidFill>
                            <a:schemeClr val="tx1"/>
                          </a:solidFill>
                        </a:rPr>
                        <a:t> 50 % foredlede fiskerivarer</a:t>
                      </a:r>
                      <a:endParaRPr lang="nb-NO" dirty="0">
                        <a:solidFill>
                          <a:schemeClr val="tx1"/>
                        </a:solidFill>
                      </a:endParaRPr>
                    </a:p>
                  </a:txBody>
                  <a:tcPr/>
                </a:tc>
                <a:tc>
                  <a:txBody>
                    <a:bodyPr/>
                    <a:lstStyle/>
                    <a:p>
                      <a:r>
                        <a:rPr lang="nb-NO" dirty="0">
                          <a:solidFill>
                            <a:schemeClr val="tx1"/>
                          </a:solidFill>
                        </a:rPr>
                        <a:t>1,5 g/100 g</a:t>
                      </a:r>
                    </a:p>
                  </a:txBody>
                  <a:tcPr/>
                </a:tc>
                <a:extLst>
                  <a:ext uri="{0D108BD9-81ED-4DB2-BD59-A6C34878D82A}">
                    <a16:rowId xmlns:a16="http://schemas.microsoft.com/office/drawing/2014/main" val="10002"/>
                  </a:ext>
                </a:extLst>
              </a:tr>
              <a:tr h="347739">
                <a:tc>
                  <a:txBody>
                    <a:bodyPr/>
                    <a:lstStyle/>
                    <a:p>
                      <a:r>
                        <a:rPr lang="nb-NO" dirty="0">
                          <a:solidFill>
                            <a:schemeClr val="tx1"/>
                          </a:solidFill>
                        </a:rPr>
                        <a:t>22 b) Påleggsprodukter</a:t>
                      </a:r>
                    </a:p>
                  </a:txBody>
                  <a:tcPr/>
                </a:tc>
                <a:tc>
                  <a:txBody>
                    <a:bodyPr/>
                    <a:lstStyle/>
                    <a:p>
                      <a:r>
                        <a:rPr lang="nb-NO" dirty="0">
                          <a:solidFill>
                            <a:schemeClr val="tx1"/>
                          </a:solidFill>
                        </a:rPr>
                        <a:t>2,5 g/100 g</a:t>
                      </a:r>
                    </a:p>
                  </a:txBody>
                  <a:tcPr/>
                </a:tc>
                <a:extLst>
                  <a:ext uri="{0D108BD9-81ED-4DB2-BD59-A6C34878D82A}">
                    <a16:rowId xmlns:a16="http://schemas.microsoft.com/office/drawing/2014/main" val="10003"/>
                  </a:ext>
                </a:extLst>
              </a:tr>
              <a:tr h="347739">
                <a:tc>
                  <a:txBody>
                    <a:bodyPr/>
                    <a:lstStyle/>
                    <a:p>
                      <a:r>
                        <a:rPr lang="nb-NO" dirty="0"/>
                        <a:t>22c) Røkt eller gravet fisk</a:t>
                      </a:r>
                    </a:p>
                  </a:txBody>
                  <a:tcPr/>
                </a:tc>
                <a:tc>
                  <a:txBody>
                    <a:bodyPr/>
                    <a:lstStyle/>
                    <a:p>
                      <a:r>
                        <a:rPr lang="nb-NO" dirty="0"/>
                        <a:t>3 g/100 g</a:t>
                      </a:r>
                    </a:p>
                  </a:txBody>
                  <a:tcPr/>
                </a:tc>
                <a:extLst>
                  <a:ext uri="{0D108BD9-81ED-4DB2-BD59-A6C34878D82A}">
                    <a16:rowId xmlns:a16="http://schemas.microsoft.com/office/drawing/2014/main" val="10004"/>
                  </a:ext>
                </a:extLst>
              </a:tr>
              <a:tr h="347739">
                <a:tc>
                  <a:txBody>
                    <a:bodyPr/>
                    <a:lstStyle/>
                    <a:p>
                      <a:r>
                        <a:rPr lang="nb-NO" dirty="0"/>
                        <a:t>22 d) Kaviar</a:t>
                      </a:r>
                      <a:r>
                        <a:rPr lang="nb-NO" baseline="0" dirty="0"/>
                        <a:t> og andre halvkonserver av fisk</a:t>
                      </a:r>
                      <a:endParaRPr lang="nb-NO" dirty="0"/>
                    </a:p>
                  </a:txBody>
                  <a:tcPr/>
                </a:tc>
                <a:tc>
                  <a:txBody>
                    <a:bodyPr/>
                    <a:lstStyle/>
                    <a:p>
                      <a:r>
                        <a:rPr lang="nb-NO" dirty="0"/>
                        <a:t>3 g/100 g</a:t>
                      </a:r>
                    </a:p>
                  </a:txBody>
                  <a:tcPr/>
                </a:tc>
                <a:extLst>
                  <a:ext uri="{0D108BD9-81ED-4DB2-BD59-A6C34878D82A}">
                    <a16:rowId xmlns:a16="http://schemas.microsoft.com/office/drawing/2014/main" val="10005"/>
                  </a:ext>
                </a:extLst>
              </a:tr>
              <a:tr h="347739">
                <a:tc>
                  <a:txBody>
                    <a:bodyPr/>
                    <a:lstStyle/>
                    <a:p>
                      <a:r>
                        <a:rPr lang="nb-NO" b="1" dirty="0">
                          <a:solidFill>
                            <a:srgbClr val="0093A7"/>
                          </a:solidFill>
                        </a:rPr>
                        <a:t>Kjøtt og produkter av kjøtt</a:t>
                      </a:r>
                    </a:p>
                  </a:txBody>
                  <a:tcPr/>
                </a:tc>
                <a:tc>
                  <a:txBody>
                    <a:bodyPr/>
                    <a:lstStyle/>
                    <a:p>
                      <a:endParaRPr lang="nb-NO" dirty="0"/>
                    </a:p>
                  </a:txBody>
                  <a:tcPr/>
                </a:tc>
                <a:extLst>
                  <a:ext uri="{0D108BD9-81ED-4DB2-BD59-A6C34878D82A}">
                    <a16:rowId xmlns:a16="http://schemas.microsoft.com/office/drawing/2014/main" val="10006"/>
                  </a:ext>
                </a:extLst>
              </a:tr>
              <a:tr h="347739">
                <a:tc>
                  <a:txBody>
                    <a:bodyPr/>
                    <a:lstStyle/>
                    <a:p>
                      <a:r>
                        <a:rPr lang="nb-NO" dirty="0">
                          <a:solidFill>
                            <a:schemeClr val="tx1"/>
                          </a:solidFill>
                        </a:rPr>
                        <a:t>24</a:t>
                      </a:r>
                      <a:r>
                        <a:rPr lang="nb-NO" baseline="0" dirty="0">
                          <a:solidFill>
                            <a:schemeClr val="tx1"/>
                          </a:solidFill>
                        </a:rPr>
                        <a:t> a) Rå, hele stykker, overflatemarinert el krydret</a:t>
                      </a:r>
                      <a:endParaRPr lang="nb-NO" dirty="0">
                        <a:solidFill>
                          <a:schemeClr val="tx1"/>
                        </a:solidFill>
                      </a:endParaRPr>
                    </a:p>
                  </a:txBody>
                  <a:tcPr/>
                </a:tc>
                <a:tc>
                  <a:txBody>
                    <a:bodyPr/>
                    <a:lstStyle/>
                    <a:p>
                      <a:r>
                        <a:rPr lang="nb-NO" dirty="0"/>
                        <a:t>1,0 g/100 g</a:t>
                      </a:r>
                    </a:p>
                  </a:txBody>
                  <a:tcPr/>
                </a:tc>
                <a:extLst>
                  <a:ext uri="{0D108BD9-81ED-4DB2-BD59-A6C34878D82A}">
                    <a16:rowId xmlns:a16="http://schemas.microsoft.com/office/drawing/2014/main" val="10007"/>
                  </a:ext>
                </a:extLst>
              </a:tr>
              <a:tr h="1130151">
                <a:tc>
                  <a:txBody>
                    <a:bodyPr/>
                    <a:lstStyle/>
                    <a:p>
                      <a:r>
                        <a:rPr lang="nb-NO" dirty="0">
                          <a:solidFill>
                            <a:schemeClr val="tx1"/>
                          </a:solidFill>
                        </a:rPr>
                        <a:t>24 b) Rå el spiseklare, </a:t>
                      </a:r>
                      <a:r>
                        <a:rPr lang="nb-NO" baseline="0" dirty="0">
                          <a:solidFill>
                            <a:schemeClr val="tx1"/>
                          </a:solidFill>
                        </a:rPr>
                        <a:t>kvernet kjøtt er hovedingrediens</a:t>
                      </a:r>
                    </a:p>
                    <a:p>
                      <a:r>
                        <a:rPr lang="nb-NO" dirty="0">
                          <a:solidFill>
                            <a:schemeClr val="tx1"/>
                          </a:solidFill>
                        </a:rPr>
                        <a:t>          for pølser</a:t>
                      </a:r>
                    </a:p>
                    <a:p>
                      <a:r>
                        <a:rPr lang="nb-NO" dirty="0">
                          <a:solidFill>
                            <a:schemeClr val="tx1"/>
                          </a:solidFill>
                        </a:rPr>
                        <a:t>          for</a:t>
                      </a:r>
                      <a:r>
                        <a:rPr lang="nb-NO" baseline="0" dirty="0">
                          <a:solidFill>
                            <a:schemeClr val="tx1"/>
                          </a:solidFill>
                        </a:rPr>
                        <a:t> </a:t>
                      </a:r>
                      <a:r>
                        <a:rPr lang="nb-NO" dirty="0">
                          <a:solidFill>
                            <a:schemeClr val="tx1"/>
                          </a:solidFill>
                        </a:rPr>
                        <a:t>påleggspølser</a:t>
                      </a:r>
                    </a:p>
                    <a:p>
                      <a:r>
                        <a:rPr lang="nb-NO" dirty="0">
                          <a:solidFill>
                            <a:schemeClr val="tx1"/>
                          </a:solidFill>
                        </a:rPr>
                        <a:t>          for karbonadedeig</a:t>
                      </a:r>
                    </a:p>
                  </a:txBody>
                  <a:tcPr/>
                </a:tc>
                <a:tc>
                  <a:txBody>
                    <a:bodyPr/>
                    <a:lstStyle/>
                    <a:p>
                      <a:r>
                        <a:rPr lang="nb-NO" dirty="0">
                          <a:solidFill>
                            <a:schemeClr val="tx1"/>
                          </a:solidFill>
                        </a:rPr>
                        <a:t>1,7 g/100 g</a:t>
                      </a:r>
                    </a:p>
                    <a:p>
                      <a:r>
                        <a:rPr lang="nb-NO" dirty="0">
                          <a:solidFill>
                            <a:schemeClr val="tx1"/>
                          </a:solidFill>
                        </a:rPr>
                        <a:t>2,0 g/100 g</a:t>
                      </a:r>
                    </a:p>
                    <a:p>
                      <a:r>
                        <a:rPr lang="nb-NO" dirty="0">
                          <a:solidFill>
                            <a:schemeClr val="tx1"/>
                          </a:solidFill>
                        </a:rPr>
                        <a:t>2,2 g/100 g</a:t>
                      </a:r>
                    </a:p>
                    <a:p>
                      <a:r>
                        <a:rPr lang="nb-NO" dirty="0">
                          <a:solidFill>
                            <a:schemeClr val="tx1"/>
                          </a:solidFill>
                        </a:rPr>
                        <a:t>1, 0 g/100 g</a:t>
                      </a:r>
                    </a:p>
                  </a:txBody>
                  <a:tcPr/>
                </a:tc>
                <a:extLst>
                  <a:ext uri="{0D108BD9-81ED-4DB2-BD59-A6C34878D82A}">
                    <a16:rowId xmlns:a16="http://schemas.microsoft.com/office/drawing/2014/main" val="10008"/>
                  </a:ext>
                </a:extLst>
              </a:tr>
              <a:tr h="859732">
                <a:tc>
                  <a:txBody>
                    <a:bodyPr/>
                    <a:lstStyle/>
                    <a:p>
                      <a:r>
                        <a:rPr lang="nb-NO" dirty="0">
                          <a:solidFill>
                            <a:schemeClr val="tx1"/>
                          </a:solidFill>
                        </a:rPr>
                        <a:t>24 c) Spiseklare/røkte,</a:t>
                      </a:r>
                      <a:r>
                        <a:rPr lang="nb-NO" baseline="0" dirty="0">
                          <a:solidFill>
                            <a:schemeClr val="tx1"/>
                          </a:solidFill>
                        </a:rPr>
                        <a:t> helt el utskåret, kjøtt </a:t>
                      </a:r>
                      <a:r>
                        <a:rPr lang="nb-NO" dirty="0">
                          <a:solidFill>
                            <a:schemeClr val="tx1"/>
                          </a:solidFill>
                        </a:rPr>
                        <a:t>hovedingrediens for påleggsprodukter </a:t>
                      </a:r>
                    </a:p>
                  </a:txBody>
                  <a:tcPr/>
                </a:tc>
                <a:tc>
                  <a:txBody>
                    <a:bodyPr/>
                    <a:lstStyle/>
                    <a:p>
                      <a:r>
                        <a:rPr lang="nb-NO" dirty="0">
                          <a:solidFill>
                            <a:schemeClr val="tx1"/>
                          </a:solidFill>
                        </a:rPr>
                        <a:t>2,0 g/100 g</a:t>
                      </a:r>
                    </a:p>
                    <a:p>
                      <a:r>
                        <a:rPr lang="nb-NO" dirty="0">
                          <a:solidFill>
                            <a:schemeClr val="tx1"/>
                          </a:solidFill>
                        </a:rPr>
                        <a:t>2,5 g/100 g</a:t>
                      </a:r>
                    </a:p>
                  </a:txBody>
                  <a:tcPr/>
                </a:tc>
                <a:extLst>
                  <a:ext uri="{0D108BD9-81ED-4DB2-BD59-A6C34878D82A}">
                    <a16:rowId xmlns:a16="http://schemas.microsoft.com/office/drawing/2014/main" val="10009"/>
                  </a:ext>
                </a:extLst>
              </a:tr>
            </a:tbl>
          </a:graphicData>
        </a:graphic>
      </p:graphicFrame>
      <p:sp>
        <p:nvSpPr>
          <p:cNvPr id="3" name="Plassholder for bunntekst 2"/>
          <p:cNvSpPr>
            <a:spLocks noGrp="1"/>
          </p:cNvSpPr>
          <p:nvPr>
            <p:ph type="ftr" sz="quarter" idx="4294967295"/>
          </p:nvPr>
        </p:nvSpPr>
        <p:spPr>
          <a:xfrm>
            <a:off x="6804248" y="6411815"/>
            <a:ext cx="2160240" cy="216023"/>
          </a:xfrm>
          <a:prstGeom prst="rect">
            <a:avLst/>
          </a:prstGeom>
        </p:spPr>
        <p:txBody>
          <a:bodyPr/>
          <a:lstStyle/>
          <a:p>
            <a:r>
              <a:rPr lang="nb-NO" sz="2000" b="1" dirty="0"/>
              <a:t>SALTSKOLEN  </a:t>
            </a:r>
          </a:p>
        </p:txBody>
      </p:sp>
      <p:sp>
        <p:nvSpPr>
          <p:cNvPr id="5" name="TekstSylinder 4"/>
          <p:cNvSpPr txBox="1"/>
          <p:nvPr/>
        </p:nvSpPr>
        <p:spPr>
          <a:xfrm>
            <a:off x="971600" y="6181273"/>
            <a:ext cx="3393607" cy="338554"/>
          </a:xfrm>
          <a:prstGeom prst="rect">
            <a:avLst/>
          </a:prstGeom>
          <a:noFill/>
        </p:spPr>
        <p:txBody>
          <a:bodyPr wrap="square" rtlCol="0">
            <a:spAutoFit/>
          </a:bodyPr>
          <a:lstStyle/>
          <a:p>
            <a:r>
              <a:rPr lang="nb-NO" sz="1600" dirty="0"/>
              <a:t>*</a:t>
            </a:r>
            <a:r>
              <a:rPr lang="nb-NO" sz="1600" dirty="0" err="1"/>
              <a:t>Nøkkelhullsforskrift</a:t>
            </a:r>
            <a:r>
              <a:rPr lang="nb-NO" sz="1600" dirty="0"/>
              <a:t>, 01.03.15</a:t>
            </a:r>
          </a:p>
        </p:txBody>
      </p:sp>
    </p:spTree>
    <p:extLst>
      <p:ext uri="{BB962C8B-B14F-4D97-AF65-F5344CB8AC3E}">
        <p14:creationId xmlns:p14="http://schemas.microsoft.com/office/powerpoint/2010/main" val="107984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5"/>
          <p:cNvGraphicFramePr>
            <a:graphicFrameLocks noGrp="1"/>
          </p:cNvGraphicFramePr>
          <p:nvPr>
            <p:ph idx="1"/>
            <p:extLst>
              <p:ext uri="{D42A27DB-BD31-4B8C-83A1-F6EECF244321}">
                <p14:modId xmlns:p14="http://schemas.microsoft.com/office/powerpoint/2010/main" val="132114674"/>
              </p:ext>
            </p:extLst>
          </p:nvPr>
        </p:nvGraphicFramePr>
        <p:xfrm>
          <a:off x="971600" y="1124744"/>
          <a:ext cx="7200800" cy="4541520"/>
        </p:xfrm>
        <a:graphic>
          <a:graphicData uri="http://schemas.openxmlformats.org/drawingml/2006/table">
            <a:tbl>
              <a:tblPr firstRow="1" bandRow="1">
                <a:tableStyleId>{5C22544A-7EE6-4342-B048-85BDC9FD1C3A}</a:tableStyleId>
              </a:tblPr>
              <a:tblGrid>
                <a:gridCol w="5556948">
                  <a:extLst>
                    <a:ext uri="{9D8B030D-6E8A-4147-A177-3AD203B41FA5}">
                      <a16:colId xmlns:a16="http://schemas.microsoft.com/office/drawing/2014/main" val="20000"/>
                    </a:ext>
                  </a:extLst>
                </a:gridCol>
                <a:gridCol w="1643852">
                  <a:extLst>
                    <a:ext uri="{9D8B030D-6E8A-4147-A177-3AD203B41FA5}">
                      <a16:colId xmlns:a16="http://schemas.microsoft.com/office/drawing/2014/main" val="20001"/>
                    </a:ext>
                  </a:extLst>
                </a:gridCol>
              </a:tblGrid>
              <a:tr h="370840">
                <a:tc>
                  <a:txBody>
                    <a:bodyPr/>
                    <a:lstStyle/>
                    <a:p>
                      <a:r>
                        <a:rPr lang="nb-NO" sz="2000" dirty="0"/>
                        <a:t>Næringsmiddelgruppe</a:t>
                      </a:r>
                    </a:p>
                  </a:txBody>
                  <a:tcPr/>
                </a:tc>
                <a:tc>
                  <a:txBody>
                    <a:bodyPr/>
                    <a:lstStyle/>
                    <a:p>
                      <a:r>
                        <a:rPr lang="nb-NO" sz="2000" dirty="0"/>
                        <a:t>Kriterier*</a:t>
                      </a:r>
                    </a:p>
                  </a:txBody>
                  <a:tcPr/>
                </a:tc>
                <a:extLst>
                  <a:ext uri="{0D108BD9-81ED-4DB2-BD59-A6C34878D82A}">
                    <a16:rowId xmlns:a16="http://schemas.microsoft.com/office/drawing/2014/main" val="10000"/>
                  </a:ext>
                </a:extLst>
              </a:tr>
              <a:tr h="370840">
                <a:tc>
                  <a:txBody>
                    <a:bodyPr/>
                    <a:lstStyle/>
                    <a:p>
                      <a:r>
                        <a:rPr lang="nb-NO" b="1" dirty="0">
                          <a:solidFill>
                            <a:srgbClr val="0093A7"/>
                          </a:solidFill>
                        </a:rPr>
                        <a:t>Ferdigretter mm</a:t>
                      </a:r>
                    </a:p>
                  </a:txBody>
                  <a:tcPr/>
                </a:tc>
                <a:tc>
                  <a:txBody>
                    <a:bodyPr/>
                    <a:lstStyle/>
                    <a:p>
                      <a:endParaRPr lang="nb-NO" dirty="0"/>
                    </a:p>
                  </a:txBody>
                  <a:tcPr/>
                </a:tc>
                <a:extLst>
                  <a:ext uri="{0D108BD9-81ED-4DB2-BD59-A6C34878D82A}">
                    <a16:rowId xmlns:a16="http://schemas.microsoft.com/office/drawing/2014/main" val="10001"/>
                  </a:ext>
                </a:extLst>
              </a:tr>
              <a:tr h="370840">
                <a:tc>
                  <a:txBody>
                    <a:bodyPr/>
                    <a:lstStyle/>
                    <a:p>
                      <a:r>
                        <a:rPr lang="nb-NO" dirty="0">
                          <a:solidFill>
                            <a:schemeClr val="tx1"/>
                          </a:solidFill>
                        </a:rPr>
                        <a:t>26. Komplett måltid</a:t>
                      </a:r>
                    </a:p>
                  </a:txBody>
                  <a:tcPr/>
                </a:tc>
                <a:tc>
                  <a:txBody>
                    <a:bodyPr/>
                    <a:lstStyle/>
                    <a:p>
                      <a:r>
                        <a:rPr lang="nb-NO" dirty="0">
                          <a:solidFill>
                            <a:schemeClr val="tx1"/>
                          </a:solidFill>
                        </a:rPr>
                        <a:t>0,8 g/100 g</a:t>
                      </a:r>
                    </a:p>
                    <a:p>
                      <a:r>
                        <a:rPr lang="nb-NO" dirty="0">
                          <a:solidFill>
                            <a:schemeClr val="tx1"/>
                          </a:solidFill>
                        </a:rPr>
                        <a:t>3,5 g/porsjon </a:t>
                      </a:r>
                    </a:p>
                  </a:txBody>
                  <a:tcPr/>
                </a:tc>
                <a:extLst>
                  <a:ext uri="{0D108BD9-81ED-4DB2-BD59-A6C34878D82A}">
                    <a16:rowId xmlns:a16="http://schemas.microsoft.com/office/drawing/2014/main" val="10002"/>
                  </a:ext>
                </a:extLst>
              </a:tr>
              <a:tr h="370840">
                <a:tc>
                  <a:txBody>
                    <a:bodyPr/>
                    <a:lstStyle/>
                    <a:p>
                      <a:r>
                        <a:rPr lang="nb-NO" dirty="0">
                          <a:solidFill>
                            <a:schemeClr val="tx1"/>
                          </a:solidFill>
                        </a:rPr>
                        <a:t>27. Piroger, pizza, paier</a:t>
                      </a:r>
                    </a:p>
                  </a:txBody>
                  <a:tcPr/>
                </a:tc>
                <a:tc>
                  <a:txBody>
                    <a:bodyPr/>
                    <a:lstStyle/>
                    <a:p>
                      <a:r>
                        <a:rPr lang="nb-NO" dirty="0">
                          <a:solidFill>
                            <a:schemeClr val="tx1"/>
                          </a:solidFill>
                        </a:rPr>
                        <a:t>1,0 g/100 g</a:t>
                      </a:r>
                    </a:p>
                  </a:txBody>
                  <a:tcPr/>
                </a:tc>
                <a:extLst>
                  <a:ext uri="{0D108BD9-81ED-4DB2-BD59-A6C34878D82A}">
                    <a16:rowId xmlns:a16="http://schemas.microsoft.com/office/drawing/2014/main" val="10003"/>
                  </a:ext>
                </a:extLst>
              </a:tr>
              <a:tr h="370840">
                <a:tc>
                  <a:txBody>
                    <a:bodyPr/>
                    <a:lstStyle/>
                    <a:p>
                      <a:r>
                        <a:rPr lang="nb-NO" dirty="0"/>
                        <a:t>28.</a:t>
                      </a:r>
                      <a:r>
                        <a:rPr lang="nb-NO" baseline="0" dirty="0"/>
                        <a:t> Smørbrød, bagetter, </a:t>
                      </a:r>
                      <a:r>
                        <a:rPr lang="nb-NO" baseline="0" dirty="0" err="1"/>
                        <a:t>wraps</a:t>
                      </a:r>
                      <a:r>
                        <a:rPr lang="nb-NO" baseline="0" dirty="0"/>
                        <a:t> ol</a:t>
                      </a:r>
                      <a:endParaRPr lang="nb-NO" dirty="0"/>
                    </a:p>
                  </a:txBody>
                  <a:tcPr/>
                </a:tc>
                <a:tc>
                  <a:txBody>
                    <a:bodyPr/>
                    <a:lstStyle/>
                    <a:p>
                      <a:r>
                        <a:rPr lang="nb-NO" dirty="0"/>
                        <a:t>0,9 g/100 g</a:t>
                      </a:r>
                    </a:p>
                  </a:txBody>
                  <a:tcPr/>
                </a:tc>
                <a:extLst>
                  <a:ext uri="{0D108BD9-81ED-4DB2-BD59-A6C34878D82A}">
                    <a16:rowId xmlns:a16="http://schemas.microsoft.com/office/drawing/2014/main" val="10004"/>
                  </a:ext>
                </a:extLst>
              </a:tr>
              <a:tr h="370840">
                <a:tc>
                  <a:txBody>
                    <a:bodyPr/>
                    <a:lstStyle/>
                    <a:p>
                      <a:r>
                        <a:rPr lang="nb-NO" dirty="0"/>
                        <a:t>29. og 30. Supper</a:t>
                      </a:r>
                    </a:p>
                  </a:txBody>
                  <a:tcPr/>
                </a:tc>
                <a:tc>
                  <a:txBody>
                    <a:bodyPr/>
                    <a:lstStyle/>
                    <a:p>
                      <a:r>
                        <a:rPr lang="nb-NO" dirty="0"/>
                        <a:t>0,8</a:t>
                      </a:r>
                      <a:r>
                        <a:rPr lang="nb-NO" baseline="0" dirty="0"/>
                        <a:t> g/100 g</a:t>
                      </a:r>
                    </a:p>
                    <a:p>
                      <a:r>
                        <a:rPr lang="nb-NO" baseline="0" dirty="0"/>
                        <a:t>2,5 g/porsjon</a:t>
                      </a:r>
                      <a:endParaRPr lang="nb-NO" dirty="0"/>
                    </a:p>
                  </a:txBody>
                  <a:tcPr/>
                </a:tc>
                <a:extLst>
                  <a:ext uri="{0D108BD9-81ED-4DB2-BD59-A6C34878D82A}">
                    <a16:rowId xmlns:a16="http://schemas.microsoft.com/office/drawing/2014/main" val="10005"/>
                  </a:ext>
                </a:extLst>
              </a:tr>
              <a:tr h="370840">
                <a:tc>
                  <a:txBody>
                    <a:bodyPr/>
                    <a:lstStyle/>
                    <a:p>
                      <a:r>
                        <a:rPr lang="nb-NO" dirty="0"/>
                        <a:t>31. Ikke komplett måltid</a:t>
                      </a:r>
                    </a:p>
                  </a:txBody>
                  <a:tcPr/>
                </a:tc>
                <a:tc>
                  <a:txBody>
                    <a:bodyPr/>
                    <a:lstStyle/>
                    <a:p>
                      <a:r>
                        <a:rPr lang="nn-NO" dirty="0"/>
                        <a:t>0,8 g/100 g</a:t>
                      </a:r>
                    </a:p>
                    <a:p>
                      <a:r>
                        <a:rPr lang="nn-NO" dirty="0"/>
                        <a:t>2,5 g/porsjon</a:t>
                      </a:r>
                    </a:p>
                  </a:txBody>
                  <a:tcPr/>
                </a:tc>
                <a:extLst>
                  <a:ext uri="{0D108BD9-81ED-4DB2-BD59-A6C34878D82A}">
                    <a16:rowId xmlns:a16="http://schemas.microsoft.com/office/drawing/2014/main" val="10006"/>
                  </a:ext>
                </a:extLst>
              </a:tr>
              <a:tr h="370840">
                <a:tc>
                  <a:txBody>
                    <a:bodyPr/>
                    <a:lstStyle/>
                    <a:p>
                      <a:r>
                        <a:rPr lang="nb-NO" b="1" dirty="0">
                          <a:solidFill>
                            <a:srgbClr val="0093A7"/>
                          </a:solidFill>
                        </a:rPr>
                        <a:t>Dressing</a:t>
                      </a:r>
                      <a:r>
                        <a:rPr lang="nb-NO" b="1" baseline="0" dirty="0">
                          <a:solidFill>
                            <a:srgbClr val="0093A7"/>
                          </a:solidFill>
                        </a:rPr>
                        <a:t> og sauser</a:t>
                      </a:r>
                      <a:endParaRPr lang="nb-NO" b="1" dirty="0">
                        <a:solidFill>
                          <a:srgbClr val="0093A7"/>
                        </a:solidFill>
                      </a:endParaRPr>
                    </a:p>
                  </a:txBody>
                  <a:tcPr/>
                </a:tc>
                <a:tc>
                  <a:txBody>
                    <a:bodyPr/>
                    <a:lstStyle/>
                    <a:p>
                      <a:endParaRPr lang="nb-NO"/>
                    </a:p>
                  </a:txBody>
                  <a:tcPr/>
                </a:tc>
                <a:extLst>
                  <a:ext uri="{0D108BD9-81ED-4DB2-BD59-A6C34878D82A}">
                    <a16:rowId xmlns:a16="http://schemas.microsoft.com/office/drawing/2014/main" val="10007"/>
                  </a:ext>
                </a:extLst>
              </a:tr>
              <a:tr h="370840">
                <a:tc>
                  <a:txBody>
                    <a:bodyPr/>
                    <a:lstStyle/>
                    <a:p>
                      <a:r>
                        <a:rPr lang="nb-NO" dirty="0">
                          <a:solidFill>
                            <a:schemeClr val="tx1"/>
                          </a:solidFill>
                        </a:rPr>
                        <a:t>32. Dressinger</a:t>
                      </a:r>
                      <a:r>
                        <a:rPr lang="nb-NO" baseline="0" dirty="0">
                          <a:solidFill>
                            <a:schemeClr val="tx1"/>
                          </a:solidFill>
                        </a:rPr>
                        <a:t> av olje og eddik</a:t>
                      </a:r>
                      <a:endParaRPr lang="nb-NO" dirty="0">
                        <a:solidFill>
                          <a:schemeClr val="tx1"/>
                        </a:solidFill>
                      </a:endParaRPr>
                    </a:p>
                  </a:txBody>
                  <a:tcPr/>
                </a:tc>
                <a:tc>
                  <a:txBody>
                    <a:bodyPr/>
                    <a:lstStyle/>
                    <a:p>
                      <a:r>
                        <a:rPr lang="nb-NO" dirty="0">
                          <a:solidFill>
                            <a:schemeClr val="tx1"/>
                          </a:solidFill>
                        </a:rPr>
                        <a:t>0,8 g/100 g</a:t>
                      </a:r>
                    </a:p>
                  </a:txBody>
                  <a:tcPr/>
                </a:tc>
                <a:extLst>
                  <a:ext uri="{0D108BD9-81ED-4DB2-BD59-A6C34878D82A}">
                    <a16:rowId xmlns:a16="http://schemas.microsoft.com/office/drawing/2014/main" val="10008"/>
                  </a:ext>
                </a:extLst>
              </a:tr>
              <a:tr h="370840">
                <a:tc>
                  <a:txBody>
                    <a:bodyPr/>
                    <a:lstStyle/>
                    <a:p>
                      <a:r>
                        <a:rPr lang="nb-NO" dirty="0">
                          <a:solidFill>
                            <a:schemeClr val="tx1"/>
                          </a:solidFill>
                        </a:rPr>
                        <a:t>33.</a:t>
                      </a:r>
                      <a:r>
                        <a:rPr lang="nb-NO" baseline="0" dirty="0">
                          <a:solidFill>
                            <a:schemeClr val="tx1"/>
                          </a:solidFill>
                        </a:rPr>
                        <a:t> Sauser til middagsretter</a:t>
                      </a:r>
                      <a:endParaRPr lang="nb-NO" dirty="0">
                        <a:solidFill>
                          <a:schemeClr val="tx1"/>
                        </a:solidFill>
                      </a:endParaRPr>
                    </a:p>
                  </a:txBody>
                  <a:tcPr/>
                </a:tc>
                <a:tc>
                  <a:txBody>
                    <a:bodyPr/>
                    <a:lstStyle/>
                    <a:p>
                      <a:r>
                        <a:rPr lang="nb-NO" dirty="0">
                          <a:solidFill>
                            <a:schemeClr val="tx1"/>
                          </a:solidFill>
                        </a:rPr>
                        <a:t>0,8 g/100 g</a:t>
                      </a:r>
                    </a:p>
                  </a:txBody>
                  <a:tcPr/>
                </a:tc>
                <a:extLst>
                  <a:ext uri="{0D108BD9-81ED-4DB2-BD59-A6C34878D82A}">
                    <a16:rowId xmlns:a16="http://schemas.microsoft.com/office/drawing/2014/main" val="10009"/>
                  </a:ext>
                </a:extLst>
              </a:tr>
            </a:tbl>
          </a:graphicData>
        </a:graphic>
      </p:graphicFrame>
      <p:sp>
        <p:nvSpPr>
          <p:cNvPr id="3" name="Plassholder for bunntekst 2"/>
          <p:cNvSpPr>
            <a:spLocks noGrp="1"/>
          </p:cNvSpPr>
          <p:nvPr>
            <p:ph type="ftr" sz="quarter" idx="4294967295"/>
          </p:nvPr>
        </p:nvSpPr>
        <p:spPr>
          <a:xfrm>
            <a:off x="6732240" y="6369305"/>
            <a:ext cx="2160240" cy="216023"/>
          </a:xfrm>
          <a:prstGeom prst="rect">
            <a:avLst/>
          </a:prstGeom>
        </p:spPr>
        <p:txBody>
          <a:bodyPr/>
          <a:lstStyle/>
          <a:p>
            <a:r>
              <a:rPr lang="nb-NO" sz="1800" b="1" dirty="0"/>
              <a:t>SALTSKOLEN</a:t>
            </a:r>
            <a:r>
              <a:rPr lang="nb-NO" dirty="0"/>
              <a:t>  </a:t>
            </a:r>
          </a:p>
        </p:txBody>
      </p:sp>
      <p:sp>
        <p:nvSpPr>
          <p:cNvPr id="7" name="Tittel 4"/>
          <p:cNvSpPr txBox="1">
            <a:spLocks/>
          </p:cNvSpPr>
          <p:nvPr/>
        </p:nvSpPr>
        <p:spPr>
          <a:xfrm>
            <a:off x="179512" y="167875"/>
            <a:ext cx="8784976" cy="740845"/>
          </a:xfrm>
          <a:prstGeom prst="rect">
            <a:avLst/>
          </a:prstGeom>
        </p:spPr>
        <p:txBody>
          <a:bodyPr vert="horz" lIns="90000" tIns="46800" rIns="90000" bIns="46800" rtlCol="0" anchor="b" anchorCtr="0">
            <a:spAutoFit/>
          </a:bodyPr>
          <a:lstStyle>
            <a:lvl1pPr algn="l" defTabSz="914400" rtl="0" eaLnBrk="1" latinLnBrk="0" hangingPunct="1">
              <a:spcBef>
                <a:spcPct val="0"/>
              </a:spcBef>
              <a:buNone/>
              <a:defRPr sz="3400" kern="1200">
                <a:solidFill>
                  <a:srgbClr val="003244"/>
                </a:solidFill>
                <a:latin typeface="+mj-lt"/>
                <a:ea typeface="+mj-ea"/>
                <a:cs typeface="+mj-cs"/>
              </a:defRPr>
            </a:lvl1pPr>
          </a:lstStyle>
          <a:p>
            <a:pPr algn="ctr"/>
            <a:r>
              <a:rPr lang="nb-NO" sz="2200" b="1" dirty="0">
                <a:solidFill>
                  <a:schemeClr val="accent1"/>
                </a:solidFill>
              </a:rPr>
              <a:t>Nøkkelhullet hjelper deg med å se hva som er mye </a:t>
            </a:r>
            <a:br>
              <a:rPr lang="nb-NO" sz="2200" dirty="0"/>
            </a:br>
            <a:r>
              <a:rPr lang="nb-NO" sz="2000" i="1" dirty="0"/>
              <a:t>Kriterier, høyst innhold av salt </a:t>
            </a:r>
            <a:r>
              <a:rPr lang="nb-NO" sz="1800" i="1" dirty="0"/>
              <a:t>(total Na x 2,5) </a:t>
            </a:r>
          </a:p>
        </p:txBody>
      </p:sp>
      <p:sp>
        <p:nvSpPr>
          <p:cNvPr id="5" name="TekstSylinder 4"/>
          <p:cNvSpPr txBox="1"/>
          <p:nvPr/>
        </p:nvSpPr>
        <p:spPr>
          <a:xfrm>
            <a:off x="899592" y="5670228"/>
            <a:ext cx="3393607" cy="338554"/>
          </a:xfrm>
          <a:prstGeom prst="rect">
            <a:avLst/>
          </a:prstGeom>
          <a:noFill/>
        </p:spPr>
        <p:txBody>
          <a:bodyPr wrap="square" rtlCol="0">
            <a:spAutoFit/>
          </a:bodyPr>
          <a:lstStyle/>
          <a:p>
            <a:r>
              <a:rPr lang="nb-NO" sz="1600" dirty="0"/>
              <a:t>*</a:t>
            </a:r>
            <a:r>
              <a:rPr lang="nb-NO" sz="1600" dirty="0" err="1"/>
              <a:t>Nøkkelhullsforskrift</a:t>
            </a:r>
            <a:r>
              <a:rPr lang="nb-NO" sz="1600" dirty="0"/>
              <a:t>, 01.03.15</a:t>
            </a:r>
          </a:p>
        </p:txBody>
      </p:sp>
    </p:spTree>
    <p:extLst>
      <p:ext uri="{BB962C8B-B14F-4D97-AF65-F5344CB8AC3E}">
        <p14:creationId xmlns:p14="http://schemas.microsoft.com/office/powerpoint/2010/main" val="344047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379261"/>
            <a:ext cx="8496488" cy="525401"/>
          </a:xfrm>
        </p:spPr>
        <p:txBody>
          <a:bodyPr>
            <a:normAutofit/>
          </a:bodyPr>
          <a:lstStyle/>
          <a:p>
            <a:r>
              <a:rPr lang="nb-NO" sz="2400" b="1" dirty="0">
                <a:solidFill>
                  <a:srgbClr val="0093A7"/>
                </a:solidFill>
              </a:rPr>
              <a:t>Eksempel på matvarer/ingredienser med mye salt pr 100 g</a:t>
            </a:r>
          </a:p>
        </p:txBody>
      </p:sp>
      <p:sp>
        <p:nvSpPr>
          <p:cNvPr id="3" name="Plassholder for innhold 2"/>
          <p:cNvSpPr>
            <a:spLocks noGrp="1"/>
          </p:cNvSpPr>
          <p:nvPr>
            <p:ph idx="1"/>
          </p:nvPr>
        </p:nvSpPr>
        <p:spPr>
          <a:xfrm>
            <a:off x="323528" y="1196752"/>
            <a:ext cx="8496032" cy="5040560"/>
          </a:xfrm>
        </p:spPr>
        <p:txBody>
          <a:bodyPr>
            <a:normAutofit lnSpcReduction="10000"/>
          </a:bodyPr>
          <a:lstStyle/>
          <a:p>
            <a:pPr marL="0" indent="0">
              <a:buNone/>
            </a:pPr>
            <a:r>
              <a:rPr lang="nb-NO" sz="2000" b="1" dirty="0">
                <a:solidFill>
                  <a:srgbClr val="0093A7"/>
                </a:solidFill>
              </a:rPr>
              <a:t>Se næringsdeklarasjon, produktblad el </a:t>
            </a:r>
            <a:r>
              <a:rPr lang="nb-NO" sz="2000" b="1" dirty="0">
                <a:solidFill>
                  <a:srgbClr val="0093A7"/>
                </a:solidFill>
                <a:hlinkClick r:id="rId3"/>
              </a:rPr>
              <a:t>www.matvaretabellen.no</a:t>
            </a:r>
            <a:r>
              <a:rPr lang="nb-NO" sz="2000" b="1" dirty="0">
                <a:solidFill>
                  <a:srgbClr val="0093A7"/>
                </a:solidFill>
              </a:rPr>
              <a:t> </a:t>
            </a:r>
            <a:br>
              <a:rPr lang="nb-NO" sz="2000" b="1" dirty="0">
                <a:solidFill>
                  <a:srgbClr val="0093A7"/>
                </a:solidFill>
              </a:rPr>
            </a:br>
            <a:r>
              <a:rPr lang="nb-NO" sz="2000" b="1" dirty="0">
                <a:solidFill>
                  <a:srgbClr val="0093A7"/>
                </a:solidFill>
              </a:rPr>
              <a:t>og velg varianten med minst salt. Hvor ofte og hvor mye brukes av varen?</a:t>
            </a:r>
            <a:br>
              <a:rPr lang="nb-NO" sz="2000" b="1" dirty="0">
                <a:solidFill>
                  <a:srgbClr val="0093A7"/>
                </a:solidFill>
              </a:rPr>
            </a:br>
            <a:r>
              <a:rPr lang="nb-NO" sz="2000" b="1" dirty="0">
                <a:solidFill>
                  <a:srgbClr val="0093A7"/>
                </a:solidFill>
              </a:rPr>
              <a:t>Kan mengden reduseres – el varen erstattes av en annen?</a:t>
            </a:r>
            <a:br>
              <a:rPr lang="nb-NO" sz="2000" b="1" dirty="0">
                <a:solidFill>
                  <a:srgbClr val="0093A7"/>
                </a:solidFill>
              </a:rPr>
            </a:br>
            <a:endParaRPr lang="nb-NO" sz="2000" b="1" dirty="0">
              <a:solidFill>
                <a:srgbClr val="0093A7"/>
              </a:solidFill>
            </a:endParaRPr>
          </a:p>
          <a:p>
            <a:pPr>
              <a:buFontTx/>
              <a:buChar char="-"/>
            </a:pPr>
            <a:r>
              <a:rPr lang="nb-NO" sz="2100" dirty="0"/>
              <a:t>Buljonger, fonder – NB finnes </a:t>
            </a:r>
            <a:r>
              <a:rPr lang="nb-NO" sz="2100" dirty="0" err="1"/>
              <a:t>saltreduserte</a:t>
            </a:r>
            <a:r>
              <a:rPr lang="nb-NO" sz="2100" dirty="0"/>
              <a:t> varianter</a:t>
            </a:r>
          </a:p>
          <a:p>
            <a:pPr>
              <a:buFontTx/>
              <a:buChar char="-"/>
            </a:pPr>
            <a:r>
              <a:rPr lang="nb-NO" sz="2100" dirty="0"/>
              <a:t>Andre hel-/halvfabrikata</a:t>
            </a:r>
          </a:p>
          <a:p>
            <a:pPr>
              <a:buFontTx/>
              <a:buChar char="-"/>
            </a:pPr>
            <a:r>
              <a:rPr lang="nb-NO" sz="2100" dirty="0"/>
              <a:t>Blandingskryddere som inneholder salt – ofte «skjult». </a:t>
            </a:r>
            <a:br>
              <a:rPr lang="nb-NO" sz="2100" dirty="0"/>
            </a:br>
            <a:r>
              <a:rPr lang="nb-NO" sz="2100" dirty="0"/>
              <a:t>NB Grillkrydder og </a:t>
            </a:r>
            <a:r>
              <a:rPr lang="nb-NO" sz="2100" dirty="0" err="1"/>
              <a:t>piffikrydder</a:t>
            </a:r>
            <a:r>
              <a:rPr lang="nb-NO" sz="2100" dirty="0"/>
              <a:t> </a:t>
            </a:r>
          </a:p>
          <a:p>
            <a:pPr>
              <a:buFontTx/>
              <a:buChar char="-"/>
            </a:pPr>
            <a:r>
              <a:rPr lang="nb-NO" sz="2100" dirty="0"/>
              <a:t>Soyasaus – finnes varianter med mindre salt</a:t>
            </a:r>
          </a:p>
          <a:p>
            <a:pPr>
              <a:buFontTx/>
              <a:buChar char="-"/>
            </a:pPr>
            <a:r>
              <a:rPr lang="nb-NO" sz="2100" dirty="0"/>
              <a:t>Spekemat, gaffelbiter,……</a:t>
            </a:r>
          </a:p>
          <a:p>
            <a:pPr>
              <a:buFontTx/>
              <a:buChar char="-"/>
            </a:pPr>
            <a:r>
              <a:rPr lang="nb-NO" sz="2100" dirty="0"/>
              <a:t>Oliven, soltørkede tomater, kapers</a:t>
            </a:r>
          </a:p>
          <a:p>
            <a:pPr>
              <a:buFontTx/>
              <a:buChar char="-"/>
            </a:pPr>
            <a:r>
              <a:rPr lang="nb-NO" sz="2100" dirty="0"/>
              <a:t>Ferdigdressinger</a:t>
            </a:r>
          </a:p>
          <a:p>
            <a:pPr>
              <a:buFontTx/>
              <a:buChar char="-"/>
            </a:pPr>
            <a:r>
              <a:rPr lang="nb-NO" sz="2100" dirty="0"/>
              <a:t>Gryte-, suppe- og sausebasiser</a:t>
            </a:r>
          </a:p>
          <a:p>
            <a:pPr marL="0" indent="0">
              <a:buNone/>
            </a:pPr>
            <a:r>
              <a:rPr lang="nb-NO" dirty="0"/>
              <a:t>- …………….</a:t>
            </a:r>
          </a:p>
        </p:txBody>
      </p:sp>
      <p:pic>
        <p:nvPicPr>
          <p:cNvPr id="4" name="Bilde 3" descr="Basilikum-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7374" y="2502070"/>
            <a:ext cx="2156626" cy="1430986"/>
          </a:xfrm>
          <a:prstGeom prst="rect">
            <a:avLst/>
          </a:prstGeom>
        </p:spPr>
      </p:pic>
      <p:sp>
        <p:nvSpPr>
          <p:cNvPr id="5" name="Plassholder for bunntekst 4"/>
          <p:cNvSpPr>
            <a:spLocks noGrp="1"/>
          </p:cNvSpPr>
          <p:nvPr>
            <p:ph type="ftr" sz="quarter" idx="11"/>
          </p:nvPr>
        </p:nvSpPr>
        <p:spPr>
          <a:xfrm>
            <a:off x="3131840" y="6232227"/>
            <a:ext cx="2895600" cy="365125"/>
          </a:xfrm>
        </p:spPr>
        <p:txBody>
          <a:bodyPr/>
          <a:lstStyle/>
          <a:p>
            <a:r>
              <a:rPr lang="nb-NO" sz="2000" b="1" dirty="0"/>
              <a:t>SALTSKOLEN  </a:t>
            </a: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29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260648"/>
            <a:ext cx="8424169" cy="479235"/>
          </a:xfrm>
        </p:spPr>
        <p:txBody>
          <a:bodyPr>
            <a:normAutofit/>
          </a:bodyPr>
          <a:lstStyle/>
          <a:p>
            <a:r>
              <a:rPr lang="nb-NO" sz="2400" b="1" dirty="0">
                <a:solidFill>
                  <a:srgbClr val="0093A7"/>
                </a:solidFill>
              </a:rPr>
              <a:t>Eksempler på saltinnhold i noen kryddere/krydderblandinger</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16597559"/>
              </p:ext>
            </p:extLst>
          </p:nvPr>
        </p:nvGraphicFramePr>
        <p:xfrm>
          <a:off x="467544" y="980728"/>
          <a:ext cx="8207521" cy="5105377"/>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20000"/>
                    </a:ext>
                  </a:extLst>
                </a:gridCol>
                <a:gridCol w="1440124">
                  <a:extLst>
                    <a:ext uri="{9D8B030D-6E8A-4147-A177-3AD203B41FA5}">
                      <a16:colId xmlns:a16="http://schemas.microsoft.com/office/drawing/2014/main" val="20001"/>
                    </a:ext>
                  </a:extLst>
                </a:gridCol>
                <a:gridCol w="2014869">
                  <a:extLst>
                    <a:ext uri="{9D8B030D-6E8A-4147-A177-3AD203B41FA5}">
                      <a16:colId xmlns:a16="http://schemas.microsoft.com/office/drawing/2014/main" val="20002"/>
                    </a:ext>
                  </a:extLst>
                </a:gridCol>
              </a:tblGrid>
              <a:tr h="432048">
                <a:tc>
                  <a:txBody>
                    <a:bodyPr/>
                    <a:lstStyle/>
                    <a:p>
                      <a:r>
                        <a:rPr lang="nb-NO" dirty="0"/>
                        <a:t>Krydder</a:t>
                      </a:r>
                    </a:p>
                  </a:txBody>
                  <a:tcPr/>
                </a:tc>
                <a:tc>
                  <a:txBody>
                    <a:bodyPr/>
                    <a:lstStyle/>
                    <a:p>
                      <a:r>
                        <a:rPr lang="nb-NO" dirty="0"/>
                        <a:t>Salt pr 100 g</a:t>
                      </a:r>
                    </a:p>
                  </a:txBody>
                  <a:tcPr/>
                </a:tc>
                <a:tc>
                  <a:txBody>
                    <a:bodyPr/>
                    <a:lstStyle/>
                    <a:p>
                      <a:r>
                        <a:rPr lang="nb-NO" dirty="0"/>
                        <a:t>Salt</a:t>
                      </a:r>
                      <a:r>
                        <a:rPr lang="nb-NO" baseline="0" dirty="0"/>
                        <a:t> liten ts (</a:t>
                      </a:r>
                      <a:r>
                        <a:rPr lang="nb-NO" baseline="0" dirty="0" err="1"/>
                        <a:t>ca</a:t>
                      </a:r>
                      <a:r>
                        <a:rPr lang="nb-NO" baseline="0" dirty="0"/>
                        <a:t> 5 g)</a:t>
                      </a:r>
                      <a:endParaRPr lang="nb-NO" dirty="0"/>
                    </a:p>
                  </a:txBody>
                  <a:tcPr/>
                </a:tc>
                <a:extLst>
                  <a:ext uri="{0D108BD9-81ED-4DB2-BD59-A6C34878D82A}">
                    <a16:rowId xmlns:a16="http://schemas.microsoft.com/office/drawing/2014/main" val="10000"/>
                  </a:ext>
                </a:extLst>
              </a:tr>
              <a:tr h="367226">
                <a:tc>
                  <a:txBody>
                    <a:bodyPr/>
                    <a:lstStyle/>
                    <a:p>
                      <a:r>
                        <a:rPr lang="nb-NO" dirty="0"/>
                        <a:t>Vanlig</a:t>
                      </a:r>
                      <a:r>
                        <a:rPr lang="nb-NO" baseline="0" dirty="0"/>
                        <a:t> bordsalt</a:t>
                      </a:r>
                      <a:endParaRPr lang="nb-NO" dirty="0"/>
                    </a:p>
                  </a:txBody>
                  <a:tcPr/>
                </a:tc>
                <a:tc>
                  <a:txBody>
                    <a:bodyPr/>
                    <a:lstStyle/>
                    <a:p>
                      <a:r>
                        <a:rPr lang="nb-NO" dirty="0"/>
                        <a:t>98 g</a:t>
                      </a:r>
                    </a:p>
                  </a:txBody>
                  <a:tcPr/>
                </a:tc>
                <a:tc>
                  <a:txBody>
                    <a:bodyPr/>
                    <a:lstStyle/>
                    <a:p>
                      <a:r>
                        <a:rPr lang="nb-NO" dirty="0"/>
                        <a:t>4,9</a:t>
                      </a:r>
                      <a:r>
                        <a:rPr lang="nb-NO" baseline="0" dirty="0"/>
                        <a:t> g</a:t>
                      </a:r>
                      <a:endParaRPr lang="nb-NO" dirty="0"/>
                    </a:p>
                  </a:txBody>
                  <a:tcPr/>
                </a:tc>
                <a:extLst>
                  <a:ext uri="{0D108BD9-81ED-4DB2-BD59-A6C34878D82A}">
                    <a16:rowId xmlns:a16="http://schemas.microsoft.com/office/drawing/2014/main" val="10001"/>
                  </a:ext>
                </a:extLst>
              </a:tr>
              <a:tr h="367226">
                <a:tc>
                  <a:txBody>
                    <a:bodyPr/>
                    <a:lstStyle/>
                    <a:p>
                      <a:r>
                        <a:rPr lang="nb-NO" dirty="0"/>
                        <a:t>Urtesalt</a:t>
                      </a:r>
                    </a:p>
                  </a:txBody>
                  <a:tcPr/>
                </a:tc>
                <a:tc>
                  <a:txBody>
                    <a:bodyPr/>
                    <a:lstStyle/>
                    <a:p>
                      <a:r>
                        <a:rPr lang="nb-NO" dirty="0"/>
                        <a:t>94 g</a:t>
                      </a:r>
                    </a:p>
                  </a:txBody>
                  <a:tcPr/>
                </a:tc>
                <a:tc>
                  <a:txBody>
                    <a:bodyPr/>
                    <a:lstStyle/>
                    <a:p>
                      <a:r>
                        <a:rPr lang="nb-NO" dirty="0"/>
                        <a:t>4,7 g</a:t>
                      </a:r>
                    </a:p>
                  </a:txBody>
                  <a:tcPr/>
                </a:tc>
                <a:extLst>
                  <a:ext uri="{0D108BD9-81ED-4DB2-BD59-A6C34878D82A}">
                    <a16:rowId xmlns:a16="http://schemas.microsoft.com/office/drawing/2014/main" val="10002"/>
                  </a:ext>
                </a:extLst>
              </a:tr>
              <a:tr h="367226">
                <a:tc>
                  <a:txBody>
                    <a:bodyPr/>
                    <a:lstStyle/>
                    <a:p>
                      <a:r>
                        <a:rPr lang="nb-NO" dirty="0"/>
                        <a:t>Allroundkrydder</a:t>
                      </a:r>
                    </a:p>
                  </a:txBody>
                  <a:tcPr/>
                </a:tc>
                <a:tc>
                  <a:txBody>
                    <a:bodyPr/>
                    <a:lstStyle/>
                    <a:p>
                      <a:r>
                        <a:rPr lang="nb-NO" dirty="0"/>
                        <a:t>70 g</a:t>
                      </a:r>
                    </a:p>
                  </a:txBody>
                  <a:tcPr/>
                </a:tc>
                <a:tc>
                  <a:txBody>
                    <a:bodyPr/>
                    <a:lstStyle/>
                    <a:p>
                      <a:r>
                        <a:rPr lang="nb-NO" dirty="0"/>
                        <a:t>3,5 g</a:t>
                      </a:r>
                    </a:p>
                  </a:txBody>
                  <a:tcPr/>
                </a:tc>
                <a:extLst>
                  <a:ext uri="{0D108BD9-81ED-4DB2-BD59-A6C34878D82A}">
                    <a16:rowId xmlns:a16="http://schemas.microsoft.com/office/drawing/2014/main" val="10003"/>
                  </a:ext>
                </a:extLst>
              </a:tr>
              <a:tr h="367226">
                <a:tc>
                  <a:txBody>
                    <a:bodyPr/>
                    <a:lstStyle/>
                    <a:p>
                      <a:r>
                        <a:rPr lang="nb-NO" dirty="0"/>
                        <a:t>Aromat/Gastromat/</a:t>
                      </a:r>
                      <a:r>
                        <a:rPr lang="nb-NO" dirty="0" err="1"/>
                        <a:t>Piffi</a:t>
                      </a:r>
                      <a:r>
                        <a:rPr lang="nb-NO" dirty="0"/>
                        <a:t>/kryddersalt</a:t>
                      </a:r>
                    </a:p>
                  </a:txBody>
                  <a:tcPr/>
                </a:tc>
                <a:tc>
                  <a:txBody>
                    <a:bodyPr/>
                    <a:lstStyle/>
                    <a:p>
                      <a:r>
                        <a:rPr lang="nb-NO" dirty="0"/>
                        <a:t>57 g</a:t>
                      </a:r>
                    </a:p>
                  </a:txBody>
                  <a:tcPr/>
                </a:tc>
                <a:tc>
                  <a:txBody>
                    <a:bodyPr/>
                    <a:lstStyle/>
                    <a:p>
                      <a:r>
                        <a:rPr lang="nb-NO" dirty="0"/>
                        <a:t>2,9 g</a:t>
                      </a:r>
                    </a:p>
                  </a:txBody>
                  <a:tcPr/>
                </a:tc>
                <a:extLst>
                  <a:ext uri="{0D108BD9-81ED-4DB2-BD59-A6C34878D82A}">
                    <a16:rowId xmlns:a16="http://schemas.microsoft.com/office/drawing/2014/main" val="10004"/>
                  </a:ext>
                </a:extLst>
              </a:tr>
              <a:tr h="367226">
                <a:tc>
                  <a:txBody>
                    <a:bodyPr/>
                    <a:lstStyle/>
                    <a:p>
                      <a:r>
                        <a:rPr lang="nb-NO" dirty="0"/>
                        <a:t>Sitronpepper</a:t>
                      </a:r>
                    </a:p>
                  </a:txBody>
                  <a:tcPr/>
                </a:tc>
                <a:tc>
                  <a:txBody>
                    <a:bodyPr/>
                    <a:lstStyle/>
                    <a:p>
                      <a:r>
                        <a:rPr lang="nb-NO" dirty="0"/>
                        <a:t>41-50 g</a:t>
                      </a:r>
                    </a:p>
                  </a:txBody>
                  <a:tcPr/>
                </a:tc>
                <a:tc>
                  <a:txBody>
                    <a:bodyPr/>
                    <a:lstStyle/>
                    <a:p>
                      <a:r>
                        <a:rPr lang="nb-NO" dirty="0"/>
                        <a:t>2-3 g</a:t>
                      </a:r>
                    </a:p>
                  </a:txBody>
                  <a:tcPr/>
                </a:tc>
                <a:extLst>
                  <a:ext uri="{0D108BD9-81ED-4DB2-BD59-A6C34878D82A}">
                    <a16:rowId xmlns:a16="http://schemas.microsoft.com/office/drawing/2014/main" val="10005"/>
                  </a:ext>
                </a:extLst>
              </a:tr>
              <a:tr h="367226">
                <a:tc>
                  <a:txBody>
                    <a:bodyPr/>
                    <a:lstStyle/>
                    <a:p>
                      <a:r>
                        <a:rPr lang="nb-NO" dirty="0"/>
                        <a:t>Grillkrydder</a:t>
                      </a:r>
                    </a:p>
                  </a:txBody>
                  <a:tcPr/>
                </a:tc>
                <a:tc>
                  <a:txBody>
                    <a:bodyPr/>
                    <a:lstStyle/>
                    <a:p>
                      <a:r>
                        <a:rPr lang="nb-NO" dirty="0"/>
                        <a:t>31-58 g</a:t>
                      </a:r>
                    </a:p>
                  </a:txBody>
                  <a:tcPr/>
                </a:tc>
                <a:tc>
                  <a:txBody>
                    <a:bodyPr/>
                    <a:lstStyle/>
                    <a:p>
                      <a:r>
                        <a:rPr lang="nb-NO" dirty="0"/>
                        <a:t>1,6-3 g</a:t>
                      </a:r>
                    </a:p>
                  </a:txBody>
                  <a:tcPr/>
                </a:tc>
                <a:extLst>
                  <a:ext uri="{0D108BD9-81ED-4DB2-BD59-A6C34878D82A}">
                    <a16:rowId xmlns:a16="http://schemas.microsoft.com/office/drawing/2014/main" val="10006"/>
                  </a:ext>
                </a:extLst>
              </a:tr>
              <a:tr h="367226">
                <a:tc>
                  <a:txBody>
                    <a:bodyPr/>
                    <a:lstStyle/>
                    <a:p>
                      <a:r>
                        <a:rPr lang="nb-NO" dirty="0"/>
                        <a:t>Pommes frites krydder</a:t>
                      </a:r>
                    </a:p>
                  </a:txBody>
                  <a:tcPr/>
                </a:tc>
                <a:tc>
                  <a:txBody>
                    <a:bodyPr/>
                    <a:lstStyle/>
                    <a:p>
                      <a:r>
                        <a:rPr lang="nb-NO" dirty="0"/>
                        <a:t>54 g</a:t>
                      </a:r>
                    </a:p>
                  </a:txBody>
                  <a:tcPr/>
                </a:tc>
                <a:tc>
                  <a:txBody>
                    <a:bodyPr/>
                    <a:lstStyle/>
                    <a:p>
                      <a:r>
                        <a:rPr lang="nb-NO" dirty="0"/>
                        <a:t>2,7 g</a:t>
                      </a:r>
                    </a:p>
                  </a:txBody>
                  <a:tcPr/>
                </a:tc>
                <a:extLst>
                  <a:ext uri="{0D108BD9-81ED-4DB2-BD59-A6C34878D82A}">
                    <a16:rowId xmlns:a16="http://schemas.microsoft.com/office/drawing/2014/main" val="10007"/>
                  </a:ext>
                </a:extLst>
              </a:tr>
              <a:tr h="367226">
                <a:tc>
                  <a:txBody>
                    <a:bodyPr/>
                    <a:lstStyle/>
                    <a:p>
                      <a:r>
                        <a:rPr lang="nb-NO" dirty="0"/>
                        <a:t>Kryddere til salat, potet, pizza, kylling, taco mv</a:t>
                      </a:r>
                    </a:p>
                  </a:txBody>
                  <a:tcPr/>
                </a:tc>
                <a:tc>
                  <a:txBody>
                    <a:bodyPr/>
                    <a:lstStyle/>
                    <a:p>
                      <a:r>
                        <a:rPr lang="nb-NO" dirty="0"/>
                        <a:t>7-40 g</a:t>
                      </a:r>
                    </a:p>
                  </a:txBody>
                  <a:tcPr/>
                </a:tc>
                <a:tc>
                  <a:txBody>
                    <a:bodyPr/>
                    <a:lstStyle/>
                    <a:p>
                      <a:r>
                        <a:rPr lang="nb-NO" dirty="0"/>
                        <a:t>0,4-2 g</a:t>
                      </a:r>
                    </a:p>
                  </a:txBody>
                  <a:tcPr/>
                </a:tc>
                <a:extLst>
                  <a:ext uri="{0D108BD9-81ED-4DB2-BD59-A6C34878D82A}">
                    <a16:rowId xmlns:a16="http://schemas.microsoft.com/office/drawing/2014/main" val="10008"/>
                  </a:ext>
                </a:extLst>
              </a:tr>
              <a:tr h="367226">
                <a:tc>
                  <a:txBody>
                    <a:bodyPr/>
                    <a:lstStyle/>
                    <a:p>
                      <a:r>
                        <a:rPr lang="nb-NO" dirty="0"/>
                        <a:t>Chili </a:t>
                      </a:r>
                      <a:r>
                        <a:rPr lang="nb-NO" dirty="0" err="1"/>
                        <a:t>explosion</a:t>
                      </a:r>
                      <a:r>
                        <a:rPr lang="nb-NO" dirty="0"/>
                        <a:t>/Seafood &amp; </a:t>
                      </a:r>
                      <a:r>
                        <a:rPr lang="nb-NO" dirty="0" err="1"/>
                        <a:t>fish</a:t>
                      </a:r>
                      <a:endParaRPr lang="nb-NO" dirty="0"/>
                    </a:p>
                  </a:txBody>
                  <a:tcPr/>
                </a:tc>
                <a:tc>
                  <a:txBody>
                    <a:bodyPr/>
                    <a:lstStyle/>
                    <a:p>
                      <a:r>
                        <a:rPr lang="nb-NO" dirty="0"/>
                        <a:t>36 g</a:t>
                      </a:r>
                    </a:p>
                  </a:txBody>
                  <a:tcPr/>
                </a:tc>
                <a:tc>
                  <a:txBody>
                    <a:bodyPr/>
                    <a:lstStyle/>
                    <a:p>
                      <a:r>
                        <a:rPr lang="nb-NO" dirty="0"/>
                        <a:t>1,8 g</a:t>
                      </a:r>
                    </a:p>
                  </a:txBody>
                  <a:tcPr/>
                </a:tc>
                <a:extLst>
                  <a:ext uri="{0D108BD9-81ED-4DB2-BD59-A6C34878D82A}">
                    <a16:rowId xmlns:a16="http://schemas.microsoft.com/office/drawing/2014/main" val="10009"/>
                  </a:ext>
                </a:extLst>
              </a:tr>
              <a:tr h="367226">
                <a:tc>
                  <a:txBody>
                    <a:bodyPr/>
                    <a:lstStyle/>
                    <a:p>
                      <a:r>
                        <a:rPr lang="nb-NO" dirty="0"/>
                        <a:t>Hvitløkspepper  og div andre</a:t>
                      </a:r>
                    </a:p>
                  </a:txBody>
                  <a:tcPr/>
                </a:tc>
                <a:tc>
                  <a:txBody>
                    <a:bodyPr/>
                    <a:lstStyle/>
                    <a:p>
                      <a:r>
                        <a:rPr lang="nb-NO" dirty="0"/>
                        <a:t>19-20 g</a:t>
                      </a:r>
                    </a:p>
                  </a:txBody>
                  <a:tcPr/>
                </a:tc>
                <a:tc>
                  <a:txBody>
                    <a:bodyPr/>
                    <a:lstStyle/>
                    <a:p>
                      <a:r>
                        <a:rPr lang="nb-NO" dirty="0"/>
                        <a:t>1 g</a:t>
                      </a:r>
                    </a:p>
                  </a:txBody>
                  <a:tcPr/>
                </a:tc>
                <a:extLst>
                  <a:ext uri="{0D108BD9-81ED-4DB2-BD59-A6C34878D82A}">
                    <a16:rowId xmlns:a16="http://schemas.microsoft.com/office/drawing/2014/main" val="10010"/>
                  </a:ext>
                </a:extLst>
              </a:tr>
              <a:tr h="367226">
                <a:tc>
                  <a:txBody>
                    <a:bodyPr/>
                    <a:lstStyle/>
                    <a:p>
                      <a:r>
                        <a:rPr lang="nb-NO" dirty="0"/>
                        <a:t>Chilikrydder/-pulver, krydder til biff/kjøtt</a:t>
                      </a:r>
                    </a:p>
                  </a:txBody>
                  <a:tcPr/>
                </a:tc>
                <a:tc>
                  <a:txBody>
                    <a:bodyPr/>
                    <a:lstStyle/>
                    <a:p>
                      <a:r>
                        <a:rPr lang="nb-NO" dirty="0"/>
                        <a:t>5 g</a:t>
                      </a:r>
                    </a:p>
                  </a:txBody>
                  <a:tcPr/>
                </a:tc>
                <a:tc>
                  <a:txBody>
                    <a:bodyPr/>
                    <a:lstStyle/>
                    <a:p>
                      <a:r>
                        <a:rPr lang="nb-NO" dirty="0"/>
                        <a:t>0,3 g</a:t>
                      </a:r>
                    </a:p>
                  </a:txBody>
                  <a:tcPr/>
                </a:tc>
                <a:extLst>
                  <a:ext uri="{0D108BD9-81ED-4DB2-BD59-A6C34878D82A}">
                    <a16:rowId xmlns:a16="http://schemas.microsoft.com/office/drawing/2014/main" val="10011"/>
                  </a:ext>
                </a:extLst>
              </a:tr>
              <a:tr h="633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Glutamat : tilsetningsstoff og smaksforsterker</a:t>
                      </a:r>
                    </a:p>
                  </a:txBody>
                  <a:tcPr/>
                </a:tc>
                <a:tc>
                  <a:txBody>
                    <a:bodyPr/>
                    <a:lstStyle/>
                    <a:p>
                      <a:endParaRPr lang="nb-NO" dirty="0"/>
                    </a:p>
                  </a:txBody>
                  <a:tcPr/>
                </a:tc>
                <a:tc>
                  <a:txBody>
                    <a:bodyPr/>
                    <a:lstStyle/>
                    <a:p>
                      <a:endParaRPr lang="nb-NO" dirty="0">
                        <a:highlight>
                          <a:srgbClr val="FFFF00"/>
                        </a:highlight>
                      </a:endParaRPr>
                    </a:p>
                  </a:txBody>
                  <a:tcPr/>
                </a:tc>
                <a:extLst>
                  <a:ext uri="{0D108BD9-81ED-4DB2-BD59-A6C34878D82A}">
                    <a16:rowId xmlns:a16="http://schemas.microsoft.com/office/drawing/2014/main" val="10012"/>
                  </a:ext>
                </a:extLst>
              </a:tr>
            </a:tbl>
          </a:graphicData>
        </a:graphic>
      </p:graphicFrame>
      <p:sp>
        <p:nvSpPr>
          <p:cNvPr id="3" name="Plassholder for bunntekst 2"/>
          <p:cNvSpPr>
            <a:spLocks noGrp="1"/>
          </p:cNvSpPr>
          <p:nvPr>
            <p:ph type="ftr" sz="quarter" idx="11"/>
          </p:nvPr>
        </p:nvSpPr>
        <p:spPr>
          <a:xfrm>
            <a:off x="3131840" y="6309320"/>
            <a:ext cx="2895600" cy="365125"/>
          </a:xfrm>
        </p:spPr>
        <p:txBody>
          <a:bodyPr/>
          <a:lstStyle/>
          <a:p>
            <a:r>
              <a:rPr lang="nb-NO" sz="2000" b="1" dirty="0"/>
              <a:t>SALTSKOLEN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655" y="5505376"/>
            <a:ext cx="1138854" cy="109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91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6474" y="260648"/>
            <a:ext cx="8208000" cy="525401"/>
          </a:xfrm>
        </p:spPr>
        <p:txBody>
          <a:bodyPr/>
          <a:lstStyle/>
          <a:p>
            <a:r>
              <a:rPr lang="nb-NO" sz="2800" b="1" dirty="0">
                <a:solidFill>
                  <a:srgbClr val="0093A7"/>
                </a:solidFill>
              </a:rPr>
              <a:t>Dyrere salt ikke bedre for helsa</a:t>
            </a:r>
          </a:p>
        </p:txBody>
      </p:sp>
      <p:sp>
        <p:nvSpPr>
          <p:cNvPr id="3" name="Plassholder for innhold 2"/>
          <p:cNvSpPr>
            <a:spLocks noGrp="1"/>
          </p:cNvSpPr>
          <p:nvPr>
            <p:ph idx="1"/>
          </p:nvPr>
        </p:nvSpPr>
        <p:spPr>
          <a:xfrm>
            <a:off x="387718" y="843962"/>
            <a:ext cx="8208000" cy="5609374"/>
          </a:xfrm>
        </p:spPr>
        <p:txBody>
          <a:bodyPr>
            <a:normAutofit lnSpcReduction="10000"/>
          </a:bodyPr>
          <a:lstStyle/>
          <a:p>
            <a:pPr marL="0" indent="0" algn="ctr">
              <a:buNone/>
            </a:pPr>
            <a:r>
              <a:rPr lang="nb-NO" sz="2200" dirty="0">
                <a:solidFill>
                  <a:schemeClr val="tx2"/>
                </a:solidFill>
              </a:rPr>
              <a:t>Det er innholdet av natrium (Na) som er viktig, </a:t>
            </a:r>
            <a:br>
              <a:rPr lang="nb-NO" sz="2200" dirty="0">
                <a:solidFill>
                  <a:schemeClr val="tx2"/>
                </a:solidFill>
              </a:rPr>
            </a:br>
            <a:r>
              <a:rPr lang="nb-NO" sz="2200" dirty="0">
                <a:solidFill>
                  <a:schemeClr val="tx2"/>
                </a:solidFill>
              </a:rPr>
              <a:t>jo mindre, desto bedre for helsa.</a:t>
            </a:r>
          </a:p>
          <a:p>
            <a:pPr marL="0" indent="0">
              <a:buNone/>
            </a:pPr>
            <a:endParaRPr lang="nb-NO" sz="2000" dirty="0"/>
          </a:p>
          <a:p>
            <a:r>
              <a:rPr lang="nb-NO" sz="2000" dirty="0"/>
              <a:t>Vanlig bordsalt koster ca. kr 8-10 per kg</a:t>
            </a:r>
            <a:br>
              <a:rPr lang="nb-NO" sz="2000" dirty="0"/>
            </a:br>
            <a:endParaRPr lang="nb-NO" sz="2000" dirty="0"/>
          </a:p>
          <a:p>
            <a:r>
              <a:rPr lang="nb-NO" sz="2000" dirty="0"/>
              <a:t>Maldonsalt koster over kr 180 per kg, flaksalt fra kr 280 per kg og steinsalt over kr 400 for en kg.</a:t>
            </a:r>
            <a:br>
              <a:rPr lang="nb-NO" sz="2000" dirty="0"/>
            </a:br>
            <a:endParaRPr lang="nb-NO" sz="2000" dirty="0"/>
          </a:p>
          <a:p>
            <a:r>
              <a:rPr lang="nb-NO" sz="2000" dirty="0"/>
              <a:t>Saltinnholdet er veldig likt i disse </a:t>
            </a:r>
            <a:r>
              <a:rPr lang="nb-NO" sz="2000" dirty="0" err="1"/>
              <a:t>salttypene</a:t>
            </a:r>
            <a:r>
              <a:rPr lang="nb-NO" sz="2000" dirty="0"/>
              <a:t>:</a:t>
            </a:r>
          </a:p>
          <a:p>
            <a:pPr marL="400050" lvl="1" indent="0">
              <a:buNone/>
            </a:pPr>
            <a:r>
              <a:rPr lang="nb-NO" sz="2000" dirty="0"/>
              <a:t>- Vanlig bordsalt:  98% salt</a:t>
            </a:r>
          </a:p>
          <a:p>
            <a:pPr marL="400050" lvl="1" indent="0">
              <a:buNone/>
            </a:pPr>
            <a:r>
              <a:rPr lang="nb-NO" sz="2000" dirty="0"/>
              <a:t>- Maldonsalt og lignende flaksalt: 98% salt</a:t>
            </a:r>
          </a:p>
          <a:p>
            <a:pPr marL="400050" lvl="1" indent="0">
              <a:buNone/>
            </a:pPr>
            <a:r>
              <a:rPr lang="nb-NO" sz="2000" dirty="0"/>
              <a:t>- Havsalt: 95% salt</a:t>
            </a:r>
          </a:p>
          <a:p>
            <a:pPr marL="400050" lvl="1" indent="0">
              <a:buNone/>
            </a:pPr>
            <a:r>
              <a:rPr lang="nb-NO" sz="2000" dirty="0"/>
              <a:t>- Himalayasalt (bergsalt): 95% salt</a:t>
            </a:r>
          </a:p>
          <a:p>
            <a:pPr marL="0" indent="0">
              <a:buNone/>
            </a:pPr>
            <a:r>
              <a:rPr lang="nb-NO" sz="2000" dirty="0"/>
              <a:t>       - Urtesalt: 75% salt</a:t>
            </a:r>
          </a:p>
          <a:p>
            <a:pPr marL="0" indent="0">
              <a:buNone/>
            </a:pPr>
            <a:endParaRPr lang="nb-NO" sz="2000" dirty="0"/>
          </a:p>
          <a:p>
            <a:r>
              <a:rPr lang="nb-NO" sz="2000" dirty="0"/>
              <a:t>Kjøp heller friske/tørkede urter fremfor dyrt salt</a:t>
            </a:r>
          </a:p>
          <a:p>
            <a:pPr marL="0" indent="0">
              <a:buNone/>
            </a:pPr>
            <a:endParaRPr lang="nb-NO" sz="2000" dirty="0"/>
          </a:p>
          <a:p>
            <a:pPr marL="0" indent="0">
              <a:buNone/>
            </a:pPr>
            <a:endParaRPr lang="nb-NO" sz="2000" dirty="0"/>
          </a:p>
          <a:p>
            <a:pPr marL="0" indent="0">
              <a:buNone/>
            </a:pPr>
            <a:endParaRPr lang="nb-NO" sz="2000" dirty="0"/>
          </a:p>
        </p:txBody>
      </p:sp>
      <p:sp>
        <p:nvSpPr>
          <p:cNvPr id="4" name="Plassholder for bunntekst 3"/>
          <p:cNvSpPr>
            <a:spLocks noGrp="1"/>
          </p:cNvSpPr>
          <p:nvPr>
            <p:ph type="ftr" sz="quarter" idx="11"/>
          </p:nvPr>
        </p:nvSpPr>
        <p:spPr/>
        <p:txBody>
          <a:bodyPr/>
          <a:lstStyle/>
          <a:p>
            <a:r>
              <a:rPr lang="nb-NO" sz="2000" b="1" dirty="0"/>
              <a:t>SALTSKOLEN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70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3"/>
          <p:cNvSpPr txBox="1">
            <a:spLocks/>
          </p:cNvSpPr>
          <p:nvPr/>
        </p:nvSpPr>
        <p:spPr>
          <a:xfrm>
            <a:off x="313007" y="641963"/>
            <a:ext cx="8208000" cy="525401"/>
          </a:xfrm>
          <a:prstGeom prst="rect">
            <a:avLst/>
          </a:prstGeom>
        </p:spPr>
        <p:txBody>
          <a:bodyPr vert="horz" lIns="90000" tIns="46800" rIns="90000" bIns="46800" rtlCol="0" anchor="b" anchorCtr="0">
            <a:spAutoFit/>
          </a:bodyPr>
          <a:lstStyle>
            <a:lvl1pPr algn="l" defTabSz="914400" rtl="0" eaLnBrk="1" latinLnBrk="0" hangingPunct="1">
              <a:spcBef>
                <a:spcPct val="0"/>
              </a:spcBef>
              <a:buNone/>
              <a:defRPr sz="3400" kern="1200">
                <a:solidFill>
                  <a:srgbClr val="003244"/>
                </a:solidFill>
                <a:latin typeface="+mj-lt"/>
                <a:ea typeface="+mj-ea"/>
                <a:cs typeface="+mj-cs"/>
              </a:defRPr>
            </a:lvl1pPr>
          </a:lstStyle>
          <a:p>
            <a:r>
              <a:rPr lang="nb-NO" sz="2800" b="1" dirty="0"/>
              <a:t>Matinformasjonsordningen</a:t>
            </a:r>
            <a:endParaRPr lang="nb-NO" sz="2800" dirty="0"/>
          </a:p>
        </p:txBody>
      </p:sp>
      <p:sp>
        <p:nvSpPr>
          <p:cNvPr id="6" name="Tittel 3"/>
          <p:cNvSpPr>
            <a:spLocks noGrp="1"/>
          </p:cNvSpPr>
          <p:nvPr>
            <p:ph idx="1"/>
          </p:nvPr>
        </p:nvSpPr>
        <p:spPr/>
        <p:txBody>
          <a:bodyPr>
            <a:normAutofit fontScale="77500" lnSpcReduction="20000"/>
          </a:bodyPr>
          <a:lstStyle/>
          <a:p>
            <a:r>
              <a:rPr lang="nb-NO" sz="2400" dirty="0">
                <a:solidFill>
                  <a:schemeClr val="tx1"/>
                </a:solidFill>
              </a:rPr>
              <a:t>Nye obligatoriske krav til både innhold, presentasjon og utforming av næringsdeklarasjonen på matvarene</a:t>
            </a:r>
          </a:p>
          <a:p>
            <a:endParaRPr lang="nb-NO" sz="2400" dirty="0">
              <a:solidFill>
                <a:schemeClr val="tx1"/>
              </a:solidFill>
            </a:endParaRPr>
          </a:p>
          <a:p>
            <a:r>
              <a:rPr lang="nb-NO" sz="2400" b="1" dirty="0">
                <a:solidFill>
                  <a:schemeClr val="tx1"/>
                </a:solidFill>
              </a:rPr>
              <a:t>Obligatorisk næringsdeklarasjon: </a:t>
            </a:r>
            <a:r>
              <a:rPr lang="nb-NO" sz="2400" dirty="0">
                <a:solidFill>
                  <a:schemeClr val="tx1"/>
                </a:solidFill>
              </a:rPr>
              <a:t>Innholdet av energi, fett, mettede fettsyrer, karbohydrater, sukkerarter, proteiner, og salt</a:t>
            </a:r>
          </a:p>
          <a:p>
            <a:endParaRPr lang="nb-NO" sz="2400" b="1" dirty="0">
              <a:solidFill>
                <a:schemeClr val="tx1"/>
              </a:solidFill>
            </a:endParaRPr>
          </a:p>
          <a:p>
            <a:r>
              <a:rPr lang="nb-NO" sz="2400" b="1" dirty="0">
                <a:solidFill>
                  <a:schemeClr val="tx1"/>
                </a:solidFill>
              </a:rPr>
              <a:t>Fokus på salt: </a:t>
            </a:r>
            <a:r>
              <a:rPr lang="nb-NO" sz="2400" dirty="0">
                <a:solidFill>
                  <a:schemeClr val="tx1"/>
                </a:solidFill>
              </a:rPr>
              <a:t>Alt natrium skal angis som salt, og salt beregnes av det totale natriuminnholdet i matvaren (råvarer, tilsetningsstoffer, tilsatt salt). </a:t>
            </a:r>
          </a:p>
          <a:p>
            <a:endParaRPr lang="nb-NO" sz="2400" dirty="0">
              <a:solidFill>
                <a:schemeClr val="tx1"/>
              </a:solidFill>
            </a:endParaRPr>
          </a:p>
          <a:p>
            <a:r>
              <a:rPr lang="nb-NO" sz="2400" b="1" dirty="0">
                <a:solidFill>
                  <a:schemeClr val="tx1"/>
                </a:solidFill>
              </a:rPr>
              <a:t>Næringsstoffer som det er frivillig å deklarere:</a:t>
            </a:r>
          </a:p>
          <a:p>
            <a:pPr marL="0" indent="0">
              <a:buNone/>
            </a:pPr>
            <a:r>
              <a:rPr lang="nb-NO" sz="2400" dirty="0">
                <a:solidFill>
                  <a:schemeClr val="tx1"/>
                </a:solidFill>
              </a:rPr>
              <a:t>Den obligatoriske næringsdeklarasjonen kan utvides med et eller fler av følgende stoffer: </a:t>
            </a:r>
            <a:r>
              <a:rPr lang="nb-NO" sz="2400" dirty="0" err="1">
                <a:solidFill>
                  <a:schemeClr val="tx1"/>
                </a:solidFill>
              </a:rPr>
              <a:t>Enumettede</a:t>
            </a:r>
            <a:r>
              <a:rPr lang="nb-NO" sz="2400" dirty="0">
                <a:solidFill>
                  <a:schemeClr val="tx1"/>
                </a:solidFill>
              </a:rPr>
              <a:t> fettsyrer, flerumettede fettsyrer, </a:t>
            </a:r>
            <a:r>
              <a:rPr lang="nb-NO" sz="2400" dirty="0" err="1">
                <a:solidFill>
                  <a:schemeClr val="tx1"/>
                </a:solidFill>
              </a:rPr>
              <a:t>polyoler</a:t>
            </a:r>
            <a:r>
              <a:rPr lang="nb-NO" sz="2400" dirty="0">
                <a:solidFill>
                  <a:schemeClr val="tx1"/>
                </a:solidFill>
              </a:rPr>
              <a:t>, stivelse og/eller kostfiber, vitaminer og mineraler, forutsatt at de er tilstede i betydelige mengder. </a:t>
            </a:r>
          </a:p>
          <a:p>
            <a:pPr marL="0" indent="0">
              <a:buNone/>
            </a:pPr>
            <a:endParaRPr lang="nb-NO" sz="2400" dirty="0">
              <a:solidFill>
                <a:schemeClr val="tx1"/>
              </a:solidFill>
            </a:endParaRPr>
          </a:p>
          <a:p>
            <a:r>
              <a:rPr lang="nb-NO" sz="2400" b="1" dirty="0">
                <a:solidFill>
                  <a:schemeClr val="tx1"/>
                </a:solidFill>
              </a:rPr>
              <a:t>Overgangsperiode til 13. desember 2016. </a:t>
            </a:r>
            <a:endParaRPr lang="nb-NO" b="1" dirty="0"/>
          </a:p>
        </p:txBody>
      </p:sp>
      <p:sp>
        <p:nvSpPr>
          <p:cNvPr id="7" name="TekstSylinder 6"/>
          <p:cNvSpPr txBox="1"/>
          <p:nvPr/>
        </p:nvSpPr>
        <p:spPr>
          <a:xfrm>
            <a:off x="5076056" y="764704"/>
            <a:ext cx="3760124" cy="646331"/>
          </a:xfrm>
          <a:prstGeom prst="rect">
            <a:avLst/>
          </a:prstGeom>
          <a:noFill/>
        </p:spPr>
        <p:txBody>
          <a:bodyPr wrap="square" rtlCol="0">
            <a:spAutoFit/>
          </a:bodyPr>
          <a:lstStyle/>
          <a:p>
            <a:r>
              <a:rPr lang="nb-NO" b="1" dirty="0"/>
              <a:t>Nye krav til næringsdeklarasjonen</a:t>
            </a:r>
          </a:p>
          <a:p>
            <a:endParaRPr lang="nb-NO"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60" y="1489439"/>
            <a:ext cx="9029540" cy="429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ssholder for bunntekst 1"/>
          <p:cNvSpPr>
            <a:spLocks noGrp="1"/>
          </p:cNvSpPr>
          <p:nvPr>
            <p:ph type="ftr" sz="quarter" idx="11"/>
          </p:nvPr>
        </p:nvSpPr>
        <p:spPr/>
        <p:txBody>
          <a:bodyPr/>
          <a:lstStyle/>
          <a:p>
            <a:r>
              <a:rPr lang="nb-NO" sz="1800" b="1"/>
              <a:t>SALTSKOLEN  </a:t>
            </a:r>
          </a:p>
        </p:txBody>
      </p:sp>
    </p:spTree>
    <p:extLst>
      <p:ext uri="{BB962C8B-B14F-4D97-AF65-F5344CB8AC3E}">
        <p14:creationId xmlns:p14="http://schemas.microsoft.com/office/powerpoint/2010/main" val="195024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050"/>
                                        </p:tgtEl>
                                      </p:cBhvr>
                                    </p:animEffect>
                                    <p:anim calcmode="lin" valueType="num">
                                      <p:cBhvr>
                                        <p:cTn id="7" dur="1000"/>
                                        <p:tgtEl>
                                          <p:spTgt spid="2050"/>
                                        </p:tgtEl>
                                        <p:attrNameLst>
                                          <p:attrName>ppt_x</p:attrName>
                                        </p:attrNameLst>
                                      </p:cBhvr>
                                      <p:tavLst>
                                        <p:tav tm="0">
                                          <p:val>
                                            <p:strVal val="ppt_x"/>
                                          </p:val>
                                        </p:tav>
                                        <p:tav tm="100000">
                                          <p:val>
                                            <p:strVal val="ppt_x"/>
                                          </p:val>
                                        </p:tav>
                                      </p:tavLst>
                                    </p:anim>
                                    <p:anim calcmode="lin" valueType="num">
                                      <p:cBhvr>
                                        <p:cTn id="8" dur="1000"/>
                                        <p:tgtEl>
                                          <p:spTgt spid="2050"/>
                                        </p:tgtEl>
                                        <p:attrNameLst>
                                          <p:attrName>ppt_y</p:attrName>
                                        </p:attrNameLst>
                                      </p:cBhvr>
                                      <p:tavLst>
                                        <p:tav tm="0">
                                          <p:val>
                                            <p:strVal val="ppt_y"/>
                                          </p:val>
                                        </p:tav>
                                        <p:tav tm="100000">
                                          <p:val>
                                            <p:strVal val="ppt_y+.1"/>
                                          </p:val>
                                        </p:tav>
                                      </p:tavLst>
                                    </p:anim>
                                    <p:set>
                                      <p:cBhvr>
                                        <p:cTn id="9"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p:cNvPicPr>
          <p:nvPr>
            <p:ph idx="1"/>
          </p:nvPr>
        </p:nvPicPr>
        <p:blipFill rotWithShape="1">
          <a:blip r:embed="rId3"/>
          <a:srcRect b="10196"/>
          <a:stretch/>
        </p:blipFill>
        <p:spPr>
          <a:xfrm>
            <a:off x="-16731" y="856994"/>
            <a:ext cx="9144000" cy="5407328"/>
          </a:xfrm>
          <a:prstGeom prst="rect">
            <a:avLst/>
          </a:prstGeom>
        </p:spPr>
      </p:pic>
      <p:sp>
        <p:nvSpPr>
          <p:cNvPr id="2" name="Tittel 1"/>
          <p:cNvSpPr>
            <a:spLocks noGrp="1"/>
          </p:cNvSpPr>
          <p:nvPr>
            <p:ph type="title"/>
          </p:nvPr>
        </p:nvSpPr>
        <p:spPr>
          <a:xfrm>
            <a:off x="395536" y="681803"/>
            <a:ext cx="8294898" cy="586957"/>
          </a:xfrm>
        </p:spPr>
        <p:txBody>
          <a:bodyPr/>
          <a:lstStyle/>
          <a:p>
            <a:r>
              <a:rPr lang="nb-NO" sz="3200" b="1" dirty="0">
                <a:solidFill>
                  <a:srgbClr val="0093A7"/>
                </a:solidFill>
              </a:rPr>
              <a:t>Sammenligne saltinnhold i lignende produkter</a:t>
            </a:r>
          </a:p>
        </p:txBody>
      </p:sp>
      <p:sp>
        <p:nvSpPr>
          <p:cNvPr id="3" name="Plassholder for bunntekst 2"/>
          <p:cNvSpPr>
            <a:spLocks noGrp="1"/>
          </p:cNvSpPr>
          <p:nvPr>
            <p:ph type="ftr" sz="quarter" idx="11"/>
          </p:nvPr>
        </p:nvSpPr>
        <p:spPr/>
        <p:txBody>
          <a:bodyPr/>
          <a:lstStyle/>
          <a:p>
            <a:r>
              <a:rPr lang="nb-NO" sz="2000" b="1" dirty="0"/>
              <a:t>SALTSKOLEN  </a:t>
            </a:r>
          </a:p>
        </p:txBody>
      </p:sp>
    </p:spTree>
    <p:extLst>
      <p:ext uri="{BB962C8B-B14F-4D97-AF65-F5344CB8AC3E}">
        <p14:creationId xmlns:p14="http://schemas.microsoft.com/office/powerpoint/2010/main" val="97719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274638"/>
            <a:ext cx="8435280" cy="1143000"/>
          </a:xfrm>
        </p:spPr>
        <p:txBody>
          <a:bodyPr>
            <a:normAutofit fontScale="90000"/>
          </a:bodyPr>
          <a:lstStyle/>
          <a:p>
            <a:r>
              <a:rPr lang="nb-NO" sz="2500" b="1" dirty="0">
                <a:solidFill>
                  <a:srgbClr val="0093A7"/>
                </a:solidFill>
              </a:rPr>
              <a:t>«.. Å tilrettelegge for sunne måltider på arbeidsplassen er positivt for den enkeltes trivsel og helse og for virksomheten..»</a:t>
            </a:r>
            <a:br>
              <a:rPr lang="nb-NO" sz="2500" dirty="0"/>
            </a:br>
            <a:endParaRPr lang="nb-NO" sz="2500" dirty="0"/>
          </a:p>
        </p:txBody>
      </p:sp>
      <p:sp>
        <p:nvSpPr>
          <p:cNvPr id="5" name="Plassholder for bunntekst 4"/>
          <p:cNvSpPr>
            <a:spLocks noGrp="1"/>
          </p:cNvSpPr>
          <p:nvPr>
            <p:ph type="ftr" sz="quarter" idx="11"/>
          </p:nvPr>
        </p:nvSpPr>
        <p:spPr>
          <a:xfrm>
            <a:off x="3203848" y="6229482"/>
            <a:ext cx="2895600" cy="365125"/>
          </a:xfrm>
        </p:spPr>
        <p:txBody>
          <a:bodyPr/>
          <a:lstStyle/>
          <a:p>
            <a:r>
              <a:rPr lang="nb-NO" sz="2000" b="1" dirty="0"/>
              <a:t>SALTSKOLEN  </a:t>
            </a:r>
            <a:endParaRPr lang="nb-NO" sz="2000" dirty="0"/>
          </a:p>
        </p:txBody>
      </p:sp>
      <p:sp>
        <p:nvSpPr>
          <p:cNvPr id="7" name="Plassholder for innhold 2"/>
          <p:cNvSpPr txBox="1">
            <a:spLocks noGrp="1"/>
          </p:cNvSpPr>
          <p:nvPr>
            <p:ph idx="1"/>
          </p:nvPr>
        </p:nvSpPr>
        <p:spPr>
          <a:xfrm>
            <a:off x="467544" y="1844824"/>
            <a:ext cx="8229600" cy="4525963"/>
          </a:xfrm>
          <a:prstGeom prst="rect">
            <a:avLst/>
          </a:prstGeom>
        </p:spPr>
        <p:txBody>
          <a:bodyPr vert="horz" lIns="90000" tIns="46800" rIns="90000" bIns="46800" rtlCol="0">
            <a:normAutofit/>
          </a:bodyPr>
          <a:lstStyle>
            <a:lvl1pPr marL="342900" indent="-3429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b-NO" sz="2000" b="1" dirty="0">
                <a:solidFill>
                  <a:schemeClr val="tx1"/>
                </a:solidFill>
              </a:rPr>
              <a:t>Helsedirektoratet anbefaler et variert kosthold med mye grønnsaker, </a:t>
            </a:r>
            <a:br>
              <a:rPr lang="nb-NO" sz="2000" b="1" dirty="0">
                <a:solidFill>
                  <a:schemeClr val="tx1"/>
                </a:solidFill>
              </a:rPr>
            </a:br>
            <a:r>
              <a:rPr lang="nb-NO" sz="2000" b="1" dirty="0">
                <a:solidFill>
                  <a:schemeClr val="tx1"/>
                </a:solidFill>
              </a:rPr>
              <a:t>frukt og bær, grove kornprodukter og fisk, </a:t>
            </a:r>
            <a:br>
              <a:rPr lang="nb-NO" sz="2000" b="1" dirty="0">
                <a:solidFill>
                  <a:schemeClr val="tx1"/>
                </a:solidFill>
              </a:rPr>
            </a:br>
            <a:r>
              <a:rPr lang="nb-NO" sz="2000" b="1" dirty="0">
                <a:solidFill>
                  <a:schemeClr val="tx1"/>
                </a:solidFill>
              </a:rPr>
              <a:t>og begrensede mengder bearbeidet kjøtt, rødt kjøtt, salt og sukker. </a:t>
            </a:r>
          </a:p>
          <a:p>
            <a:pPr marL="0" indent="0" algn="ctr">
              <a:buNone/>
            </a:pPr>
            <a:endParaRPr lang="nb-NO" sz="2000" b="1" dirty="0">
              <a:solidFill>
                <a:schemeClr val="tx1"/>
              </a:solidFill>
            </a:endParaRPr>
          </a:p>
          <a:p>
            <a:pPr marL="0" indent="0" algn="ctr">
              <a:buNone/>
            </a:pPr>
            <a:r>
              <a:rPr lang="nb-NO" sz="2000" b="1" dirty="0">
                <a:solidFill>
                  <a:schemeClr val="tx1"/>
                </a:solidFill>
              </a:rPr>
              <a:t>Ett sentralt kostråd er: «Velg matvarer med lite salt, og </a:t>
            </a:r>
            <a:br>
              <a:rPr lang="nb-NO" sz="2000" b="1" dirty="0">
                <a:solidFill>
                  <a:schemeClr val="tx1"/>
                </a:solidFill>
              </a:rPr>
            </a:br>
            <a:r>
              <a:rPr lang="nb-NO" sz="2000" b="1" dirty="0">
                <a:solidFill>
                  <a:schemeClr val="tx1"/>
                </a:solidFill>
              </a:rPr>
              <a:t>begrens bruken av salt i matlaging og på maten».</a:t>
            </a:r>
          </a:p>
          <a:p>
            <a:pPr marL="0" indent="0" algn="ctr">
              <a:buNone/>
            </a:pPr>
            <a:endParaRPr lang="nb-NO" sz="2000" b="1" dirty="0">
              <a:solidFill>
                <a:schemeClr val="tx1"/>
              </a:solidFill>
            </a:endParaRPr>
          </a:p>
          <a:p>
            <a:pPr marL="0" indent="0" algn="ctr">
              <a:buNone/>
            </a:pPr>
            <a:r>
              <a:rPr lang="nb-NO" sz="2000" b="1" dirty="0">
                <a:solidFill>
                  <a:schemeClr val="tx1"/>
                </a:solidFill>
              </a:rPr>
              <a:t>I arbeidet med å fremme saltreduksjon er det også viktig </a:t>
            </a:r>
            <a:br>
              <a:rPr lang="nb-NO" sz="2000" b="1" dirty="0">
                <a:solidFill>
                  <a:schemeClr val="tx1"/>
                </a:solidFill>
              </a:rPr>
            </a:br>
            <a:r>
              <a:rPr lang="nb-NO" sz="2000" b="1" dirty="0">
                <a:solidFill>
                  <a:schemeClr val="tx1"/>
                </a:solidFill>
              </a:rPr>
              <a:t>å se helheten i kostholdet. </a:t>
            </a:r>
          </a:p>
          <a:p>
            <a:pPr marL="0" indent="0">
              <a:buFont typeface="Arial" pitchFamily="34" charset="0"/>
              <a:buNone/>
            </a:pPr>
            <a:endParaRPr lang="nb-NO" sz="2000" dirty="0">
              <a:solidFill>
                <a:schemeClr val="tx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517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sz="2800" b="1" dirty="0">
                <a:solidFill>
                  <a:srgbClr val="0093A7"/>
                </a:solidFill>
              </a:rPr>
              <a:t>Mer grønnsaker og mindre hovedrett = mindre salt</a:t>
            </a:r>
            <a:endParaRPr lang="nb-NO" sz="2800" dirty="0"/>
          </a:p>
        </p:txBody>
      </p:sp>
      <p:sp>
        <p:nvSpPr>
          <p:cNvPr id="4" name="Plassholder for bunntekst 3"/>
          <p:cNvSpPr>
            <a:spLocks noGrp="1"/>
          </p:cNvSpPr>
          <p:nvPr>
            <p:ph type="ftr" sz="quarter" idx="11"/>
          </p:nvPr>
        </p:nvSpPr>
        <p:spPr>
          <a:xfrm>
            <a:off x="3131840" y="6232227"/>
            <a:ext cx="2895600" cy="365125"/>
          </a:xfrm>
        </p:spPr>
        <p:txBody>
          <a:bodyPr/>
          <a:lstStyle/>
          <a:p>
            <a:r>
              <a:rPr lang="nb-NO" sz="2000" b="1" dirty="0"/>
              <a:t>SALTSKOLEN  </a:t>
            </a:r>
          </a:p>
        </p:txBody>
      </p:sp>
      <p:pic>
        <p:nvPicPr>
          <p:cNvPr id="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060848"/>
            <a:ext cx="4038600" cy="30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060848"/>
            <a:ext cx="382257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433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233834" y="-171400"/>
            <a:ext cx="8378874" cy="1143000"/>
          </a:xfrm>
        </p:spPr>
        <p:txBody>
          <a:bodyPr>
            <a:normAutofit/>
          </a:bodyPr>
          <a:lstStyle/>
          <a:p>
            <a:r>
              <a:rPr lang="nb-NO" sz="3200" b="1" dirty="0" err="1">
                <a:solidFill>
                  <a:srgbClr val="0093A7"/>
                </a:solidFill>
              </a:rPr>
              <a:t>Salttest</a:t>
            </a:r>
            <a:r>
              <a:rPr lang="nb-NO" sz="3200" b="1" dirty="0">
                <a:solidFill>
                  <a:srgbClr val="0093A7"/>
                </a:solidFill>
              </a:rPr>
              <a:t>;</a:t>
            </a:r>
            <a:r>
              <a:rPr lang="nb-NO" sz="3600" b="1" dirty="0">
                <a:solidFill>
                  <a:srgbClr val="0093A7"/>
                </a:solidFill>
              </a:rPr>
              <a:t> </a:t>
            </a:r>
            <a:r>
              <a:rPr lang="nb-NO" sz="2600" b="1" dirty="0">
                <a:solidFill>
                  <a:srgbClr val="0093A7"/>
                </a:solidFill>
              </a:rPr>
              <a:t>hvor mye salt skal til for at </a:t>
            </a:r>
            <a:r>
              <a:rPr lang="nb-NO" sz="2600" b="1" u="sng" dirty="0">
                <a:solidFill>
                  <a:srgbClr val="0093A7"/>
                </a:solidFill>
              </a:rPr>
              <a:t>du</a:t>
            </a:r>
            <a:r>
              <a:rPr lang="nb-NO" sz="2600" b="1" dirty="0">
                <a:solidFill>
                  <a:srgbClr val="0093A7"/>
                </a:solidFill>
              </a:rPr>
              <a:t> kjenner smaken?</a:t>
            </a:r>
            <a:endParaRPr lang="nb-NO" sz="2600" dirty="0"/>
          </a:p>
        </p:txBody>
      </p:sp>
      <p:sp>
        <p:nvSpPr>
          <p:cNvPr id="12" name="Plassholder for tekst 11"/>
          <p:cNvSpPr>
            <a:spLocks noGrp="1"/>
          </p:cNvSpPr>
          <p:nvPr>
            <p:ph type="body" idx="1"/>
          </p:nvPr>
        </p:nvSpPr>
        <p:spPr>
          <a:xfrm>
            <a:off x="395536" y="1484784"/>
            <a:ext cx="4040188" cy="1287834"/>
          </a:xfrm>
        </p:spPr>
        <p:txBody>
          <a:bodyPr/>
          <a:lstStyle/>
          <a:p>
            <a:endParaRPr lang="nb-NO" dirty="0"/>
          </a:p>
          <a:p>
            <a:endParaRPr lang="nb-NO" dirty="0"/>
          </a:p>
          <a:p>
            <a:endParaRPr lang="nb-NO" dirty="0"/>
          </a:p>
          <a:p>
            <a:endParaRPr lang="nb-NO" dirty="0"/>
          </a:p>
          <a:p>
            <a:endParaRPr lang="nb-NO" dirty="0"/>
          </a:p>
          <a:p>
            <a:endParaRPr lang="nb-NO" dirty="0"/>
          </a:p>
        </p:txBody>
      </p:sp>
      <p:sp>
        <p:nvSpPr>
          <p:cNvPr id="5" name="Plassholder for bunntekst 4"/>
          <p:cNvSpPr>
            <a:spLocks noGrp="1"/>
          </p:cNvSpPr>
          <p:nvPr>
            <p:ph type="ftr" sz="quarter" idx="11"/>
          </p:nvPr>
        </p:nvSpPr>
        <p:spPr>
          <a:xfrm>
            <a:off x="3196208" y="6388099"/>
            <a:ext cx="2895600" cy="365125"/>
          </a:xfrm>
        </p:spPr>
        <p:txBody>
          <a:bodyPr/>
          <a:lstStyle/>
          <a:p>
            <a:r>
              <a:rPr lang="nb-NO" sz="2000" b="1" dirty="0"/>
              <a:t>SALTSKOLEN  </a:t>
            </a:r>
          </a:p>
        </p:txBody>
      </p:sp>
      <p:sp>
        <p:nvSpPr>
          <p:cNvPr id="16" name="Plassholder for innhold 2"/>
          <p:cNvSpPr txBox="1">
            <a:spLocks/>
          </p:cNvSpPr>
          <p:nvPr/>
        </p:nvSpPr>
        <p:spPr>
          <a:xfrm>
            <a:off x="390807" y="1124743"/>
            <a:ext cx="3965169" cy="233539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47500" lnSpcReduction="20000"/>
          </a:bodyPr>
          <a:lstStyle>
            <a:lvl1pPr marL="0" indent="0" algn="l" defTabSz="914400" rtl="0" eaLnBrk="1" latinLnBrk="0" hangingPunct="1">
              <a:spcBef>
                <a:spcPct val="20000"/>
              </a:spcBef>
              <a:buFont typeface="Arial" panose="020B0604020202020204" pitchFamily="34" charset="0"/>
              <a:buNone/>
              <a:defRPr sz="2400" b="1" kern="1200">
                <a:solidFill>
                  <a:schemeClr val="dk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dk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dk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9pPr>
          </a:lstStyle>
          <a:p>
            <a:endParaRPr lang="nb-NO" sz="2200" b="0" dirty="0"/>
          </a:p>
          <a:p>
            <a:r>
              <a:rPr lang="nb-NO" sz="3400" b="0" dirty="0"/>
              <a:t>Utstyr: </a:t>
            </a:r>
          </a:p>
          <a:p>
            <a:endParaRPr lang="nb-NO" sz="2900" b="0" dirty="0"/>
          </a:p>
          <a:p>
            <a:r>
              <a:rPr lang="nb-NO" sz="2900" b="0" dirty="0"/>
              <a:t>1 kjele som rommer minst 5 l</a:t>
            </a:r>
          </a:p>
          <a:p>
            <a:r>
              <a:rPr lang="nb-NO" sz="2900" b="0" dirty="0"/>
              <a:t>Stavmikser</a:t>
            </a:r>
          </a:p>
          <a:p>
            <a:r>
              <a:rPr lang="nb-NO" sz="2900" b="0" dirty="0"/>
              <a:t>3-4 kjeler som rommer 1,5 l</a:t>
            </a:r>
          </a:p>
          <a:p>
            <a:r>
              <a:rPr lang="nb-NO" sz="2900" b="0" dirty="0"/>
              <a:t>4 beger/kopper per person som skal smake</a:t>
            </a:r>
          </a:p>
          <a:p>
            <a:r>
              <a:rPr lang="nb-NO" sz="2900" b="0" dirty="0"/>
              <a:t>(4 skjeer per person som skal smake)</a:t>
            </a:r>
          </a:p>
          <a:p>
            <a:r>
              <a:rPr lang="nb-NO" sz="2900" b="0" dirty="0"/>
              <a:t>1 vannglass per person som skal smake</a:t>
            </a:r>
          </a:p>
          <a:p>
            <a:r>
              <a:rPr lang="nb-NO" sz="2900" b="0" dirty="0"/>
              <a:t>Ev. bøtter om noen ønsker å spytte</a:t>
            </a:r>
          </a:p>
          <a:p>
            <a:endParaRPr lang="nb-NO" sz="2900" b="0" dirty="0"/>
          </a:p>
        </p:txBody>
      </p:sp>
      <p:sp>
        <p:nvSpPr>
          <p:cNvPr id="17" name="Plassholder for innhold 7"/>
          <p:cNvSpPr>
            <a:spLocks noGrp="1"/>
          </p:cNvSpPr>
          <p:nvPr>
            <p:ph sz="half" idx="2"/>
          </p:nvPr>
        </p:nvSpPr>
        <p:spPr>
          <a:xfrm>
            <a:off x="390806" y="3460143"/>
            <a:ext cx="3972909" cy="252028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nb-NO" sz="1600" dirty="0"/>
              <a:t>Lag først basen:</a:t>
            </a:r>
          </a:p>
          <a:p>
            <a:r>
              <a:rPr lang="nb-NO" sz="1400" dirty="0"/>
              <a:t>Tilsett en boks hermetiske hakkede tomater (2600g) og 12 dl vann i den store kjelen. Kok opp og kjør blandingen glatt med stavmikser.</a:t>
            </a:r>
          </a:p>
          <a:p>
            <a:r>
              <a:rPr lang="nb-NO" sz="1400" dirty="0"/>
              <a:t>Fordel nøyaktig 1 liter i tre nye kjeler. Du skal også bruke resten av basen, enten i den kjelen den er eller i en ny liten kjele.</a:t>
            </a:r>
          </a:p>
          <a:p>
            <a:r>
              <a:rPr lang="nb-NO" sz="1400" dirty="0"/>
              <a:t>Gi suppene tilfeldige nummer. Merk kjelene med disse numrene og merk begrene som suppene serveres i med samme nummer. </a:t>
            </a:r>
          </a:p>
          <a:p>
            <a:endParaRPr lang="nb-NO" sz="1400" dirty="0"/>
          </a:p>
        </p:txBody>
      </p:sp>
      <p:sp>
        <p:nvSpPr>
          <p:cNvPr id="19" name="Rektangel 18"/>
          <p:cNvSpPr/>
          <p:nvPr/>
        </p:nvSpPr>
        <p:spPr>
          <a:xfrm>
            <a:off x="4702742" y="3306254"/>
            <a:ext cx="4320480" cy="338554"/>
          </a:xfrm>
          <a:prstGeom prst="rect">
            <a:avLst/>
          </a:prstGeom>
        </p:spPr>
        <p:txBody>
          <a:bodyPr wrap="square">
            <a:spAutoFit/>
          </a:bodyPr>
          <a:lstStyle/>
          <a:p>
            <a:r>
              <a:rPr lang="nb-NO" sz="1600" dirty="0">
                <a:solidFill>
                  <a:schemeClr val="dk1"/>
                </a:solidFill>
              </a:rPr>
              <a:t>Tilsett salt/smak som angitt i tabellen nedenfor:</a:t>
            </a:r>
          </a:p>
        </p:txBody>
      </p:sp>
      <p:pic>
        <p:nvPicPr>
          <p:cNvPr id="102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66156" y="3573016"/>
            <a:ext cx="424847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097" y="5134007"/>
            <a:ext cx="42560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653136"/>
            <a:ext cx="3528392" cy="48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Plassholder for tekst 19"/>
          <p:cNvSpPr>
            <a:spLocks noGrp="1"/>
          </p:cNvSpPr>
          <p:nvPr>
            <p:ph type="body" sz="quarter" idx="3"/>
          </p:nvPr>
        </p:nvSpPr>
        <p:spPr>
          <a:xfrm>
            <a:off x="4672720" y="1387407"/>
            <a:ext cx="4041775" cy="1918847"/>
          </a:xfrm>
        </p:spPr>
        <p:txBody>
          <a:bodyPr>
            <a:normAutofit fontScale="92500" lnSpcReduction="10000"/>
          </a:bodyPr>
          <a:lstStyle/>
          <a:p>
            <a:r>
              <a:rPr lang="nb-NO" sz="1700" b="0" dirty="0"/>
              <a:t>Ingredienser:</a:t>
            </a:r>
          </a:p>
          <a:p>
            <a:pPr lvl="0"/>
            <a:endParaRPr lang="nb-NO" sz="1500" b="0" dirty="0"/>
          </a:p>
          <a:p>
            <a:pPr lvl="0"/>
            <a:r>
              <a:rPr lang="nb-NO" sz="1500" b="0" dirty="0"/>
              <a:t>1 boks (2600 g) hakkede tomater (uten tilsatt smak) epd:547851</a:t>
            </a:r>
          </a:p>
          <a:p>
            <a:pPr lvl="0"/>
            <a:r>
              <a:rPr lang="nb-NO" sz="1500" b="0" dirty="0"/>
              <a:t>12 dl vann</a:t>
            </a:r>
          </a:p>
          <a:p>
            <a:pPr lvl="0"/>
            <a:r>
              <a:rPr lang="nb-NO" sz="1500" b="0" dirty="0"/>
              <a:t>Bordsalt (</a:t>
            </a:r>
            <a:r>
              <a:rPr lang="nb-NO" sz="1500" b="0" dirty="0" err="1"/>
              <a:t>jozo</a:t>
            </a:r>
            <a:r>
              <a:rPr lang="nb-NO" sz="1500" b="0" dirty="0"/>
              <a:t>)</a:t>
            </a:r>
          </a:p>
          <a:p>
            <a:pPr lvl="0"/>
            <a:r>
              <a:rPr lang="nb-NO" sz="1500" b="0" dirty="0"/>
              <a:t>Andre smakstilsetninger som sitron, chili, </a:t>
            </a:r>
            <a:br>
              <a:rPr lang="nb-NO" sz="1500" b="0" dirty="0"/>
            </a:br>
            <a:r>
              <a:rPr lang="nb-NO" sz="1500" b="0" dirty="0"/>
              <a:t>hvitløk, ingefær, persille, timian </a:t>
            </a:r>
            <a:r>
              <a:rPr lang="nb-NO" sz="1500" b="0" dirty="0" err="1"/>
              <a:t>el.l</a:t>
            </a:r>
            <a:r>
              <a:rPr lang="nb-NO" sz="1500" b="0" dirty="0"/>
              <a:t>.</a:t>
            </a:r>
          </a:p>
          <a:p>
            <a:endParaRPr lang="nb-NO" dirty="0"/>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80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60648"/>
            <a:ext cx="8208000" cy="586957"/>
          </a:xfrm>
        </p:spPr>
        <p:txBody>
          <a:bodyPr>
            <a:normAutofit/>
          </a:bodyPr>
          <a:lstStyle/>
          <a:p>
            <a:r>
              <a:rPr lang="nb-NO" sz="2800" b="1" dirty="0">
                <a:solidFill>
                  <a:srgbClr val="0093A7"/>
                </a:solidFill>
              </a:rPr>
              <a:t>Salt i oppskrifter/tilberedning</a:t>
            </a:r>
            <a:endParaRPr lang="nb-NO" sz="2800" b="1" dirty="0">
              <a:solidFill>
                <a:schemeClr val="accent5"/>
              </a:solidFill>
            </a:endParaRPr>
          </a:p>
        </p:txBody>
      </p:sp>
      <p:sp>
        <p:nvSpPr>
          <p:cNvPr id="3" name="Plassholder for innhold 2"/>
          <p:cNvSpPr>
            <a:spLocks noGrp="1"/>
          </p:cNvSpPr>
          <p:nvPr>
            <p:ph idx="1"/>
          </p:nvPr>
        </p:nvSpPr>
        <p:spPr>
          <a:xfrm>
            <a:off x="467544" y="1052736"/>
            <a:ext cx="8208000" cy="5904656"/>
          </a:xfrm>
        </p:spPr>
        <p:txBody>
          <a:bodyPr>
            <a:normAutofit/>
          </a:bodyPr>
          <a:lstStyle/>
          <a:p>
            <a:r>
              <a:rPr lang="nb-NO" sz="2000" dirty="0"/>
              <a:t>Lage mat mest mulig fra bunnen av (bruke råvarer) og velge bearbeidede matvarer med lite salt (sette saltkrav i anskaffelser/innkjøp)</a:t>
            </a:r>
          </a:p>
          <a:p>
            <a:r>
              <a:rPr lang="nb-NO" sz="2000" dirty="0"/>
              <a:t>Saltmengde bør angis i g/måleskje</a:t>
            </a:r>
          </a:p>
          <a:p>
            <a:r>
              <a:rPr lang="nb-NO" sz="2000" dirty="0"/>
              <a:t>Oppskrifter skal følges (</a:t>
            </a:r>
            <a:r>
              <a:rPr lang="nb-NO" sz="2000" dirty="0" err="1"/>
              <a:t>ref</a:t>
            </a:r>
            <a:r>
              <a:rPr lang="nb-NO" sz="2000" dirty="0"/>
              <a:t> IK-Mat)</a:t>
            </a:r>
          </a:p>
          <a:p>
            <a:r>
              <a:rPr lang="nb-NO" sz="2000" dirty="0"/>
              <a:t>Kan saltmengder kuttes? – hvordan/hvor mye?</a:t>
            </a:r>
          </a:p>
          <a:p>
            <a:r>
              <a:rPr lang="nb-NO" sz="2000" dirty="0"/>
              <a:t>Kan noe salt erstattes med andre smaker? – se neste lysark</a:t>
            </a:r>
          </a:p>
          <a:p>
            <a:r>
              <a:rPr lang="nb-NO" sz="2000" dirty="0"/>
              <a:t>Hvilke smakstilsettere tilbys gjestene? Hvor plasseres de?</a:t>
            </a:r>
          </a:p>
          <a:p>
            <a:endParaRPr lang="nb-NO"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861048"/>
            <a:ext cx="3888432"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Plassholder for bunntekst 3"/>
          <p:cNvSpPr>
            <a:spLocks noGrp="1"/>
          </p:cNvSpPr>
          <p:nvPr>
            <p:ph type="ftr" sz="quarter" idx="11"/>
          </p:nvPr>
        </p:nvSpPr>
        <p:spPr/>
        <p:txBody>
          <a:bodyPr/>
          <a:lstStyle/>
          <a:p>
            <a:r>
              <a:rPr lang="nb-NO" sz="2000" b="1" dirty="0"/>
              <a:t>SALTSKOLEN  </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3713" y="5301208"/>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45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16632"/>
            <a:ext cx="8229600" cy="850106"/>
          </a:xfrm>
        </p:spPr>
        <p:txBody>
          <a:bodyPr>
            <a:normAutofit/>
          </a:bodyPr>
          <a:lstStyle/>
          <a:p>
            <a:r>
              <a:rPr lang="nb-NO" altLang="nb-NO" sz="2800" b="1" dirty="0">
                <a:solidFill>
                  <a:srgbClr val="0093A7"/>
                </a:solidFill>
              </a:rPr>
              <a:t>Gi rettene personlig preg med mindre salt og heller;</a:t>
            </a:r>
            <a:endParaRPr lang="nb-NO" sz="2800" dirty="0"/>
          </a:p>
        </p:txBody>
      </p:sp>
      <p:sp>
        <p:nvSpPr>
          <p:cNvPr id="4" name="Plassholder for bunntekst 3"/>
          <p:cNvSpPr>
            <a:spLocks noGrp="1"/>
          </p:cNvSpPr>
          <p:nvPr>
            <p:ph type="ftr" sz="quarter" idx="11"/>
          </p:nvPr>
        </p:nvSpPr>
        <p:spPr/>
        <p:txBody>
          <a:bodyPr/>
          <a:lstStyle/>
          <a:p>
            <a:r>
              <a:rPr lang="nb-NO" sz="2000" b="1" dirty="0"/>
              <a:t>SALTSKOLEN  </a:t>
            </a:r>
          </a:p>
        </p:txBody>
      </p:sp>
      <p:sp>
        <p:nvSpPr>
          <p:cNvPr id="5" name="Plassholder for innhold 2"/>
          <p:cNvSpPr>
            <a:spLocks noGrp="1"/>
          </p:cNvSpPr>
          <p:nvPr>
            <p:ph idx="1"/>
          </p:nvPr>
        </p:nvSpPr>
        <p:spPr>
          <a:xfrm>
            <a:off x="395536" y="1052736"/>
            <a:ext cx="8568952" cy="4824536"/>
          </a:xfrm>
        </p:spPr>
        <p:txBody>
          <a:bodyPr>
            <a:noAutofit/>
          </a:bodyPr>
          <a:lstStyle/>
          <a:p>
            <a:r>
              <a:rPr lang="nb-NO" sz="1800" dirty="0"/>
              <a:t>Friske eller tørkede urter/urtekrydder som oregano, basilikum, </a:t>
            </a:r>
            <a:br>
              <a:rPr lang="nb-NO" sz="1800" dirty="0"/>
            </a:br>
            <a:r>
              <a:rPr lang="nb-NO" sz="1800" dirty="0"/>
              <a:t>timian, persille, rosmarin, koriander, muskatnøtt, karri, kanel</a:t>
            </a:r>
            <a:br>
              <a:rPr lang="nb-NO" sz="1800" dirty="0"/>
            </a:br>
            <a:endParaRPr lang="nb-NO" sz="1800" dirty="0"/>
          </a:p>
          <a:p>
            <a:r>
              <a:rPr lang="nb-NO" sz="1800" dirty="0"/>
              <a:t>Løk, hvitløk, chili og grønnsaker med sterk egensmak </a:t>
            </a:r>
            <a:br>
              <a:rPr lang="nb-NO" sz="1800" dirty="0"/>
            </a:br>
            <a:r>
              <a:rPr lang="nb-NO" sz="1800" dirty="0"/>
              <a:t>(som paprika, tomat) fremhever også smaken hos andre råvarer.</a:t>
            </a:r>
            <a:br>
              <a:rPr lang="nb-NO" sz="1800" dirty="0"/>
            </a:br>
            <a:endParaRPr lang="nb-NO" sz="1800" dirty="0"/>
          </a:p>
          <a:p>
            <a:pPr lvl="0"/>
            <a:r>
              <a:rPr lang="nb-NO" sz="1800" dirty="0"/>
              <a:t>Pepper og syre, som ulike typer eddik, hvitvins- eller </a:t>
            </a:r>
            <a:br>
              <a:rPr lang="nb-NO" sz="1800" dirty="0"/>
            </a:br>
            <a:r>
              <a:rPr lang="nb-NO" sz="1800" dirty="0"/>
              <a:t>kryddereddik og </a:t>
            </a:r>
            <a:r>
              <a:rPr lang="nb-NO" sz="1800" dirty="0" err="1"/>
              <a:t>balsamico</a:t>
            </a:r>
            <a:r>
              <a:rPr lang="nb-NO" sz="1800" dirty="0"/>
              <a:t>, kan erstatte salt.</a:t>
            </a:r>
            <a:br>
              <a:rPr lang="nb-NO" sz="1800" dirty="0"/>
            </a:br>
            <a:endParaRPr lang="nb-NO" sz="1800" dirty="0"/>
          </a:p>
          <a:p>
            <a:r>
              <a:rPr lang="nb-NO" sz="1800" dirty="0"/>
              <a:t>Smak på maten før </a:t>
            </a:r>
            <a:r>
              <a:rPr lang="nb-NO" sz="1800" dirty="0" err="1"/>
              <a:t>evt</a:t>
            </a:r>
            <a:r>
              <a:rPr lang="nb-NO" sz="1800" dirty="0"/>
              <a:t> salting og tilsett salt litt av gangen.</a:t>
            </a:r>
            <a:br>
              <a:rPr lang="nb-NO" sz="1800" dirty="0"/>
            </a:br>
            <a:r>
              <a:rPr lang="nb-NO" sz="1800" dirty="0"/>
              <a:t> </a:t>
            </a:r>
          </a:p>
          <a:p>
            <a:r>
              <a:rPr lang="nb-NO" sz="1800" dirty="0"/>
              <a:t>Saltsmak oppleves individuelt og spisegjesten liker kanskje </a:t>
            </a:r>
            <a:br>
              <a:rPr lang="nb-NO" sz="1800" dirty="0"/>
            </a:br>
            <a:r>
              <a:rPr lang="nb-NO" sz="1800" dirty="0"/>
              <a:t>mindre salt smak enn den som lager maten.</a:t>
            </a:r>
            <a:br>
              <a:rPr lang="nb-NO" sz="1800" dirty="0"/>
            </a:br>
            <a:endParaRPr lang="nb-NO" sz="1800" dirty="0"/>
          </a:p>
          <a:p>
            <a:r>
              <a:rPr lang="nb-NO" altLang="nb-NO" sz="1800" dirty="0"/>
              <a:t>Har dere egne erfaringer og tips?</a:t>
            </a:r>
          </a:p>
          <a:p>
            <a:pPr marL="0" indent="0">
              <a:buNone/>
            </a:pPr>
            <a:endParaRPr lang="nb-NO" altLang="nb-NO" sz="1800" dirty="0"/>
          </a:p>
          <a:p>
            <a:pPr>
              <a:buFontTx/>
              <a:buNone/>
            </a:pPr>
            <a:endParaRPr lang="nb-NO" altLang="nb-NO" sz="1800" dirty="0"/>
          </a:p>
          <a:p>
            <a:endParaRPr lang="nb-NO" sz="1800" dirty="0"/>
          </a:p>
        </p:txBody>
      </p:sp>
      <p:pic>
        <p:nvPicPr>
          <p:cNvPr id="6" name="Picture 6" descr="13-117-160-Salt.jpg"/>
          <p:cNvPicPr>
            <a:picLocks noChangeAspect="1"/>
          </p:cNvPicPr>
          <p:nvPr/>
        </p:nvPicPr>
        <p:blipFill rotWithShape="1">
          <a:blip r:embed="rId3" cstate="print">
            <a:extLst>
              <a:ext uri="{28A0092B-C50C-407E-A947-70E740481C1C}">
                <a14:useLocalDpi xmlns:a14="http://schemas.microsoft.com/office/drawing/2010/main" val="0"/>
              </a:ext>
            </a:extLst>
          </a:blip>
          <a:srcRect b="16482"/>
          <a:stretch/>
        </p:blipFill>
        <p:spPr>
          <a:xfrm>
            <a:off x="6887046" y="1196752"/>
            <a:ext cx="2195736"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77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60648"/>
            <a:ext cx="8208000" cy="586957"/>
          </a:xfrm>
        </p:spPr>
        <p:txBody>
          <a:bodyPr>
            <a:normAutofit/>
          </a:bodyPr>
          <a:lstStyle/>
          <a:p>
            <a:r>
              <a:rPr lang="nb-NO" sz="3000" b="1" dirty="0">
                <a:solidFill>
                  <a:srgbClr val="0093A7"/>
                </a:solidFill>
              </a:rPr>
              <a:t>Saltquiz: </a:t>
            </a:r>
            <a:r>
              <a:rPr lang="nb-NO" sz="3000" b="1" dirty="0" err="1">
                <a:solidFill>
                  <a:srgbClr val="0093A7"/>
                </a:solidFill>
              </a:rPr>
              <a:t>kahoot</a:t>
            </a:r>
            <a:endParaRPr lang="nb-NO" sz="3000" b="1" dirty="0">
              <a:solidFill>
                <a:srgbClr val="FF0000"/>
              </a:solidFill>
            </a:endParaRPr>
          </a:p>
        </p:txBody>
      </p:sp>
      <p:sp>
        <p:nvSpPr>
          <p:cNvPr id="3" name="Plassholder for innhold 2"/>
          <p:cNvSpPr>
            <a:spLocks noGrp="1"/>
          </p:cNvSpPr>
          <p:nvPr>
            <p:ph idx="1"/>
          </p:nvPr>
        </p:nvSpPr>
        <p:spPr>
          <a:xfrm>
            <a:off x="251520" y="908720"/>
            <a:ext cx="8784976" cy="4525963"/>
          </a:xfrm>
        </p:spPr>
        <p:txBody>
          <a:bodyPr>
            <a:normAutofit fontScale="92500" lnSpcReduction="20000"/>
          </a:bodyPr>
          <a:lstStyle/>
          <a:p>
            <a:pPr marL="0" indent="0">
              <a:buNone/>
            </a:pPr>
            <a:r>
              <a:rPr lang="nb-NO" sz="2200" dirty="0">
                <a:solidFill>
                  <a:schemeClr val="tx1"/>
                </a:solidFill>
              </a:rPr>
              <a:t>Det er morsomst å kjøre quiz når man er tre eller flere sammen, da kommer konkurranseinstinktet frem. Start gjerne et møte/kurs med en quiz!</a:t>
            </a:r>
          </a:p>
          <a:p>
            <a:pPr marL="0" indent="0">
              <a:buNone/>
            </a:pPr>
            <a:endParaRPr lang="nb-NO" sz="2200" dirty="0"/>
          </a:p>
          <a:p>
            <a:r>
              <a:rPr lang="nb-NO" sz="2200" dirty="0"/>
              <a:t>Gå til nettsiden: </a:t>
            </a:r>
            <a:r>
              <a:rPr lang="nb-NO" sz="2400" u="sng" dirty="0">
                <a:hlinkClick r:id="rId3"/>
              </a:rPr>
              <a:t>https://create.kahoot.it</a:t>
            </a:r>
            <a:r>
              <a:rPr lang="nb-NO" sz="2400" dirty="0"/>
              <a:t> </a:t>
            </a:r>
          </a:p>
          <a:p>
            <a:endParaRPr lang="nb-NO" sz="2400" dirty="0"/>
          </a:p>
          <a:p>
            <a:r>
              <a:rPr lang="nb-NO" sz="2200" dirty="0"/>
              <a:t>Opprett bruker og logg inn</a:t>
            </a:r>
            <a:br>
              <a:rPr lang="nb-NO" sz="2200" dirty="0"/>
            </a:br>
            <a:endParaRPr lang="nb-NO" sz="2200" dirty="0"/>
          </a:p>
          <a:p>
            <a:r>
              <a:rPr lang="nb-NO" sz="2200" dirty="0"/>
              <a:t>Søk opp </a:t>
            </a:r>
            <a:r>
              <a:rPr lang="nb-NO" sz="2200" dirty="0" err="1"/>
              <a:t>kahooten</a:t>
            </a:r>
            <a:r>
              <a:rPr lang="nb-NO" sz="2200" dirty="0"/>
              <a:t> «Salt i maten»</a:t>
            </a:r>
          </a:p>
          <a:p>
            <a:pPr marL="0" indent="0">
              <a:buNone/>
            </a:pPr>
            <a:endParaRPr lang="nb-NO" sz="2200" dirty="0"/>
          </a:p>
          <a:p>
            <a:r>
              <a:rPr lang="nb-NO" sz="2400" dirty="0"/>
              <a:t>Følg instruksjonene der</a:t>
            </a:r>
          </a:p>
          <a:p>
            <a:pPr marL="0" indent="0">
              <a:buNone/>
            </a:pPr>
            <a:endParaRPr lang="nb-NO" sz="2200" dirty="0"/>
          </a:p>
          <a:p>
            <a:r>
              <a:rPr lang="nb-NO" sz="2200" dirty="0"/>
              <a:t>Spørsmål og svaralternativer med farge/symbolkode kommer på felles skjerm, deltakerne svarer ved å velge riktig farge/symbol på egen skjerm. </a:t>
            </a:r>
            <a:br>
              <a:rPr lang="nb-NO" sz="2200" dirty="0"/>
            </a:br>
            <a:r>
              <a:rPr lang="nb-NO" sz="2200" dirty="0"/>
              <a:t>Poeng gis for riktig svar, hvor mange poeng avhenger av hvor fort du svarer.  </a:t>
            </a:r>
          </a:p>
          <a:p>
            <a:pPr marL="0" indent="0">
              <a:buNone/>
            </a:pPr>
            <a:endParaRPr lang="nb-NO" dirty="0"/>
          </a:p>
          <a:p>
            <a:pPr marL="0" indent="0">
              <a:buNone/>
            </a:pPr>
            <a:endParaRPr lang="nb-NO" dirty="0"/>
          </a:p>
        </p:txBody>
      </p:sp>
      <p:sp>
        <p:nvSpPr>
          <p:cNvPr id="4" name="Plassholder for bunntekst 3"/>
          <p:cNvSpPr>
            <a:spLocks noGrp="1"/>
          </p:cNvSpPr>
          <p:nvPr>
            <p:ph type="ftr" sz="quarter" idx="11"/>
          </p:nvPr>
        </p:nvSpPr>
        <p:spPr>
          <a:xfrm>
            <a:off x="3059832" y="6261409"/>
            <a:ext cx="2895600" cy="365125"/>
          </a:xfrm>
        </p:spPr>
        <p:txBody>
          <a:bodyPr/>
          <a:lstStyle/>
          <a:p>
            <a:r>
              <a:rPr lang="nb-NO" sz="2000" b="1" dirty="0"/>
              <a:t>SALTSKOLEN  </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110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04664"/>
            <a:ext cx="8208000" cy="525401"/>
          </a:xfrm>
        </p:spPr>
        <p:txBody>
          <a:bodyPr/>
          <a:lstStyle/>
          <a:p>
            <a:r>
              <a:rPr lang="nb-NO" sz="2800" b="1" dirty="0">
                <a:solidFill>
                  <a:srgbClr val="0093A7"/>
                </a:solidFill>
              </a:rPr>
              <a:t>Sjekkliste - saltbevissthet</a:t>
            </a:r>
          </a:p>
        </p:txBody>
      </p:sp>
      <p:sp>
        <p:nvSpPr>
          <p:cNvPr id="3" name="Plassholder for innhold 2"/>
          <p:cNvSpPr>
            <a:spLocks noGrp="1"/>
          </p:cNvSpPr>
          <p:nvPr>
            <p:ph idx="1"/>
          </p:nvPr>
        </p:nvSpPr>
        <p:spPr>
          <a:xfrm>
            <a:off x="548601" y="1392559"/>
            <a:ext cx="8208000" cy="4525963"/>
          </a:xfrm>
        </p:spPr>
        <p:txBody>
          <a:bodyPr>
            <a:normAutofit/>
          </a:bodyPr>
          <a:lstStyle/>
          <a:p>
            <a:pPr marL="0" indent="0">
              <a:buNone/>
            </a:pPr>
            <a:r>
              <a:rPr lang="nb-NO" sz="2000" b="1" dirty="0">
                <a:solidFill>
                  <a:srgbClr val="0093A7"/>
                </a:solidFill>
              </a:rPr>
              <a:t>Jeg bidrar til mindre salt i maten og bedre folkehelse fordi jeg:</a:t>
            </a:r>
          </a:p>
          <a:p>
            <a:pPr marL="0" indent="0">
              <a:buNone/>
            </a:pPr>
            <a:endParaRPr lang="nb-NO" sz="1800" dirty="0">
              <a:solidFill>
                <a:srgbClr val="0093A7"/>
              </a:solidFill>
            </a:endParaRPr>
          </a:p>
          <a:p>
            <a:r>
              <a:rPr lang="nb-NO" sz="1800" dirty="0"/>
              <a:t>bruker mye rene råvarer</a:t>
            </a:r>
          </a:p>
          <a:p>
            <a:pPr lvl="0"/>
            <a:r>
              <a:rPr lang="nb-NO" sz="1800" dirty="0"/>
              <a:t>følger oppskrifter der saltmengdene er vurdert og angitt</a:t>
            </a:r>
          </a:p>
          <a:p>
            <a:pPr lvl="0"/>
            <a:r>
              <a:rPr lang="nb-NO" sz="1800" dirty="0"/>
              <a:t>måler opp riktig mengde salt</a:t>
            </a:r>
          </a:p>
          <a:p>
            <a:pPr lvl="0"/>
            <a:r>
              <a:rPr lang="nb-NO" sz="1800" dirty="0"/>
              <a:t>bruker krydder og smakstilsetninger uten tilsatt salt</a:t>
            </a:r>
          </a:p>
          <a:p>
            <a:pPr lvl="0"/>
            <a:r>
              <a:rPr lang="nb-NO" sz="1800" dirty="0"/>
              <a:t>bruker saltredusert buljong/fond der slik tilsetning er påkrevd</a:t>
            </a:r>
          </a:p>
          <a:p>
            <a:r>
              <a:rPr lang="nb-NO" sz="1800" dirty="0"/>
              <a:t>smaker på maten før jeg tilsetter salt</a:t>
            </a:r>
          </a:p>
          <a:p>
            <a:pPr lvl="0"/>
            <a:r>
              <a:rPr lang="nb-NO" sz="1800" dirty="0"/>
              <a:t>tilbyr gjestene mine alternative smakstilsetninger uten tilsatt salt</a:t>
            </a:r>
          </a:p>
          <a:p>
            <a:pPr lvl="0"/>
            <a:r>
              <a:rPr lang="nb-NO" sz="1800" dirty="0"/>
              <a:t>tilbyr gjestene mine saltkvern i stedet for kuvertsalt</a:t>
            </a:r>
          </a:p>
          <a:p>
            <a:pPr lvl="0"/>
            <a:r>
              <a:rPr lang="nb-NO" sz="1800" dirty="0"/>
              <a:t>fronter de mindre salte alternativene og gjør dem lettest tilgjengelig</a:t>
            </a:r>
          </a:p>
          <a:p>
            <a:pPr marL="0" indent="0">
              <a:buNone/>
            </a:pPr>
            <a:endParaRPr lang="nb-NO" sz="1800" dirty="0"/>
          </a:p>
          <a:p>
            <a:endParaRPr lang="nb-NO" sz="1800" dirty="0"/>
          </a:p>
        </p:txBody>
      </p:sp>
      <p:pic>
        <p:nvPicPr>
          <p:cNvPr id="4" name="Bilde 3"/>
          <p:cNvPicPr>
            <a:picLocks noChangeAspect="1"/>
          </p:cNvPicPr>
          <p:nvPr/>
        </p:nvPicPr>
        <p:blipFill>
          <a:blip r:embed="rId3" cstate="print"/>
          <a:stretch>
            <a:fillRect/>
          </a:stretch>
        </p:blipFill>
        <p:spPr>
          <a:xfrm>
            <a:off x="6889426" y="116632"/>
            <a:ext cx="2232248" cy="1182717"/>
          </a:xfrm>
          <a:prstGeom prst="rect">
            <a:avLst/>
          </a:prstGeom>
        </p:spPr>
      </p:pic>
      <p:sp>
        <p:nvSpPr>
          <p:cNvPr id="5" name="Plassholder for bunntekst 4"/>
          <p:cNvSpPr>
            <a:spLocks noGrp="1"/>
          </p:cNvSpPr>
          <p:nvPr>
            <p:ph type="ftr" sz="quarter" idx="11"/>
          </p:nvPr>
        </p:nvSpPr>
        <p:spPr>
          <a:xfrm>
            <a:off x="3131840" y="6281266"/>
            <a:ext cx="2895600" cy="365125"/>
          </a:xfrm>
        </p:spPr>
        <p:txBody>
          <a:bodyPr/>
          <a:lstStyle/>
          <a:p>
            <a:r>
              <a:rPr lang="nb-NO" sz="2000" b="1" dirty="0"/>
              <a:t>SALTSKOLEN  </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502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88640"/>
            <a:ext cx="8208000" cy="586957"/>
          </a:xfrm>
        </p:spPr>
        <p:txBody>
          <a:bodyPr/>
          <a:lstStyle/>
          <a:p>
            <a:r>
              <a:rPr lang="nb-NO" sz="3200" b="1" dirty="0">
                <a:solidFill>
                  <a:srgbClr val="0093A7"/>
                </a:solidFill>
              </a:rPr>
              <a:t>Saltfilmer: ideer til tiltak</a:t>
            </a:r>
            <a:endParaRPr lang="nb-NO" sz="1800" b="1" i="1" dirty="0">
              <a:solidFill>
                <a:srgbClr val="0093A7"/>
              </a:solidFill>
            </a:endParaRPr>
          </a:p>
        </p:txBody>
      </p:sp>
      <p:sp>
        <p:nvSpPr>
          <p:cNvPr id="3" name="Plassholder for innhold 2"/>
          <p:cNvSpPr>
            <a:spLocks noGrp="1"/>
          </p:cNvSpPr>
          <p:nvPr>
            <p:ph idx="1"/>
          </p:nvPr>
        </p:nvSpPr>
        <p:spPr>
          <a:xfrm>
            <a:off x="395536" y="1052736"/>
            <a:ext cx="8208000" cy="4896544"/>
          </a:xfrm>
        </p:spPr>
        <p:txBody>
          <a:bodyPr>
            <a:normAutofit fontScale="62500" lnSpcReduction="20000"/>
          </a:bodyPr>
          <a:lstStyle/>
          <a:p>
            <a:pPr marL="0" indent="0">
              <a:buNone/>
            </a:pPr>
            <a:r>
              <a:rPr lang="nb-NO" b="1" dirty="0">
                <a:solidFill>
                  <a:srgbClr val="0093A7"/>
                </a:solidFill>
              </a:rPr>
              <a:t>Helsedirektoratets filmsnutter om saltreduksjon finnes her</a:t>
            </a:r>
            <a:r>
              <a:rPr lang="nb-NO" dirty="0">
                <a:solidFill>
                  <a:srgbClr val="0093A7"/>
                </a:solidFill>
              </a:rPr>
              <a:t>:</a:t>
            </a:r>
            <a:br>
              <a:rPr lang="nb-NO" sz="2400" dirty="0">
                <a:solidFill>
                  <a:srgbClr val="0093A7"/>
                </a:solidFill>
              </a:rPr>
            </a:br>
            <a:r>
              <a:rPr lang="nb-NO" sz="2400" dirty="0">
                <a:hlinkClick r:id="rId3"/>
              </a:rPr>
              <a:t>https://www.youtube.com/playlist?list=PLS9Dbtm5qG5UcOv61bC-T484FlOJAfuzX</a:t>
            </a:r>
            <a:endParaRPr lang="nb-NO" sz="2400" dirty="0"/>
          </a:p>
          <a:p>
            <a:pPr marL="0" indent="0">
              <a:buNone/>
            </a:pPr>
            <a:endParaRPr lang="nb-NO" sz="2400" dirty="0"/>
          </a:p>
          <a:p>
            <a:pPr marL="0" indent="0">
              <a:buNone/>
            </a:pPr>
            <a:r>
              <a:rPr lang="nb-NO" sz="2400" dirty="0"/>
              <a:t>El </a:t>
            </a:r>
          </a:p>
          <a:p>
            <a:pPr marL="0" indent="0">
              <a:buNone/>
            </a:pPr>
            <a:r>
              <a:rPr lang="nb-NO" sz="2400" dirty="0">
                <a:hlinkClick r:id="rId4"/>
              </a:rPr>
              <a:t>https://www.youtube.com/watch?v=EChG-4PGaN4&amp;list=PLS9Dbtm5qG5UcOv61bC-T484FlOJAfuzX</a:t>
            </a:r>
            <a:endParaRPr lang="nb-NO" sz="2400" dirty="0"/>
          </a:p>
          <a:p>
            <a:pPr marL="0" indent="0">
              <a:buNone/>
            </a:pPr>
            <a:endParaRPr lang="nb-NO" sz="2400" dirty="0"/>
          </a:p>
          <a:p>
            <a:pPr marL="0" indent="0">
              <a:buNone/>
            </a:pPr>
            <a:r>
              <a:rPr lang="nb-NO" b="1" dirty="0">
                <a:solidFill>
                  <a:srgbClr val="0093A7"/>
                </a:solidFill>
              </a:rPr>
              <a:t>Temaene er</a:t>
            </a:r>
            <a:r>
              <a:rPr lang="nb-NO" dirty="0">
                <a:solidFill>
                  <a:srgbClr val="0093A7"/>
                </a:solidFill>
              </a:rPr>
              <a:t>:</a:t>
            </a:r>
          </a:p>
          <a:p>
            <a:pPr marL="457200" indent="-457200">
              <a:buAutoNum type="arabicPeriod"/>
            </a:pPr>
            <a:r>
              <a:rPr lang="nb-NO" dirty="0"/>
              <a:t>Kutt ned på saltet uten å redusere smaken</a:t>
            </a:r>
          </a:p>
          <a:p>
            <a:pPr marL="457200" indent="-457200">
              <a:buAutoNum type="arabicPeriod"/>
            </a:pPr>
            <a:r>
              <a:rPr lang="nb-NO" dirty="0"/>
              <a:t>Bestem saltmengden selv</a:t>
            </a:r>
          </a:p>
          <a:p>
            <a:pPr marL="457200" indent="-457200">
              <a:buAutoNum type="arabicPeriod"/>
            </a:pPr>
            <a:r>
              <a:rPr lang="nb-NO" dirty="0"/>
              <a:t>Kilder til salt</a:t>
            </a:r>
          </a:p>
          <a:p>
            <a:pPr marL="457200" indent="-457200">
              <a:buAutoNum type="arabicPeriod"/>
            </a:pPr>
            <a:r>
              <a:rPr lang="nb-NO" dirty="0"/>
              <a:t>Mer grønt – mindre salt</a:t>
            </a:r>
          </a:p>
          <a:p>
            <a:pPr marL="457200" indent="-457200">
              <a:buAutoNum type="arabicPeriod"/>
            </a:pPr>
            <a:r>
              <a:rPr lang="nb-NO" dirty="0"/>
              <a:t>Lag tacokrydder selv</a:t>
            </a:r>
          </a:p>
          <a:p>
            <a:pPr marL="0" indent="0">
              <a:buNone/>
            </a:pPr>
            <a:endParaRPr lang="nb-NO" dirty="0"/>
          </a:p>
          <a:p>
            <a:r>
              <a:rPr lang="nb-NO" dirty="0"/>
              <a:t>Kan noen av ideene brukes på eget kjøkken? </a:t>
            </a:r>
          </a:p>
          <a:p>
            <a:r>
              <a:rPr lang="nb-NO" dirty="0"/>
              <a:t>Andre muligheter?</a:t>
            </a:r>
          </a:p>
          <a:p>
            <a:r>
              <a:rPr lang="nb-NO" dirty="0"/>
              <a:t>Vises for kundene?</a:t>
            </a:r>
          </a:p>
          <a:p>
            <a:pPr marL="0" indent="0">
              <a:buNone/>
            </a:pPr>
            <a:endParaRPr lang="nb-NO" dirty="0"/>
          </a:p>
          <a:p>
            <a:pPr marL="0" indent="0">
              <a:buNone/>
            </a:pPr>
            <a:endParaRPr lang="nb-NO" dirty="0"/>
          </a:p>
        </p:txBody>
      </p:sp>
      <p:pic>
        <p:nvPicPr>
          <p:cNvPr id="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0373" y="2924944"/>
            <a:ext cx="3395127"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ssholder for bunntekst 4"/>
          <p:cNvSpPr>
            <a:spLocks noGrp="1"/>
          </p:cNvSpPr>
          <p:nvPr>
            <p:ph type="ftr" sz="quarter" idx="11"/>
          </p:nvPr>
        </p:nvSpPr>
        <p:spPr>
          <a:xfrm>
            <a:off x="3131840" y="6217341"/>
            <a:ext cx="2895600" cy="365125"/>
          </a:xfrm>
        </p:spPr>
        <p:txBody>
          <a:bodyPr/>
          <a:lstStyle/>
          <a:p>
            <a:r>
              <a:rPr lang="nb-NO" sz="2000" b="1" dirty="0"/>
              <a:t>SALTSKOLEN  </a:t>
            </a: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790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08000" cy="586957"/>
          </a:xfrm>
        </p:spPr>
        <p:txBody>
          <a:bodyPr/>
          <a:lstStyle/>
          <a:p>
            <a:r>
              <a:rPr lang="nb-NO" sz="3200" b="1" dirty="0">
                <a:solidFill>
                  <a:srgbClr val="0093A7"/>
                </a:solidFill>
              </a:rPr>
              <a:t>Ideer – hva fungerer? </a:t>
            </a:r>
            <a:endParaRPr lang="nb-NO" sz="2800" b="1" dirty="0">
              <a:solidFill>
                <a:schemeClr val="accent5"/>
              </a:solidFill>
            </a:endParaRPr>
          </a:p>
        </p:txBody>
      </p:sp>
      <p:sp>
        <p:nvSpPr>
          <p:cNvPr id="3" name="Plassholder for innhold 2"/>
          <p:cNvSpPr>
            <a:spLocks noGrp="1"/>
          </p:cNvSpPr>
          <p:nvPr>
            <p:ph idx="1"/>
          </p:nvPr>
        </p:nvSpPr>
        <p:spPr>
          <a:xfrm>
            <a:off x="611560" y="1094010"/>
            <a:ext cx="8229600" cy="4525963"/>
          </a:xfrm>
        </p:spPr>
        <p:txBody>
          <a:bodyPr>
            <a:normAutofit/>
          </a:bodyPr>
          <a:lstStyle/>
          <a:p>
            <a:r>
              <a:rPr lang="nb-NO" sz="2400" dirty="0"/>
              <a:t>Internopplæring</a:t>
            </a:r>
          </a:p>
          <a:p>
            <a:r>
              <a:rPr lang="nb-NO" sz="2400" dirty="0"/>
              <a:t>Videreutvikle oppskrifter</a:t>
            </a:r>
          </a:p>
          <a:p>
            <a:r>
              <a:rPr lang="nb-NO" sz="2400" dirty="0"/>
              <a:t>Utvikle nye oppskrifter – intern konkurranse blant ansatte?</a:t>
            </a:r>
          </a:p>
          <a:p>
            <a:r>
              <a:rPr lang="nb-NO" sz="2400" dirty="0"/>
              <a:t>Kundekonkurranser</a:t>
            </a:r>
          </a:p>
          <a:p>
            <a:r>
              <a:rPr lang="nb-NO" sz="2400" dirty="0"/>
              <a:t>Promotering (bordryttere mv)</a:t>
            </a:r>
          </a:p>
          <a:p>
            <a:r>
              <a:rPr lang="nb-NO" sz="2400" dirty="0"/>
              <a:t>Vise saltfilmer</a:t>
            </a:r>
          </a:p>
          <a:p>
            <a:r>
              <a:rPr lang="nb-NO" sz="2400" dirty="0"/>
              <a:t>Annet? Diskuter</a:t>
            </a:r>
          </a:p>
        </p:txBody>
      </p:sp>
      <p:pic>
        <p:nvPicPr>
          <p:cNvPr id="4" name="Bilde 3" descr="kryddor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3356992"/>
            <a:ext cx="4241365" cy="1512168"/>
          </a:xfrm>
          <a:prstGeom prst="rect">
            <a:avLst/>
          </a:prstGeom>
        </p:spPr>
      </p:pic>
      <p:sp>
        <p:nvSpPr>
          <p:cNvPr id="5" name="Plassholder for bunntekst 4"/>
          <p:cNvSpPr>
            <a:spLocks noGrp="1"/>
          </p:cNvSpPr>
          <p:nvPr>
            <p:ph type="ftr" sz="quarter" idx="11"/>
          </p:nvPr>
        </p:nvSpPr>
        <p:spPr>
          <a:xfrm>
            <a:off x="3059832" y="6134546"/>
            <a:ext cx="2895600" cy="365125"/>
          </a:xfrm>
        </p:spPr>
        <p:txBody>
          <a:bodyPr/>
          <a:lstStyle/>
          <a:p>
            <a:r>
              <a:rPr lang="nb-NO" sz="2000" b="1" dirty="0"/>
              <a:t>SALTSKOLEN  </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88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922114"/>
          </a:xfrm>
        </p:spPr>
        <p:txBody>
          <a:bodyPr>
            <a:normAutofit fontScale="90000"/>
          </a:bodyPr>
          <a:lstStyle/>
          <a:p>
            <a:r>
              <a:rPr lang="nb-NO" sz="3200" b="1" dirty="0">
                <a:solidFill>
                  <a:schemeClr val="accent5"/>
                </a:solidFill>
              </a:rPr>
              <a:t>Mer om mat, kosthold, helse, lovverk</a:t>
            </a:r>
            <a:br>
              <a:rPr lang="nb-NO" sz="3200" b="1" dirty="0"/>
            </a:br>
            <a:endParaRPr lang="nb-NO" sz="3200" dirty="0"/>
          </a:p>
        </p:txBody>
      </p:sp>
      <p:sp>
        <p:nvSpPr>
          <p:cNvPr id="3" name="Plassholder for innhold 2"/>
          <p:cNvSpPr>
            <a:spLocks noGrp="1"/>
          </p:cNvSpPr>
          <p:nvPr>
            <p:ph idx="1"/>
          </p:nvPr>
        </p:nvSpPr>
        <p:spPr>
          <a:xfrm>
            <a:off x="467544" y="1137105"/>
            <a:ext cx="8229600" cy="4525963"/>
          </a:xfrm>
        </p:spPr>
        <p:txBody>
          <a:bodyPr>
            <a:normAutofit/>
          </a:bodyPr>
          <a:lstStyle/>
          <a:p>
            <a:pPr lvl="0"/>
            <a:endParaRPr lang="nb-NO" sz="2200" b="1" dirty="0">
              <a:solidFill>
                <a:schemeClr val="bg1"/>
              </a:solidFill>
              <a:latin typeface="Arial"/>
              <a:cs typeface="Arial"/>
            </a:endParaRPr>
          </a:p>
          <a:p>
            <a:pPr marL="0" indent="0">
              <a:buNone/>
            </a:pPr>
            <a:r>
              <a:rPr lang="nb-NO" sz="2200" dirty="0">
                <a:solidFill>
                  <a:schemeClr val="bg1"/>
                </a:solidFill>
                <a:latin typeface="Arial"/>
                <a:cs typeface="Arial"/>
                <a:hlinkClick r:id="rId3"/>
              </a:rPr>
              <a:t>Helsedirektoratet.no</a:t>
            </a:r>
            <a:endParaRPr lang="nb-NO" sz="2200" dirty="0">
              <a:solidFill>
                <a:schemeClr val="bg1"/>
              </a:solidFill>
              <a:latin typeface="Arial"/>
              <a:cs typeface="Arial"/>
            </a:endParaRPr>
          </a:p>
          <a:p>
            <a:r>
              <a:rPr lang="nb-NO" sz="2200" dirty="0">
                <a:latin typeface="Arial"/>
                <a:cs typeface="Arial"/>
                <a:hlinkClick r:id="rId4"/>
              </a:rPr>
              <a:t>https://www.facebook.com/helsadi/</a:t>
            </a:r>
            <a:endParaRPr lang="nb-NO" sz="2200" dirty="0">
              <a:latin typeface="Arial"/>
              <a:cs typeface="Arial"/>
            </a:endParaRPr>
          </a:p>
          <a:p>
            <a:pPr lvl="0"/>
            <a:r>
              <a:rPr lang="nb-NO" sz="2200" dirty="0">
                <a:latin typeface="Arial"/>
                <a:cs typeface="Arial"/>
                <a:hlinkClick r:id="rId5"/>
              </a:rPr>
              <a:t>Nokkelhullsmerket.no</a:t>
            </a:r>
            <a:endParaRPr lang="nb-NO" sz="2200" dirty="0">
              <a:latin typeface="Arial"/>
              <a:cs typeface="Arial"/>
            </a:endParaRPr>
          </a:p>
          <a:p>
            <a:pPr lvl="0"/>
            <a:r>
              <a:rPr lang="nb-NO" sz="2200" dirty="0">
                <a:latin typeface="Arial"/>
                <a:cs typeface="Arial"/>
                <a:hlinkClick r:id="rId6"/>
              </a:rPr>
              <a:t>Helsenorge.no</a:t>
            </a:r>
            <a:endParaRPr lang="nb-NO" sz="2200" dirty="0">
              <a:latin typeface="Arial"/>
              <a:cs typeface="Arial"/>
            </a:endParaRPr>
          </a:p>
          <a:p>
            <a:pPr lvl="0"/>
            <a:r>
              <a:rPr lang="nb-NO" sz="2200" dirty="0">
                <a:latin typeface="Arial"/>
                <a:cs typeface="Arial"/>
                <a:hlinkClick r:id="rId7"/>
              </a:rPr>
              <a:t>Kostholdsplanleggeren.no</a:t>
            </a:r>
          </a:p>
          <a:p>
            <a:r>
              <a:rPr lang="nb-NO" sz="2200" dirty="0">
                <a:latin typeface="Arial"/>
                <a:cs typeface="Arial"/>
                <a:hlinkClick r:id="rId8"/>
              </a:rPr>
              <a:t>Kostholdsplanleggeren/maal_vekt_og_porsjonsstorrelser_for_matvarer-1 </a:t>
            </a:r>
            <a:endParaRPr lang="nb-NO" sz="2200" dirty="0">
              <a:latin typeface="Arial"/>
              <a:cs typeface="Arial"/>
            </a:endParaRPr>
          </a:p>
          <a:p>
            <a:pPr marL="0" indent="0">
              <a:buNone/>
            </a:pPr>
            <a:endParaRPr lang="nb-NO" sz="2200" dirty="0">
              <a:latin typeface="Arial"/>
              <a:cs typeface="Arial"/>
            </a:endParaRPr>
          </a:p>
          <a:p>
            <a:pPr marL="0" indent="0">
              <a:buNone/>
            </a:pPr>
            <a:r>
              <a:rPr lang="nb-NO" sz="2200" dirty="0">
                <a:solidFill>
                  <a:schemeClr val="bg1"/>
                </a:solidFill>
                <a:latin typeface="Arial"/>
                <a:cs typeface="Arial"/>
                <a:hlinkClick r:id="rId9"/>
              </a:rPr>
              <a:t>Mattilsynet.no</a:t>
            </a:r>
            <a:r>
              <a:rPr lang="nb-NO" sz="2200" dirty="0">
                <a:solidFill>
                  <a:schemeClr val="bg1"/>
                </a:solidFill>
                <a:latin typeface="Arial"/>
                <a:cs typeface="Arial"/>
              </a:rPr>
              <a:t> </a:t>
            </a:r>
            <a:r>
              <a:rPr lang="nb-NO" sz="2200" dirty="0">
                <a:latin typeface="Arial"/>
                <a:cs typeface="Arial"/>
              </a:rPr>
              <a:t>og </a:t>
            </a:r>
            <a:r>
              <a:rPr lang="nb-NO" sz="2200" dirty="0">
                <a:latin typeface="Arial"/>
                <a:cs typeface="Arial"/>
                <a:hlinkClick r:id="rId10"/>
              </a:rPr>
              <a:t>Matportalen.no</a:t>
            </a:r>
            <a:endParaRPr lang="nb-NO" sz="2200" dirty="0">
              <a:latin typeface="Arial"/>
              <a:cs typeface="Arial"/>
            </a:endParaRPr>
          </a:p>
          <a:p>
            <a:pPr lvl="0"/>
            <a:endParaRPr lang="nb-NO" sz="2200" dirty="0"/>
          </a:p>
          <a:p>
            <a:pPr lvl="0"/>
            <a:endParaRPr lang="nb-NO" sz="2200" dirty="0">
              <a:latin typeface="Arial"/>
              <a:cs typeface="Arial"/>
            </a:endParaRPr>
          </a:p>
          <a:p>
            <a:pPr lvl="0"/>
            <a:endParaRPr lang="nb-NO" sz="2200" dirty="0">
              <a:solidFill>
                <a:schemeClr val="bg1"/>
              </a:solidFill>
              <a:latin typeface="Arial"/>
              <a:cs typeface="Arial"/>
            </a:endParaRPr>
          </a:p>
          <a:p>
            <a:pPr lvl="0"/>
            <a:endParaRPr lang="nb-NO" sz="2200" dirty="0">
              <a:solidFill>
                <a:schemeClr val="bg1"/>
              </a:solidFill>
              <a:latin typeface="Arial"/>
              <a:cs typeface="Arial"/>
            </a:endParaRPr>
          </a:p>
          <a:p>
            <a:endParaRPr lang="nb-NO" sz="2200" dirty="0">
              <a:latin typeface="Arial"/>
              <a:cs typeface="Arial"/>
            </a:endParaRPr>
          </a:p>
          <a:p>
            <a:pPr marL="0" lvl="0" indent="0">
              <a:buNone/>
            </a:pPr>
            <a:endParaRPr lang="nb-NO" sz="2200" dirty="0">
              <a:latin typeface="Arial"/>
              <a:cs typeface="Arial"/>
              <a:hlinkClick r:id="rId7"/>
            </a:endParaRPr>
          </a:p>
          <a:p>
            <a:pPr lvl="0"/>
            <a:endParaRPr lang="nb-NO" sz="2200" dirty="0">
              <a:solidFill>
                <a:schemeClr val="bg1"/>
              </a:solidFill>
              <a:latin typeface="Arial"/>
              <a:cs typeface="Arial"/>
            </a:endParaRPr>
          </a:p>
          <a:p>
            <a:pPr lvl="0"/>
            <a:endParaRPr lang="nb-NO" sz="2200" dirty="0">
              <a:solidFill>
                <a:schemeClr val="bg1"/>
              </a:solidFill>
              <a:latin typeface="Arial"/>
              <a:cs typeface="Arial"/>
            </a:endParaRPr>
          </a:p>
          <a:p>
            <a:pPr lvl="0"/>
            <a:endParaRPr lang="nb-NO" sz="2200" dirty="0">
              <a:solidFill>
                <a:schemeClr val="bg1"/>
              </a:solidFill>
              <a:latin typeface="Arial"/>
              <a:cs typeface="Arial"/>
            </a:endParaRPr>
          </a:p>
          <a:p>
            <a:endParaRPr lang="nb-NO" sz="2400" dirty="0"/>
          </a:p>
        </p:txBody>
      </p:sp>
      <p:sp>
        <p:nvSpPr>
          <p:cNvPr id="4" name="Plassholder for bunntekst 3"/>
          <p:cNvSpPr>
            <a:spLocks noGrp="1"/>
          </p:cNvSpPr>
          <p:nvPr>
            <p:ph type="ftr" sz="quarter" idx="11"/>
          </p:nvPr>
        </p:nvSpPr>
        <p:spPr/>
        <p:txBody>
          <a:bodyPr/>
          <a:lstStyle/>
          <a:p>
            <a:r>
              <a:rPr lang="nb-NO" sz="2000" b="1" dirty="0"/>
              <a:t>SALTSKOLEN  </a:t>
            </a:r>
          </a:p>
        </p:txBody>
      </p:sp>
      <p:pic>
        <p:nvPicPr>
          <p:cNvPr id="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68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04664"/>
            <a:ext cx="8208000" cy="586957"/>
          </a:xfrm>
        </p:spPr>
        <p:txBody>
          <a:bodyPr>
            <a:normAutofit/>
          </a:bodyPr>
          <a:lstStyle/>
          <a:p>
            <a:r>
              <a:rPr lang="nb-NO" sz="2800" b="1" dirty="0">
                <a:solidFill>
                  <a:schemeClr val="accent1"/>
                </a:solidFill>
              </a:rPr>
              <a:t>Om Saltpartnerskapet og forbrukerstoff</a:t>
            </a:r>
          </a:p>
        </p:txBody>
      </p:sp>
      <p:sp>
        <p:nvSpPr>
          <p:cNvPr id="3" name="Plassholder for innhold 2"/>
          <p:cNvSpPr>
            <a:spLocks noGrp="1"/>
          </p:cNvSpPr>
          <p:nvPr>
            <p:ph idx="1"/>
          </p:nvPr>
        </p:nvSpPr>
        <p:spPr>
          <a:xfrm>
            <a:off x="251520" y="1340768"/>
            <a:ext cx="8568952" cy="4824536"/>
          </a:xfrm>
        </p:spPr>
        <p:txBody>
          <a:bodyPr>
            <a:normAutofit fontScale="77500" lnSpcReduction="20000"/>
          </a:bodyPr>
          <a:lstStyle/>
          <a:p>
            <a:pPr marL="0" indent="0">
              <a:buNone/>
            </a:pPr>
            <a:r>
              <a:rPr lang="nb-NO" sz="2600" b="1" dirty="0"/>
              <a:t>Saltpartnerskapet</a:t>
            </a:r>
          </a:p>
          <a:p>
            <a:pPr marL="0" indent="0">
              <a:buNone/>
            </a:pPr>
            <a:r>
              <a:rPr lang="nb-NO" sz="2600" dirty="0">
                <a:hlinkClick r:id="rId3"/>
              </a:rPr>
              <a:t>https://helsedirektoratet.no/folkehelse/kosthold-og-ernering/salt-og-saltpartnerskapet</a:t>
            </a:r>
            <a:endParaRPr lang="nb-NO" sz="2600" dirty="0"/>
          </a:p>
          <a:p>
            <a:pPr lvl="1"/>
            <a:r>
              <a:rPr lang="nb-NO" sz="2100" dirty="0"/>
              <a:t>Informasjon på engelsk: </a:t>
            </a:r>
            <a:r>
              <a:rPr lang="nb-NO" sz="2100" dirty="0">
                <a:hlinkClick r:id="rId4"/>
              </a:rPr>
              <a:t>https://helsedirektoratet.no/english/salt-and-the-salt-partnership</a:t>
            </a:r>
            <a:r>
              <a:rPr lang="nb-NO" sz="2100" dirty="0"/>
              <a:t> </a:t>
            </a:r>
          </a:p>
          <a:p>
            <a:pPr marL="0" indent="0">
              <a:buNone/>
            </a:pPr>
            <a:endParaRPr lang="nb-NO" b="1" dirty="0"/>
          </a:p>
          <a:p>
            <a:pPr marL="0" indent="0">
              <a:buNone/>
            </a:pPr>
            <a:r>
              <a:rPr lang="nb-NO" sz="2600" b="1" dirty="0"/>
              <a:t>Forbruker</a:t>
            </a:r>
          </a:p>
          <a:p>
            <a:pPr marL="0" indent="0">
              <a:buNone/>
            </a:pPr>
            <a:r>
              <a:rPr lang="nb-NO" sz="2600" dirty="0">
                <a:hlinkClick r:id="rId5"/>
              </a:rPr>
              <a:t>https://helsenorge.no/kosthold-og-ernaring/kostrad/salt</a:t>
            </a:r>
            <a:endParaRPr lang="nb-NO" sz="2600" dirty="0"/>
          </a:p>
          <a:p>
            <a:pPr marL="0" indent="0">
              <a:buNone/>
            </a:pPr>
            <a:endParaRPr lang="nb-NO" dirty="0"/>
          </a:p>
          <a:p>
            <a:pPr lvl="1"/>
            <a:r>
              <a:rPr lang="nb-NO" sz="2300" b="1" dirty="0"/>
              <a:t>Om Hvordan spise mindre salt?: </a:t>
            </a:r>
            <a:r>
              <a:rPr lang="nb-NO" sz="2300" dirty="0">
                <a:hlinkClick r:id="rId6"/>
              </a:rPr>
              <a:t>https://helsenorge.no/kosthold-og-ernaring/kostrad/salt/hvordan-spise-mindre-salt</a:t>
            </a:r>
            <a:r>
              <a:rPr lang="nb-NO" sz="2300" dirty="0"/>
              <a:t> </a:t>
            </a:r>
          </a:p>
          <a:p>
            <a:pPr marL="457200" lvl="1" indent="0">
              <a:buNone/>
            </a:pPr>
            <a:endParaRPr lang="nb-NO" sz="2300" dirty="0"/>
          </a:p>
          <a:p>
            <a:pPr lvl="1"/>
            <a:r>
              <a:rPr lang="nb-NO" sz="2300" b="1" dirty="0"/>
              <a:t>Om salt og helse: </a:t>
            </a:r>
            <a:r>
              <a:rPr lang="nb-NO" sz="2300" dirty="0">
                <a:hlinkClick r:id="rId7"/>
              </a:rPr>
              <a:t>https://helsenorge.no/kosthold-og-ernaring/kostrad/salt/salt-og-helse</a:t>
            </a:r>
            <a:r>
              <a:rPr lang="nb-NO" sz="2300" dirty="0"/>
              <a:t> </a:t>
            </a:r>
          </a:p>
          <a:p>
            <a:pPr marL="457200" lvl="1" indent="0">
              <a:buNone/>
            </a:pPr>
            <a:endParaRPr lang="nb-NO" sz="2300" dirty="0"/>
          </a:p>
          <a:p>
            <a:pPr lvl="1"/>
            <a:r>
              <a:rPr lang="nb-NO" sz="2300" b="1" dirty="0"/>
              <a:t>Middager med mindre salt: </a:t>
            </a:r>
            <a:r>
              <a:rPr lang="nb-NO" sz="2300" dirty="0">
                <a:hlinkClick r:id="rId8"/>
              </a:rPr>
              <a:t>https://helsenorge.no/kosthold-og-ernaring/oppskrifter/middager-med-mindre-salt</a:t>
            </a:r>
            <a:r>
              <a:rPr lang="nb-NO" sz="2300" dirty="0"/>
              <a:t> </a:t>
            </a:r>
          </a:p>
          <a:p>
            <a:pPr marL="0" indent="0">
              <a:buNone/>
            </a:pPr>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r>
              <a:rPr lang="nb-NO" sz="2000" b="1" dirty="0"/>
              <a:t>SALTSKOLEN  </a:t>
            </a:r>
          </a:p>
        </p:txBody>
      </p:sp>
      <p:pic>
        <p:nvPicPr>
          <p:cNvPr id="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74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9458" y="435441"/>
            <a:ext cx="8208000" cy="586957"/>
          </a:xfrm>
        </p:spPr>
        <p:txBody>
          <a:bodyPr/>
          <a:lstStyle/>
          <a:p>
            <a:r>
              <a:rPr lang="nb-NO" sz="3200" b="1" dirty="0">
                <a:solidFill>
                  <a:srgbClr val="0093A7"/>
                </a:solidFill>
              </a:rPr>
              <a:t>Saltskolen – temaer</a:t>
            </a:r>
          </a:p>
        </p:txBody>
      </p:sp>
      <p:sp>
        <p:nvSpPr>
          <p:cNvPr id="3" name="Plassholder for innhold 2"/>
          <p:cNvSpPr>
            <a:spLocks noGrp="1"/>
          </p:cNvSpPr>
          <p:nvPr>
            <p:ph idx="1"/>
          </p:nvPr>
        </p:nvSpPr>
        <p:spPr>
          <a:xfrm>
            <a:off x="323528" y="1196752"/>
            <a:ext cx="8568952" cy="4884395"/>
          </a:xfrm>
        </p:spPr>
        <p:txBody>
          <a:bodyPr>
            <a:normAutofit/>
          </a:bodyPr>
          <a:lstStyle/>
          <a:p>
            <a:pPr marL="0" indent="0">
              <a:buNone/>
            </a:pPr>
            <a:r>
              <a:rPr lang="nb-NO" sz="2200" b="1" dirty="0">
                <a:solidFill>
                  <a:srgbClr val="0093A7"/>
                </a:solidFill>
              </a:rPr>
              <a:t>Bruk: Samling i egne kjeder, i enkeltvirksomheter</a:t>
            </a:r>
            <a:br>
              <a:rPr lang="nb-NO" sz="2200" b="1" dirty="0">
                <a:solidFill>
                  <a:srgbClr val="0093A7"/>
                </a:solidFill>
              </a:rPr>
            </a:br>
            <a:endParaRPr lang="nb-NO" sz="2200" b="1" dirty="0">
              <a:solidFill>
                <a:srgbClr val="0093A7"/>
              </a:solidFill>
            </a:endParaRPr>
          </a:p>
          <a:p>
            <a:r>
              <a:rPr lang="nb-NO" sz="2000" dirty="0"/>
              <a:t>Er etterspurt i kartlegging</a:t>
            </a:r>
          </a:p>
          <a:p>
            <a:r>
              <a:rPr lang="nb-NO" sz="2000" dirty="0"/>
              <a:t>Hvorfor er saltreduksjon viktig? Kort om salt, kosthold og helse</a:t>
            </a:r>
          </a:p>
          <a:p>
            <a:pPr lvl="0"/>
            <a:r>
              <a:rPr lang="nb-NO" sz="2000" dirty="0"/>
              <a:t>Saltmengder og de største saltkildene i figur/bilder</a:t>
            </a:r>
          </a:p>
          <a:p>
            <a:pPr lvl="0"/>
            <a:r>
              <a:rPr lang="nb-NO" sz="2000" dirty="0"/>
              <a:t>Tips: Hvordan smaksette uten salt </a:t>
            </a:r>
          </a:p>
          <a:p>
            <a:r>
              <a:rPr lang="nb-NO" sz="2000" dirty="0" err="1"/>
              <a:t>Salttest</a:t>
            </a:r>
            <a:r>
              <a:rPr lang="nb-NO" sz="2000" dirty="0"/>
              <a:t>: smaker du forskjell? Ulike mengde salt i supper </a:t>
            </a:r>
          </a:p>
          <a:p>
            <a:pPr lvl="0"/>
            <a:r>
              <a:rPr lang="nb-NO" sz="2000" dirty="0"/>
              <a:t>Inspirasjon – hva har andre gjort? Kundekonkurranser?</a:t>
            </a:r>
          </a:p>
          <a:p>
            <a:r>
              <a:rPr lang="nb-NO" sz="2000" dirty="0"/>
              <a:t>Verktøy fra Helsedirektoratet: </a:t>
            </a:r>
            <a:r>
              <a:rPr lang="nb-NO" sz="2000" dirty="0">
                <a:hlinkClick r:id="rId3"/>
              </a:rPr>
              <a:t>Om serveringsmarkedet</a:t>
            </a:r>
            <a:r>
              <a:rPr lang="nb-NO" sz="2000" dirty="0"/>
              <a:t>, filmer, trykkeklart materiell, </a:t>
            </a:r>
            <a:r>
              <a:rPr lang="nb-NO" sz="2000" dirty="0" err="1"/>
              <a:t>ppt</a:t>
            </a:r>
            <a:r>
              <a:rPr lang="nb-NO" sz="2000" dirty="0"/>
              <a:t> og materiell mat og helse i arbeidslivet, mat på farten, sjekkliste saltbruk, link til kostholdsplanlegger, matvaretabell mv</a:t>
            </a:r>
            <a:br>
              <a:rPr lang="nb-NO" sz="2000" dirty="0"/>
            </a:br>
            <a:endParaRPr lang="nb-NO" sz="2000" dirty="0"/>
          </a:p>
          <a:p>
            <a:pPr marL="0" indent="0">
              <a:buNone/>
            </a:pPr>
            <a:endParaRPr lang="nb-NO" sz="2000" dirty="0"/>
          </a:p>
        </p:txBody>
      </p:sp>
      <p:sp>
        <p:nvSpPr>
          <p:cNvPr id="4" name="Plassholder for bunntekst 3"/>
          <p:cNvSpPr>
            <a:spLocks noGrp="1"/>
          </p:cNvSpPr>
          <p:nvPr>
            <p:ph type="ftr" sz="quarter" idx="4294967295"/>
          </p:nvPr>
        </p:nvSpPr>
        <p:spPr>
          <a:xfrm>
            <a:off x="3275856" y="6165304"/>
            <a:ext cx="2160240" cy="216023"/>
          </a:xfrm>
          <a:prstGeom prst="rect">
            <a:avLst/>
          </a:prstGeom>
        </p:spPr>
        <p:txBody>
          <a:bodyPr/>
          <a:lstStyle/>
          <a:p>
            <a:r>
              <a:rPr lang="nb-NO" sz="2000" b="1" dirty="0"/>
              <a:t>SALTSKOLEN  </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99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323528" y="188640"/>
            <a:ext cx="8222389" cy="525401"/>
          </a:xfrm>
        </p:spPr>
        <p:txBody>
          <a:bodyPr/>
          <a:lstStyle/>
          <a:p>
            <a:r>
              <a:rPr lang="nb-NO" sz="2800" b="1" dirty="0">
                <a:solidFill>
                  <a:srgbClr val="0093A7"/>
                </a:solidFill>
              </a:rPr>
              <a:t>Saltskolen - oppsummering</a:t>
            </a:r>
          </a:p>
        </p:txBody>
      </p:sp>
      <p:sp>
        <p:nvSpPr>
          <p:cNvPr id="6" name="Plassholder for bunntekst 5"/>
          <p:cNvSpPr>
            <a:spLocks noGrp="1"/>
          </p:cNvSpPr>
          <p:nvPr>
            <p:ph type="ftr" sz="quarter" idx="4294967295"/>
          </p:nvPr>
        </p:nvSpPr>
        <p:spPr>
          <a:xfrm>
            <a:off x="6732240" y="6369305"/>
            <a:ext cx="2160240" cy="216023"/>
          </a:xfrm>
          <a:prstGeom prst="rect">
            <a:avLst/>
          </a:prstGeom>
        </p:spPr>
        <p:txBody>
          <a:bodyPr/>
          <a:lstStyle/>
          <a:p>
            <a:r>
              <a:rPr lang="nb-NO"/>
              <a:t>SALTSKOLEN  </a:t>
            </a:r>
            <a:endParaRPr lang="nb-NO" dirty="0"/>
          </a:p>
        </p:txBody>
      </p:sp>
      <p:graphicFrame>
        <p:nvGraphicFramePr>
          <p:cNvPr id="16" name="Plassholder for innhold 15"/>
          <p:cNvGraphicFramePr>
            <a:graphicFrameLocks noGrp="1"/>
          </p:cNvGraphicFramePr>
          <p:nvPr>
            <p:ph idx="1"/>
            <p:extLst>
              <p:ext uri="{D42A27DB-BD31-4B8C-83A1-F6EECF244321}">
                <p14:modId xmlns:p14="http://schemas.microsoft.com/office/powerpoint/2010/main" val="153816976"/>
              </p:ext>
            </p:extLst>
          </p:nvPr>
        </p:nvGraphicFramePr>
        <p:xfrm>
          <a:off x="25471" y="836712"/>
          <a:ext cx="9083033" cy="5696248"/>
        </p:xfrm>
        <a:graphic>
          <a:graphicData uri="http://schemas.openxmlformats.org/drawingml/2006/table">
            <a:tbl>
              <a:tblPr firstRow="1" firstCol="1" bandRow="1">
                <a:tableStyleId>{5C22544A-7EE6-4342-B048-85BDC9FD1C3A}</a:tableStyleId>
              </a:tblPr>
              <a:tblGrid>
                <a:gridCol w="1450185">
                  <a:extLst>
                    <a:ext uri="{9D8B030D-6E8A-4147-A177-3AD203B41FA5}">
                      <a16:colId xmlns:a16="http://schemas.microsoft.com/office/drawing/2014/main" val="20000"/>
                    </a:ext>
                  </a:extLst>
                </a:gridCol>
                <a:gridCol w="7632848">
                  <a:extLst>
                    <a:ext uri="{9D8B030D-6E8A-4147-A177-3AD203B41FA5}">
                      <a16:colId xmlns:a16="http://schemas.microsoft.com/office/drawing/2014/main" val="20001"/>
                    </a:ext>
                  </a:extLst>
                </a:gridCol>
              </a:tblGrid>
              <a:tr h="286371">
                <a:tc>
                  <a:txBody>
                    <a:bodyPr/>
                    <a:lstStyle/>
                    <a:p>
                      <a:pPr>
                        <a:lnSpc>
                          <a:spcPct val="115000"/>
                        </a:lnSpc>
                        <a:spcAft>
                          <a:spcPts val="0"/>
                        </a:spcAft>
                      </a:pPr>
                      <a:r>
                        <a:rPr lang="nb-NO" sz="1800" dirty="0">
                          <a:effectLst/>
                        </a:rPr>
                        <a:t>Plan/rutiner</a:t>
                      </a:r>
                      <a:endParaRPr lang="nb-NO" sz="18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Calibri"/>
                        <a:buChar char="-"/>
                      </a:pPr>
                      <a:r>
                        <a:rPr lang="nb-NO" sz="1600" b="0" kern="1200" baseline="0" dirty="0">
                          <a:solidFill>
                            <a:schemeClr val="dk1"/>
                          </a:solidFill>
                          <a:effectLst/>
                          <a:latin typeface="Calibri"/>
                          <a:ea typeface="Calibri"/>
                          <a:cs typeface="Times New Roman"/>
                        </a:rPr>
                        <a:t>Benytte og følge faste oppskrifter med angitt saltinnhold. </a:t>
                      </a: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r h="471224">
                <a:tc>
                  <a:txBody>
                    <a:bodyPr/>
                    <a:lstStyle/>
                    <a:p>
                      <a:pPr>
                        <a:lnSpc>
                          <a:spcPct val="115000"/>
                        </a:lnSpc>
                        <a:spcAft>
                          <a:spcPts val="0"/>
                        </a:spcAft>
                      </a:pPr>
                      <a:r>
                        <a:rPr lang="nb-NO" sz="1800" dirty="0">
                          <a:effectLst/>
                        </a:rPr>
                        <a:t>Kompetanse</a:t>
                      </a:r>
                      <a:br>
                        <a:rPr lang="nb-NO" sz="1800" dirty="0">
                          <a:effectLst/>
                        </a:rPr>
                      </a:br>
                      <a:r>
                        <a:rPr lang="nb-NO" sz="1800" dirty="0">
                          <a:effectLst/>
                        </a:rPr>
                        <a:t>heving</a:t>
                      </a:r>
                      <a:endParaRPr lang="nb-NO" sz="18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Calibri"/>
                        <a:buChar char="-"/>
                      </a:pPr>
                      <a:r>
                        <a:rPr lang="nb-NO" sz="1600" dirty="0">
                          <a:effectLst/>
                        </a:rPr>
                        <a:t>Gjennomføre – og følge opp</a:t>
                      </a:r>
                      <a:r>
                        <a:rPr lang="nb-NO" sz="1600" baseline="0" dirty="0">
                          <a:effectLst/>
                        </a:rPr>
                        <a:t> </a:t>
                      </a:r>
                      <a:r>
                        <a:rPr lang="nb-NO" sz="1600" dirty="0">
                          <a:effectLst/>
                        </a:rPr>
                        <a:t>«saltskole» i virksomheten</a:t>
                      </a:r>
                    </a:p>
                    <a:p>
                      <a:pPr marL="342900" lvl="0" indent="-342900">
                        <a:lnSpc>
                          <a:spcPct val="115000"/>
                        </a:lnSpc>
                        <a:spcAft>
                          <a:spcPts val="0"/>
                        </a:spcAft>
                        <a:buFont typeface="Calibri"/>
                        <a:buChar char="-"/>
                      </a:pPr>
                      <a:r>
                        <a:rPr lang="nb-NO" sz="1600" dirty="0">
                          <a:effectLst/>
                          <a:latin typeface="Calibri"/>
                          <a:ea typeface="Calibri"/>
                          <a:cs typeface="Times New Roman"/>
                        </a:rPr>
                        <a:t>Egen</a:t>
                      </a:r>
                      <a:r>
                        <a:rPr lang="nb-NO" sz="1600" baseline="0" dirty="0">
                          <a:effectLst/>
                          <a:latin typeface="Calibri"/>
                          <a:ea typeface="Calibri"/>
                          <a:cs typeface="Times New Roman"/>
                        </a:rPr>
                        <a:t> «produktutvikling»/saltpolicy. Jevnlig vurdere om salt kan reduseres i oppskrifter</a:t>
                      </a:r>
                    </a:p>
                    <a:p>
                      <a:pPr marL="342900" lvl="0" indent="-342900">
                        <a:lnSpc>
                          <a:spcPct val="115000"/>
                        </a:lnSpc>
                        <a:spcAft>
                          <a:spcPts val="0"/>
                        </a:spcAft>
                        <a:buFont typeface="Calibri"/>
                        <a:buChar char="-"/>
                      </a:pPr>
                      <a:r>
                        <a:rPr lang="nb-NO" sz="1600" baseline="0" dirty="0">
                          <a:effectLst/>
                          <a:latin typeface="Calibri"/>
                          <a:ea typeface="Calibri"/>
                          <a:cs typeface="Times New Roman"/>
                        </a:rPr>
                        <a:t>Om anbefalt mat- og drikketilbud i serveringsmarkedet: </a:t>
                      </a:r>
                      <a:r>
                        <a:rPr lang="nb-NO" sz="1600" baseline="0" dirty="0">
                          <a:effectLst/>
                          <a:latin typeface="Calibri"/>
                          <a:ea typeface="Calibri"/>
                          <a:cs typeface="Times New Roman"/>
                          <a:hlinkClick r:id="rId3"/>
                        </a:rPr>
                        <a:t>Les mer her</a:t>
                      </a:r>
                      <a:r>
                        <a:rPr lang="nb-NO" sz="1600" baseline="0" dirty="0">
                          <a:effectLst/>
                          <a:latin typeface="Calibri"/>
                          <a:ea typeface="Calibri"/>
                          <a:cs typeface="Times New Roman"/>
                        </a:rPr>
                        <a:t>. </a:t>
                      </a:r>
                    </a:p>
                  </a:txBody>
                  <a:tcPr marL="68580" marR="68580" marT="0" marB="0"/>
                </a:tc>
                <a:extLst>
                  <a:ext uri="{0D108BD9-81ED-4DB2-BD59-A6C34878D82A}">
                    <a16:rowId xmlns:a16="http://schemas.microsoft.com/office/drawing/2014/main" val="10001"/>
                  </a:ext>
                </a:extLst>
              </a:tr>
              <a:tr h="839828">
                <a:tc>
                  <a:txBody>
                    <a:bodyPr/>
                    <a:lstStyle/>
                    <a:p>
                      <a:pPr>
                        <a:lnSpc>
                          <a:spcPct val="115000"/>
                        </a:lnSpc>
                        <a:spcAft>
                          <a:spcPts val="0"/>
                        </a:spcAft>
                      </a:pPr>
                      <a:r>
                        <a:rPr lang="nb-NO" sz="1800" dirty="0">
                          <a:effectLst/>
                        </a:rPr>
                        <a:t>Innkjøp</a:t>
                      </a:r>
                      <a:endParaRPr lang="nb-NO" sz="1800" dirty="0">
                        <a:effectLst/>
                        <a:latin typeface="Calibri"/>
                        <a:ea typeface="Calibri"/>
                        <a:cs typeface="Times New Roman"/>
                      </a:endParaRPr>
                    </a:p>
                  </a:txBody>
                  <a:tcPr marL="68580" marR="68580" marT="0" marB="0"/>
                </a:tc>
                <a:tc>
                  <a:txBody>
                    <a:bodyPr/>
                    <a:lstStyle/>
                    <a:p>
                      <a:pPr marL="342900" lvl="0" indent="-342900" algn="l" defTabSz="914400" rtl="0" eaLnBrk="1" latinLnBrk="0" hangingPunct="1">
                        <a:lnSpc>
                          <a:spcPct val="115000"/>
                        </a:lnSpc>
                        <a:spcAft>
                          <a:spcPts val="0"/>
                        </a:spcAft>
                        <a:buFont typeface="Calibri"/>
                        <a:buChar char="-"/>
                      </a:pPr>
                      <a:r>
                        <a:rPr lang="nb-NO" sz="1600" kern="1200" dirty="0">
                          <a:solidFill>
                            <a:schemeClr val="dk1"/>
                          </a:solidFill>
                          <a:effectLst/>
                          <a:latin typeface="+mn-lt"/>
                          <a:ea typeface="+mn-ea"/>
                          <a:cs typeface="+mn-cs"/>
                        </a:rPr>
                        <a:t>Sammenligne saltinnhold i ulike varer (næringsdeklarasjon/produktblad)</a:t>
                      </a:r>
                      <a:br>
                        <a:rPr lang="nb-NO" sz="1600" kern="1200" dirty="0">
                          <a:solidFill>
                            <a:schemeClr val="dk1"/>
                          </a:solidFill>
                          <a:effectLst/>
                          <a:latin typeface="+mn-lt"/>
                          <a:ea typeface="+mn-ea"/>
                          <a:cs typeface="+mn-cs"/>
                        </a:rPr>
                      </a:br>
                      <a:r>
                        <a:rPr lang="nb-NO" sz="1600" kern="1200" dirty="0">
                          <a:solidFill>
                            <a:schemeClr val="dk1"/>
                          </a:solidFill>
                          <a:effectLst/>
                          <a:latin typeface="+mn-lt"/>
                          <a:ea typeface="+mn-ea"/>
                          <a:cs typeface="+mn-cs"/>
                        </a:rPr>
                        <a:t>og velge varer med lavest saltinnhold ved anbud/innkjøp.</a:t>
                      </a:r>
                    </a:p>
                    <a:p>
                      <a:pPr marL="342900" marR="0" lvl="0" indent="-342900" algn="l" defTabSz="914400" rtl="0" eaLnBrk="1" fontAlgn="auto" latinLnBrk="0" hangingPunct="1">
                        <a:lnSpc>
                          <a:spcPct val="115000"/>
                        </a:lnSpc>
                        <a:spcBef>
                          <a:spcPts val="0"/>
                        </a:spcBef>
                        <a:spcAft>
                          <a:spcPts val="0"/>
                        </a:spcAft>
                        <a:buClrTx/>
                        <a:buSzTx/>
                        <a:buFont typeface="Calibri"/>
                        <a:buChar char="-"/>
                        <a:tabLst/>
                        <a:defRPr/>
                      </a:pPr>
                      <a:r>
                        <a:rPr lang="nb-NO" sz="1600" kern="1200" dirty="0">
                          <a:solidFill>
                            <a:schemeClr val="dk1"/>
                          </a:solidFill>
                          <a:effectLst/>
                          <a:latin typeface="+mn-lt"/>
                          <a:ea typeface="+mn-ea"/>
                          <a:cs typeface="+mn-cs"/>
                        </a:rPr>
                        <a:t>Nøkkelhullet er en god veiviser</a:t>
                      </a:r>
                    </a:p>
                    <a:p>
                      <a:pPr marL="0" marR="0" lvl="0" indent="0" algn="l" defTabSz="914400" rtl="0" eaLnBrk="1" fontAlgn="auto" latinLnBrk="0" hangingPunct="1">
                        <a:lnSpc>
                          <a:spcPct val="115000"/>
                        </a:lnSpc>
                        <a:spcBef>
                          <a:spcPts val="0"/>
                        </a:spcBef>
                        <a:spcAft>
                          <a:spcPts val="0"/>
                        </a:spcAft>
                        <a:buClrTx/>
                        <a:buSzTx/>
                        <a:buFont typeface="Calibri"/>
                        <a:buNone/>
                        <a:tabLst/>
                        <a:defRPr/>
                      </a:pPr>
                      <a:endParaRPr lang="nb-NO" sz="16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2"/>
                  </a:ext>
                </a:extLst>
              </a:tr>
              <a:tr h="762883">
                <a:tc>
                  <a:txBody>
                    <a:bodyPr/>
                    <a:lstStyle/>
                    <a:p>
                      <a:pPr>
                        <a:lnSpc>
                          <a:spcPct val="115000"/>
                        </a:lnSpc>
                        <a:spcAft>
                          <a:spcPts val="0"/>
                        </a:spcAft>
                      </a:pPr>
                      <a:r>
                        <a:rPr lang="nb-NO" sz="1800" dirty="0">
                          <a:effectLst/>
                        </a:rPr>
                        <a:t>Tilberedning</a:t>
                      </a:r>
                      <a:endParaRPr lang="nb-NO" sz="1800" dirty="0">
                        <a:effectLst/>
                        <a:latin typeface="Calibri"/>
                        <a:ea typeface="Calibri"/>
                        <a:cs typeface="Times New Roman"/>
                      </a:endParaRPr>
                    </a:p>
                  </a:txBody>
                  <a:tcPr marL="68580" marR="68580" marT="0" marB="0"/>
                </a:tc>
                <a:tc>
                  <a:txBody>
                    <a:bodyPr/>
                    <a:lstStyle/>
                    <a:p>
                      <a:pPr marL="342900" lvl="0" indent="-342900" algn="l" defTabSz="914400" rtl="0" eaLnBrk="1" latinLnBrk="0" hangingPunct="1">
                        <a:lnSpc>
                          <a:spcPct val="115000"/>
                        </a:lnSpc>
                        <a:spcAft>
                          <a:spcPts val="0"/>
                        </a:spcAft>
                        <a:buFont typeface="Calibri"/>
                        <a:buChar char="-"/>
                      </a:pPr>
                      <a:r>
                        <a:rPr lang="nb-NO" sz="1600" kern="1200" dirty="0">
                          <a:solidFill>
                            <a:schemeClr val="dk1"/>
                          </a:solidFill>
                          <a:effectLst/>
                          <a:latin typeface="+mn-lt"/>
                          <a:ea typeface="+mn-ea"/>
                          <a:cs typeface="+mn-cs"/>
                        </a:rPr>
                        <a:t>Sørge for å ha retter på menyen med lite salt (se planlegging rutiner)</a:t>
                      </a:r>
                    </a:p>
                    <a:p>
                      <a:pPr marL="342900" lvl="0" indent="-342900" algn="l" defTabSz="914400" rtl="0" eaLnBrk="1" latinLnBrk="0" hangingPunct="1">
                        <a:lnSpc>
                          <a:spcPct val="115000"/>
                        </a:lnSpc>
                        <a:spcAft>
                          <a:spcPts val="0"/>
                        </a:spcAft>
                        <a:buFont typeface="Calibri"/>
                        <a:buChar char="-"/>
                      </a:pPr>
                      <a:r>
                        <a:rPr lang="nb-NO" sz="1600" kern="1200" dirty="0">
                          <a:solidFill>
                            <a:schemeClr val="dk1"/>
                          </a:solidFill>
                          <a:effectLst/>
                          <a:latin typeface="+mn-lt"/>
                          <a:ea typeface="+mn-ea"/>
                          <a:cs typeface="+mn-cs"/>
                        </a:rPr>
                        <a:t>Kan saltinnholdet i oppskrifter/ferdigstilling av rettene reduseres?</a:t>
                      </a:r>
                    </a:p>
                    <a:p>
                      <a:pPr marL="342900" lvl="0" indent="-342900" algn="l" defTabSz="914400" rtl="0" eaLnBrk="1" latinLnBrk="0" hangingPunct="1">
                        <a:lnSpc>
                          <a:spcPct val="115000"/>
                        </a:lnSpc>
                        <a:spcAft>
                          <a:spcPts val="0"/>
                        </a:spcAft>
                        <a:buFont typeface="Calibri"/>
                        <a:buChar char="-"/>
                      </a:pPr>
                      <a:r>
                        <a:rPr lang="nb-NO" sz="1600" kern="1200" dirty="0">
                          <a:solidFill>
                            <a:schemeClr val="dk1"/>
                          </a:solidFill>
                          <a:effectLst/>
                          <a:latin typeface="+mn-lt"/>
                          <a:ea typeface="+mn-ea"/>
                          <a:cs typeface="+mn-cs"/>
                        </a:rPr>
                        <a:t>Kan salt erstattes av andre smakstilsetninger?</a:t>
                      </a:r>
                    </a:p>
                    <a:p>
                      <a:pPr marL="0" lvl="0" indent="0" algn="l" defTabSz="914400" rtl="0" eaLnBrk="1" latinLnBrk="0" hangingPunct="1">
                        <a:lnSpc>
                          <a:spcPct val="115000"/>
                        </a:lnSpc>
                        <a:spcAft>
                          <a:spcPts val="0"/>
                        </a:spcAft>
                        <a:buFont typeface="Calibri"/>
                        <a:buNone/>
                      </a:pPr>
                      <a:endParaRPr lang="nb-NO" sz="16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3"/>
                  </a:ext>
                </a:extLst>
              </a:tr>
              <a:tr h="1130874">
                <a:tc>
                  <a:txBody>
                    <a:bodyPr/>
                    <a:lstStyle/>
                    <a:p>
                      <a:pPr>
                        <a:lnSpc>
                          <a:spcPct val="115000"/>
                        </a:lnSpc>
                        <a:spcAft>
                          <a:spcPts val="0"/>
                        </a:spcAft>
                      </a:pPr>
                      <a:r>
                        <a:rPr lang="nb-NO" sz="1800" dirty="0">
                          <a:effectLst/>
                        </a:rPr>
                        <a:t>Servering</a:t>
                      </a:r>
                      <a:endParaRPr lang="nb-NO" sz="1800" dirty="0">
                        <a:effectLst/>
                        <a:latin typeface="Calibri"/>
                        <a:ea typeface="Calibri"/>
                        <a:cs typeface="Times New Roman"/>
                      </a:endParaRPr>
                    </a:p>
                  </a:txBody>
                  <a:tcPr marL="68580" marR="68580" marT="0" marB="0"/>
                </a:tc>
                <a:tc>
                  <a:txBody>
                    <a:bodyPr/>
                    <a:lstStyle/>
                    <a:p>
                      <a:pPr marL="342900" lvl="0" indent="-342900" algn="l" defTabSz="914400" rtl="0" eaLnBrk="1" latinLnBrk="0" hangingPunct="1">
                        <a:lnSpc>
                          <a:spcPct val="115000"/>
                        </a:lnSpc>
                        <a:spcAft>
                          <a:spcPts val="0"/>
                        </a:spcAft>
                        <a:buFont typeface="Calibri"/>
                        <a:buChar char="-"/>
                      </a:pPr>
                      <a:r>
                        <a:rPr lang="nb-NO" sz="1600" kern="1200" dirty="0">
                          <a:solidFill>
                            <a:schemeClr val="dk1"/>
                          </a:solidFill>
                          <a:effectLst/>
                          <a:latin typeface="+mn-lt"/>
                          <a:ea typeface="+mn-ea"/>
                          <a:cs typeface="+mn-cs"/>
                        </a:rPr>
                        <a:t>Gjesten kan like mindre salt enn kokken, trengs egentlig</a:t>
                      </a:r>
                      <a:r>
                        <a:rPr lang="nb-NO" sz="1600" kern="1200" baseline="0" dirty="0">
                          <a:solidFill>
                            <a:schemeClr val="dk1"/>
                          </a:solidFill>
                          <a:effectLst/>
                          <a:latin typeface="+mn-lt"/>
                          <a:ea typeface="+mn-ea"/>
                          <a:cs typeface="+mn-cs"/>
                        </a:rPr>
                        <a:t> </a:t>
                      </a:r>
                      <a:r>
                        <a:rPr lang="nb-NO" sz="1600" kern="1200" dirty="0">
                          <a:solidFill>
                            <a:schemeClr val="dk1"/>
                          </a:solidFill>
                          <a:effectLst/>
                          <a:latin typeface="+mn-lt"/>
                          <a:ea typeface="+mn-ea"/>
                          <a:cs typeface="+mn-cs"/>
                        </a:rPr>
                        <a:t>ekstra salt? </a:t>
                      </a:r>
                    </a:p>
                    <a:p>
                      <a:pPr marL="342900" lvl="0" indent="-342900" algn="l" defTabSz="914400" rtl="0" eaLnBrk="1" latinLnBrk="0" hangingPunct="1">
                        <a:lnSpc>
                          <a:spcPct val="115000"/>
                        </a:lnSpc>
                        <a:spcAft>
                          <a:spcPts val="0"/>
                        </a:spcAft>
                        <a:buFont typeface="Calibri"/>
                        <a:buChar char="-"/>
                      </a:pPr>
                      <a:r>
                        <a:rPr lang="nb-NO" sz="1600" kern="1200" dirty="0">
                          <a:solidFill>
                            <a:schemeClr val="dk1"/>
                          </a:solidFill>
                          <a:effectLst/>
                          <a:latin typeface="+mn-lt"/>
                          <a:ea typeface="+mn-ea"/>
                          <a:cs typeface="+mn-cs"/>
                        </a:rPr>
                        <a:t>Tilbys alternativ til salt som tørkede urter/saltfrie urtekryddere.</a:t>
                      </a:r>
                    </a:p>
                    <a:p>
                      <a:pPr marL="342900" lvl="0" indent="-342900" algn="l" defTabSz="914400" rtl="0" eaLnBrk="1" latinLnBrk="0" hangingPunct="1">
                        <a:lnSpc>
                          <a:spcPct val="115000"/>
                        </a:lnSpc>
                        <a:spcAft>
                          <a:spcPts val="0"/>
                        </a:spcAft>
                        <a:buFont typeface="Calibri"/>
                        <a:buChar char="-"/>
                      </a:pPr>
                      <a:r>
                        <a:rPr lang="nb-NO" sz="1600" kern="1200" dirty="0">
                          <a:solidFill>
                            <a:schemeClr val="dk1"/>
                          </a:solidFill>
                          <a:effectLst/>
                          <a:latin typeface="+mn-lt"/>
                          <a:ea typeface="+mn-ea"/>
                          <a:cs typeface="+mn-cs"/>
                        </a:rPr>
                        <a:t>Gjøre salt mindre tilgjengelig for gjestene</a:t>
                      </a:r>
                    </a:p>
                  </a:txBody>
                  <a:tcPr marL="68580" marR="68580" marT="0" marB="0"/>
                </a:tc>
                <a:extLst>
                  <a:ext uri="{0D108BD9-81ED-4DB2-BD59-A6C34878D82A}">
                    <a16:rowId xmlns:a16="http://schemas.microsoft.com/office/drawing/2014/main" val="10004"/>
                  </a:ext>
                </a:extLst>
              </a:tr>
              <a:tr h="1233402">
                <a:tc>
                  <a:txBody>
                    <a:bodyPr/>
                    <a:lstStyle/>
                    <a:p>
                      <a:pPr>
                        <a:lnSpc>
                          <a:spcPct val="115000"/>
                        </a:lnSpc>
                        <a:spcAft>
                          <a:spcPts val="0"/>
                        </a:spcAft>
                      </a:pPr>
                      <a:r>
                        <a:rPr lang="nb-NO" sz="1800" dirty="0">
                          <a:effectLst/>
                        </a:rPr>
                        <a:t>Presentasjon</a:t>
                      </a:r>
                      <a:br>
                        <a:rPr lang="nb-NO" sz="1800" dirty="0">
                          <a:effectLst/>
                        </a:rPr>
                      </a:br>
                      <a:r>
                        <a:rPr lang="nb-NO" sz="1800" dirty="0">
                          <a:effectLst/>
                        </a:rPr>
                        <a:t>Markeds-</a:t>
                      </a:r>
                      <a:br>
                        <a:rPr lang="nb-NO" sz="1800" dirty="0">
                          <a:effectLst/>
                        </a:rPr>
                      </a:br>
                      <a:r>
                        <a:rPr lang="nb-NO" sz="1800" dirty="0">
                          <a:effectLst/>
                        </a:rPr>
                        <a:t>føring</a:t>
                      </a:r>
                      <a:endParaRPr lang="nb-NO" sz="1800" dirty="0">
                        <a:effectLst/>
                        <a:latin typeface="Calibri"/>
                        <a:ea typeface="Calibri"/>
                        <a:cs typeface="Times New Roman"/>
                      </a:endParaRPr>
                    </a:p>
                  </a:txBody>
                  <a:tcPr marL="68580" marR="68580" marT="0" marB="0"/>
                </a:tc>
                <a:tc>
                  <a:txBody>
                    <a:bodyPr/>
                    <a:lstStyle/>
                    <a:p>
                      <a:pPr marL="342900" lvl="0" indent="-342900" algn="l" defTabSz="914400" rtl="0" eaLnBrk="1" latinLnBrk="0" hangingPunct="1">
                        <a:lnSpc>
                          <a:spcPct val="115000"/>
                        </a:lnSpc>
                        <a:spcAft>
                          <a:spcPts val="0"/>
                        </a:spcAft>
                        <a:buFont typeface="Calibri"/>
                        <a:buChar char="-"/>
                      </a:pPr>
                      <a:r>
                        <a:rPr lang="nb-NO" sz="1600" kern="1200" dirty="0">
                          <a:solidFill>
                            <a:schemeClr val="dk1"/>
                          </a:solidFill>
                          <a:effectLst/>
                          <a:latin typeface="+mn-lt"/>
                          <a:ea typeface="+mn-ea"/>
                          <a:cs typeface="+mn-cs"/>
                        </a:rPr>
                        <a:t>Bidra til å bevisstgjøre kunder til å bruke mindre salt:</a:t>
                      </a:r>
                    </a:p>
                    <a:p>
                      <a:pPr marL="800100" lvl="1" indent="-342900" algn="l" defTabSz="914400" rtl="0" eaLnBrk="1" latinLnBrk="0" hangingPunct="1">
                        <a:lnSpc>
                          <a:spcPct val="115000"/>
                        </a:lnSpc>
                        <a:spcAft>
                          <a:spcPts val="0"/>
                        </a:spcAft>
                        <a:buFont typeface="Calibri"/>
                        <a:buChar char="-"/>
                      </a:pPr>
                      <a:r>
                        <a:rPr lang="nb-NO" sz="1600" kern="1200" dirty="0">
                          <a:solidFill>
                            <a:schemeClr val="dk1"/>
                          </a:solidFill>
                          <a:effectLst/>
                          <a:latin typeface="+mn-lt"/>
                          <a:ea typeface="+mn-ea"/>
                          <a:cs typeface="+mn-cs"/>
                        </a:rPr>
                        <a:t>Mat med lite salt er lettest tilgjengelig , står først i menyer osv.</a:t>
                      </a:r>
                    </a:p>
                    <a:p>
                      <a:pPr marL="800100" lvl="1" indent="-342900" algn="l" defTabSz="914400" rtl="0" eaLnBrk="1" latinLnBrk="0" hangingPunct="1">
                        <a:lnSpc>
                          <a:spcPct val="115000"/>
                        </a:lnSpc>
                        <a:spcAft>
                          <a:spcPts val="0"/>
                        </a:spcAft>
                        <a:buFont typeface="Calibri"/>
                        <a:buChar char="-"/>
                      </a:pPr>
                      <a:r>
                        <a:rPr lang="nb-NO" sz="1600" kern="1200" dirty="0">
                          <a:solidFill>
                            <a:schemeClr val="dk1"/>
                          </a:solidFill>
                          <a:effectLst/>
                          <a:latin typeface="+mn-lt"/>
                          <a:ea typeface="+mn-ea"/>
                          <a:cs typeface="+mn-cs"/>
                        </a:rPr>
                        <a:t>Gi kundene tilbud om andre smakstilsettinger enn salt </a:t>
                      </a:r>
                    </a:p>
                    <a:p>
                      <a:pPr marL="800100" lvl="1" indent="-342900" algn="l" defTabSz="914400" rtl="0" eaLnBrk="1" latinLnBrk="0" hangingPunct="1">
                        <a:lnSpc>
                          <a:spcPct val="115000"/>
                        </a:lnSpc>
                        <a:spcAft>
                          <a:spcPts val="0"/>
                        </a:spcAft>
                        <a:buFont typeface="Calibri"/>
                        <a:buChar char="-"/>
                      </a:pPr>
                      <a:r>
                        <a:rPr lang="nb-NO" sz="1600" kern="1200" dirty="0">
                          <a:solidFill>
                            <a:schemeClr val="dk1"/>
                          </a:solidFill>
                          <a:effectLst/>
                          <a:latin typeface="+mn-lt"/>
                          <a:ea typeface="+mn-ea"/>
                          <a:cs typeface="+mn-cs"/>
                        </a:rPr>
                        <a:t>Ha informasjon om hvorfor mindre salt tilgjengelig</a:t>
                      </a:r>
                    </a:p>
                  </a:txBody>
                  <a:tcPr marL="68580" marR="68580" marT="0" marB="0"/>
                </a:tc>
                <a:extLst>
                  <a:ext uri="{0D108BD9-81ED-4DB2-BD59-A6C34878D82A}">
                    <a16:rowId xmlns:a16="http://schemas.microsoft.com/office/drawing/2014/main" val="10005"/>
                  </a:ext>
                </a:extLst>
              </a:tr>
            </a:tbl>
          </a:graphicData>
        </a:graphic>
      </p:graphicFrame>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5398772"/>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86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0"/>
            <a:ext cx="8208000" cy="586957"/>
          </a:xfrm>
        </p:spPr>
        <p:txBody>
          <a:bodyPr>
            <a:normAutofit/>
          </a:bodyPr>
          <a:lstStyle/>
          <a:p>
            <a:r>
              <a:rPr lang="nb-NO" sz="2800" b="1" dirty="0">
                <a:solidFill>
                  <a:srgbClr val="0093A7"/>
                </a:solidFill>
              </a:rPr>
              <a:t>Råd for et sunnere kosthold </a:t>
            </a:r>
            <a:r>
              <a:rPr lang="nb-NO" sz="1800" b="1" dirty="0">
                <a:solidFill>
                  <a:srgbClr val="0093A7"/>
                </a:solidFill>
              </a:rPr>
              <a:t>(Helsedirektoratet)</a:t>
            </a:r>
          </a:p>
        </p:txBody>
      </p:sp>
      <p:sp>
        <p:nvSpPr>
          <p:cNvPr id="3" name="Plassholder for innhold 2"/>
          <p:cNvSpPr>
            <a:spLocks noGrp="1"/>
          </p:cNvSpPr>
          <p:nvPr>
            <p:ph idx="1"/>
          </p:nvPr>
        </p:nvSpPr>
        <p:spPr>
          <a:xfrm>
            <a:off x="467544" y="703539"/>
            <a:ext cx="4608056" cy="5700531"/>
          </a:xfrm>
        </p:spPr>
        <p:txBody>
          <a:bodyPr>
            <a:noAutofit/>
          </a:bodyPr>
          <a:lstStyle/>
          <a:p>
            <a:pPr marL="0" lvl="0" indent="0" algn="ctr">
              <a:buNone/>
            </a:pPr>
            <a:r>
              <a:rPr lang="nb-NO" sz="1700" dirty="0"/>
              <a:t>VELG MER:</a:t>
            </a:r>
          </a:p>
          <a:p>
            <a:pPr marL="0" lvl="0" indent="0" algn="ctr">
              <a:buNone/>
            </a:pPr>
            <a:r>
              <a:rPr lang="nb-NO" sz="1700" dirty="0"/>
              <a:t>Grønnsaker, frukt og bær</a:t>
            </a:r>
          </a:p>
          <a:p>
            <a:pPr marL="0" lvl="0" indent="0" algn="ctr">
              <a:buNone/>
            </a:pPr>
            <a:r>
              <a:rPr lang="nb-NO" sz="1700" dirty="0"/>
              <a:t>Fisk og fiskeprodukter</a:t>
            </a:r>
          </a:p>
          <a:p>
            <a:pPr marL="0" lvl="0" indent="0" algn="ctr">
              <a:buNone/>
            </a:pPr>
            <a:r>
              <a:rPr lang="nb-NO" sz="1700" dirty="0"/>
              <a:t>Bevegelse i hverdagen</a:t>
            </a:r>
          </a:p>
          <a:p>
            <a:pPr marL="0" lvl="0" indent="0" algn="ctr">
              <a:buNone/>
            </a:pPr>
            <a:endParaRPr lang="nb-NO" sz="1700" dirty="0"/>
          </a:p>
          <a:p>
            <a:pPr marL="0" lvl="0" indent="0" algn="ctr">
              <a:buNone/>
            </a:pPr>
            <a:r>
              <a:rPr lang="nb-NO" sz="1700" dirty="0"/>
              <a:t>VELG HELLER:</a:t>
            </a:r>
          </a:p>
          <a:p>
            <a:pPr marL="0" lvl="0" indent="0" algn="ctr">
              <a:buNone/>
            </a:pPr>
            <a:r>
              <a:rPr lang="nb-NO" sz="1700" dirty="0"/>
              <a:t>Grove kornprodukter enn fine</a:t>
            </a:r>
          </a:p>
          <a:p>
            <a:pPr marL="0" lvl="0" indent="0" algn="ctr">
              <a:buNone/>
            </a:pPr>
            <a:r>
              <a:rPr lang="nb-NO" sz="1700" dirty="0"/>
              <a:t>Olje og myk margarin enn smør</a:t>
            </a:r>
          </a:p>
          <a:p>
            <a:pPr marL="0" lvl="0" indent="0" algn="ctr">
              <a:buNone/>
            </a:pPr>
            <a:r>
              <a:rPr lang="nb-NO" sz="1700" dirty="0"/>
              <a:t>Magre meieriprodukter enn fete</a:t>
            </a:r>
          </a:p>
          <a:p>
            <a:pPr marL="0" lvl="0" indent="0" algn="ctr">
              <a:buNone/>
            </a:pPr>
            <a:r>
              <a:rPr lang="nb-NO" sz="1700" dirty="0"/>
              <a:t>Vann enn saft og brus</a:t>
            </a:r>
          </a:p>
          <a:p>
            <a:pPr marL="0" lvl="0" indent="0" algn="ctr">
              <a:buNone/>
            </a:pPr>
            <a:endParaRPr lang="nb-NO" sz="1700" dirty="0"/>
          </a:p>
          <a:p>
            <a:pPr marL="0" lvl="0" indent="0" algn="ctr">
              <a:buNone/>
            </a:pPr>
            <a:r>
              <a:rPr lang="nb-NO" sz="1700" dirty="0"/>
              <a:t>VELG MINDRE:</a:t>
            </a:r>
          </a:p>
          <a:p>
            <a:pPr marL="0" lvl="0" indent="0" algn="ctr">
              <a:buNone/>
            </a:pPr>
            <a:r>
              <a:rPr lang="nb-NO" sz="1700" dirty="0"/>
              <a:t>Rødt kjøtt og kjøttprodukter</a:t>
            </a:r>
          </a:p>
          <a:p>
            <a:pPr marL="0" lvl="0" indent="0" algn="ctr">
              <a:buNone/>
            </a:pPr>
            <a:r>
              <a:rPr lang="nb-NO" sz="1700" b="1" dirty="0">
                <a:solidFill>
                  <a:srgbClr val="FF0000"/>
                </a:solidFill>
              </a:rPr>
              <a:t>Salt og matvarer med mye salt</a:t>
            </a:r>
          </a:p>
          <a:p>
            <a:pPr marL="0" lvl="0" indent="0" algn="ctr">
              <a:buNone/>
            </a:pPr>
            <a:r>
              <a:rPr lang="nb-NO" sz="1700" dirty="0"/>
              <a:t>Sukker, brus, saft og godteri</a:t>
            </a:r>
          </a:p>
          <a:p>
            <a:pPr marL="0" lvl="0" indent="0" algn="ctr">
              <a:buNone/>
            </a:pPr>
            <a:r>
              <a:rPr lang="nb-NO" sz="1700" dirty="0"/>
              <a:t>Stillesitting</a:t>
            </a:r>
          </a:p>
          <a:p>
            <a:pPr marL="0" indent="0">
              <a:buNone/>
            </a:pPr>
            <a:endParaRPr lang="nb-NO" sz="1700" i="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927318" y="731172"/>
            <a:ext cx="1080622" cy="1479480"/>
          </a:xfrm>
          <a:prstGeom prst="rect">
            <a:avLst/>
          </a:prstGeom>
        </p:spPr>
      </p:pic>
      <p:pic>
        <p:nvPicPr>
          <p:cNvPr id="8" name="Bild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1131" y="529593"/>
            <a:ext cx="1172943" cy="167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1914" y="2780928"/>
            <a:ext cx="1201017"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Rett pil 9"/>
          <p:cNvCxnSpPr/>
          <p:nvPr/>
        </p:nvCxnSpPr>
        <p:spPr>
          <a:xfrm>
            <a:off x="6406452" y="2301230"/>
            <a:ext cx="431800" cy="431800"/>
          </a:xfrm>
          <a:prstGeom prst="straightConnector1">
            <a:avLst/>
          </a:prstGeom>
          <a:ln w="698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7903272" y="2301230"/>
            <a:ext cx="431800" cy="431800"/>
          </a:xfrm>
          <a:prstGeom prst="straightConnector1">
            <a:avLst/>
          </a:prstGeom>
          <a:ln w="69850">
            <a:solidFill>
              <a:srgbClr val="00B050"/>
            </a:solidFill>
            <a:tailEnd type="arrow" w="lg" len="med"/>
          </a:ln>
          <a:scene3d>
            <a:camera prst="orthographicFront">
              <a:rot lat="0" lon="600000" rev="16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a:off x="7166567" y="4581128"/>
            <a:ext cx="431800" cy="431800"/>
          </a:xfrm>
          <a:prstGeom prst="straightConnector1">
            <a:avLst/>
          </a:prstGeom>
          <a:ln w="69850">
            <a:solidFill>
              <a:srgbClr val="00B050"/>
            </a:solidFill>
            <a:tailEnd type="arrow" w="lg" len="med"/>
          </a:ln>
          <a:scene3d>
            <a:camera prst="orthographicFront">
              <a:rot lat="0" lon="1200000" rev="19199999"/>
            </a:camera>
            <a:lightRig rig="threePt" dir="t"/>
          </a:scene3d>
        </p:spPr>
        <p:style>
          <a:lnRef idx="1">
            <a:schemeClr val="accent1"/>
          </a:lnRef>
          <a:fillRef idx="0">
            <a:schemeClr val="accent1"/>
          </a:fillRef>
          <a:effectRef idx="0">
            <a:schemeClr val="accent1"/>
          </a:effectRef>
          <a:fontRef idx="minor">
            <a:schemeClr val="tx1"/>
          </a:fontRef>
        </p:style>
      </p:cxnSp>
      <p:pic>
        <p:nvPicPr>
          <p:cNvPr id="15" name="Bilde 14" descr="cid:image001.png@01D11189.6FEC1670"/>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6040570" y="4581127"/>
            <a:ext cx="1125998" cy="1512169"/>
          </a:xfrm>
          <a:prstGeom prst="rect">
            <a:avLst/>
          </a:prstGeom>
          <a:noFill/>
          <a:ln>
            <a:noFill/>
          </a:ln>
        </p:spPr>
      </p:pic>
      <p:pic>
        <p:nvPicPr>
          <p:cNvPr id="16" name="Picture 4" descr="Nøkkelhull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36655" y="5018565"/>
            <a:ext cx="801893" cy="80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bunntekst 5"/>
          <p:cNvSpPr>
            <a:spLocks noGrp="1"/>
          </p:cNvSpPr>
          <p:nvPr>
            <p:ph type="ftr" sz="quarter" idx="11"/>
          </p:nvPr>
        </p:nvSpPr>
        <p:spPr>
          <a:xfrm>
            <a:off x="3071074" y="6233827"/>
            <a:ext cx="2895600" cy="365125"/>
          </a:xfrm>
        </p:spPr>
        <p:txBody>
          <a:bodyPr/>
          <a:lstStyle/>
          <a:p>
            <a:r>
              <a:rPr lang="nb-NO" sz="2000" b="1" dirty="0"/>
              <a:t>SALTSKOLEN  </a:t>
            </a:r>
          </a:p>
        </p:txBody>
      </p:sp>
    </p:spTree>
    <p:extLst>
      <p:ext uri="{BB962C8B-B14F-4D97-AF65-F5344CB8AC3E}">
        <p14:creationId xmlns:p14="http://schemas.microsoft.com/office/powerpoint/2010/main" val="224403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539552" y="980728"/>
            <a:ext cx="4313044" cy="5194949"/>
          </a:xfrm>
        </p:spPr>
        <p:txBody>
          <a:bodyPr>
            <a:normAutofit fontScale="92500" lnSpcReduction="20000"/>
          </a:bodyPr>
          <a:lstStyle/>
          <a:p>
            <a:pPr marL="0" indent="0">
              <a:buNone/>
            </a:pPr>
            <a:endParaRPr lang="nb-NO" sz="1800" dirty="0"/>
          </a:p>
          <a:p>
            <a:endParaRPr lang="nb-NO" sz="1800" dirty="0"/>
          </a:p>
          <a:p>
            <a:endParaRPr lang="nb-NO" sz="1800" dirty="0"/>
          </a:p>
          <a:p>
            <a:endParaRPr lang="nb-NO" sz="1800" dirty="0"/>
          </a:p>
          <a:p>
            <a:endParaRPr lang="nb-NO" sz="1800" dirty="0"/>
          </a:p>
          <a:p>
            <a:endParaRPr lang="nb-NO" sz="2300" dirty="0">
              <a:solidFill>
                <a:srgbClr val="0093A7"/>
              </a:solidFill>
            </a:endParaRPr>
          </a:p>
          <a:p>
            <a:br>
              <a:rPr lang="nb-NO" sz="2300" dirty="0">
                <a:solidFill>
                  <a:srgbClr val="0093A7"/>
                </a:solidFill>
              </a:rPr>
            </a:br>
            <a:r>
              <a:rPr lang="nb-NO" sz="2300" dirty="0">
                <a:solidFill>
                  <a:srgbClr val="0093A7"/>
                </a:solidFill>
              </a:rPr>
              <a:t>Salt - inntak (i Norge)</a:t>
            </a:r>
          </a:p>
          <a:p>
            <a:endParaRPr lang="nb-NO" sz="1800" dirty="0"/>
          </a:p>
          <a:p>
            <a:r>
              <a:rPr lang="nb-NO" sz="1800" b="0" dirty="0"/>
              <a:t>Saltinntaket i befolkningen er høyt </a:t>
            </a:r>
            <a:br>
              <a:rPr lang="nb-NO" sz="1800" b="0" dirty="0"/>
            </a:br>
            <a:r>
              <a:rPr lang="nb-NO" sz="1800" b="0" dirty="0"/>
              <a:t>og på nivå med sammenlignbare land</a:t>
            </a:r>
          </a:p>
          <a:p>
            <a:endParaRPr lang="nb-NO" sz="1800" b="0" dirty="0"/>
          </a:p>
          <a:p>
            <a:r>
              <a:rPr lang="nb-NO" sz="1800" b="0" dirty="0"/>
              <a:t>Gjennomsnittlig saltinntak er ca. 10 gram </a:t>
            </a:r>
            <a:br>
              <a:rPr lang="nb-NO" sz="1800" b="0" dirty="0"/>
            </a:br>
            <a:r>
              <a:rPr lang="nb-NO" sz="1800" b="0" dirty="0"/>
              <a:t>per dag, dobbelt så mye som anbefalt.</a:t>
            </a:r>
          </a:p>
          <a:p>
            <a:r>
              <a:rPr lang="nb-NO" sz="1800" b="0" dirty="0"/>
              <a:t>.</a:t>
            </a:r>
          </a:p>
          <a:p>
            <a:r>
              <a:rPr lang="nb-NO" sz="1800" b="0" dirty="0"/>
              <a:t>70-80 % kommer fra bearbeidede matvarer  </a:t>
            </a:r>
          </a:p>
          <a:p>
            <a:endParaRPr lang="nb-NO" sz="1800" b="0" dirty="0"/>
          </a:p>
          <a:p>
            <a:r>
              <a:rPr lang="nb-NO" sz="1800" b="0" dirty="0"/>
              <a:t>Rene råvarer som frukt/grønt har </a:t>
            </a:r>
            <a:br>
              <a:rPr lang="nb-NO" sz="1800" b="0" dirty="0"/>
            </a:br>
            <a:r>
              <a:rPr lang="nb-NO" sz="1800" b="0" dirty="0"/>
              <a:t>lavt saltinnhold.</a:t>
            </a:r>
          </a:p>
          <a:p>
            <a:endParaRPr lang="nb-NO" sz="1800" b="0" dirty="0"/>
          </a:p>
          <a:p>
            <a:endParaRPr lang="nb-NO" sz="1800" b="0" dirty="0"/>
          </a:p>
          <a:p>
            <a:endParaRPr lang="nb-NO" sz="1800" dirty="0"/>
          </a:p>
          <a:p>
            <a:endParaRPr lang="nb-NO" sz="1800" dirty="0"/>
          </a:p>
          <a:p>
            <a:endParaRPr lang="nb-NO" sz="1800" dirty="0"/>
          </a:p>
          <a:p>
            <a:endParaRPr lang="nb-NO" sz="1800" dirty="0"/>
          </a:p>
        </p:txBody>
      </p:sp>
      <p:sp>
        <p:nvSpPr>
          <p:cNvPr id="6" name="Plassholder for innhold 5"/>
          <p:cNvSpPr>
            <a:spLocks noGrp="1"/>
          </p:cNvSpPr>
          <p:nvPr>
            <p:ph idx="11"/>
          </p:nvPr>
        </p:nvSpPr>
        <p:spPr>
          <a:xfrm>
            <a:off x="4993196" y="836712"/>
            <a:ext cx="3816424" cy="4020617"/>
          </a:xfrm>
        </p:spPr>
        <p:txBody>
          <a:bodyPr>
            <a:normAutofit/>
          </a:bodyPr>
          <a:lstStyle/>
          <a:p>
            <a:pPr marL="0" indent="0">
              <a:buNone/>
            </a:pPr>
            <a:r>
              <a:rPr lang="nb-NO" sz="2100" b="1" dirty="0">
                <a:solidFill>
                  <a:srgbClr val="0093A7"/>
                </a:solidFill>
              </a:rPr>
              <a:t>Salt -  helseutfordringer</a:t>
            </a:r>
          </a:p>
          <a:p>
            <a:pPr marL="0" indent="0">
              <a:buNone/>
            </a:pPr>
            <a:endParaRPr lang="nb-NO" sz="2000" dirty="0"/>
          </a:p>
          <a:p>
            <a:pPr algn="l"/>
            <a:r>
              <a:rPr lang="nb-NO" sz="1700" dirty="0">
                <a:solidFill>
                  <a:schemeClr val="tx1"/>
                </a:solidFill>
              </a:rPr>
              <a:t>For mye salt øker blodtrykket. Det er natrium i salt som er uheldig.</a:t>
            </a:r>
          </a:p>
          <a:p>
            <a:endParaRPr lang="nb-NO" sz="1700" dirty="0">
              <a:solidFill>
                <a:schemeClr val="tx1"/>
              </a:solidFill>
            </a:endParaRPr>
          </a:p>
          <a:p>
            <a:pPr algn="l"/>
            <a:r>
              <a:rPr lang="nb-NO" sz="1700" dirty="0">
                <a:solidFill>
                  <a:schemeClr val="tx1"/>
                </a:solidFill>
              </a:rPr>
              <a:t>Høyt blodtrykk øker risikoen for hjerte- og karsykdom både hos kvinner og menn.</a:t>
            </a:r>
          </a:p>
          <a:p>
            <a:pPr algn="l"/>
            <a:endParaRPr lang="nb-NO" sz="1700" dirty="0">
              <a:solidFill>
                <a:schemeClr val="tx1"/>
              </a:solidFill>
            </a:endParaRPr>
          </a:p>
          <a:p>
            <a:pPr algn="l"/>
            <a:r>
              <a:rPr lang="nb-NO" sz="1700" dirty="0">
                <a:solidFill>
                  <a:schemeClr val="tx1"/>
                </a:solidFill>
              </a:rPr>
              <a:t>Hjerte- og karsykdom er vanligste dødsårsak i Norge i dag.</a:t>
            </a:r>
          </a:p>
          <a:p>
            <a:pPr marL="0" indent="0" algn="l">
              <a:buNone/>
            </a:pPr>
            <a:endParaRPr lang="nb-NO" sz="1700" dirty="0">
              <a:solidFill>
                <a:schemeClr val="tx1"/>
              </a:solidFill>
            </a:endParaRPr>
          </a:p>
        </p:txBody>
      </p:sp>
      <p:sp>
        <p:nvSpPr>
          <p:cNvPr id="7" name="Plassholder for tekst 6"/>
          <p:cNvSpPr>
            <a:spLocks noGrp="1"/>
          </p:cNvSpPr>
          <p:nvPr>
            <p:ph type="body" sz="quarter" idx="12"/>
          </p:nvPr>
        </p:nvSpPr>
        <p:spPr>
          <a:xfrm>
            <a:off x="683568" y="116632"/>
            <a:ext cx="7731771" cy="720725"/>
          </a:xfrm>
        </p:spPr>
        <p:txBody>
          <a:bodyPr>
            <a:normAutofit/>
          </a:bodyPr>
          <a:lstStyle/>
          <a:p>
            <a:pPr algn="ctr"/>
            <a:r>
              <a:rPr lang="nb-NO" sz="2800" b="1" dirty="0">
                <a:solidFill>
                  <a:srgbClr val="0093A7"/>
                </a:solidFill>
              </a:rPr>
              <a:t>Salt – inntak og helseutfordringer </a:t>
            </a:r>
          </a:p>
        </p:txBody>
      </p:sp>
      <p:pic>
        <p:nvPicPr>
          <p:cNvPr id="9" name="Bilde 8"/>
          <p:cNvPicPr>
            <a:picLocks noChangeAspect="1"/>
          </p:cNvPicPr>
          <p:nvPr/>
        </p:nvPicPr>
        <p:blipFill rotWithShape="1">
          <a:blip r:embed="rId3" cstate="print">
            <a:extLst>
              <a:ext uri="{28A0092B-C50C-407E-A947-70E740481C1C}">
                <a14:useLocalDpi xmlns:a14="http://schemas.microsoft.com/office/drawing/2010/main" val="0"/>
              </a:ext>
            </a:extLst>
          </a:blip>
          <a:srcRect t="34775" b="10007"/>
          <a:stretch/>
        </p:blipFill>
        <p:spPr>
          <a:xfrm>
            <a:off x="1691680" y="4936317"/>
            <a:ext cx="1296144" cy="924277"/>
          </a:xfrm>
          <a:prstGeom prst="ellipse">
            <a:avLst/>
          </a:prstGeom>
          <a:ln>
            <a:noFill/>
          </a:ln>
          <a:effectLst>
            <a:softEdge rad="112500"/>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662" y="5085184"/>
            <a:ext cx="914400" cy="9620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0409" y="5106838"/>
            <a:ext cx="914400" cy="904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2040" y="5113759"/>
            <a:ext cx="904875" cy="933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634" y="4383311"/>
            <a:ext cx="914400" cy="904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9034" y="4349974"/>
            <a:ext cx="971550" cy="971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ssholder for bunntekst 1"/>
          <p:cNvSpPr>
            <a:spLocks noGrp="1"/>
          </p:cNvSpPr>
          <p:nvPr>
            <p:ph type="ftr" sz="quarter" idx="11"/>
          </p:nvPr>
        </p:nvSpPr>
        <p:spPr>
          <a:xfrm>
            <a:off x="3131840" y="6170985"/>
            <a:ext cx="2895600" cy="365125"/>
          </a:xfrm>
        </p:spPr>
        <p:txBody>
          <a:bodyPr/>
          <a:lstStyle/>
          <a:p>
            <a:r>
              <a:rPr lang="nb-NO" sz="2000" b="1" dirty="0"/>
              <a:t>SALTSKOLEN  </a:t>
            </a:r>
          </a:p>
        </p:txBody>
      </p:sp>
    </p:spTree>
    <p:extLst>
      <p:ext uri="{BB962C8B-B14F-4D97-AF65-F5344CB8AC3E}">
        <p14:creationId xmlns:p14="http://schemas.microsoft.com/office/powerpoint/2010/main" val="285268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 4 Sources of sodium"/>
          <p:cNvPicPr>
            <a:picLocks noChangeAspect="1" noChangeArrowheads="1"/>
          </p:cNvPicPr>
          <p:nvPr/>
        </p:nvPicPr>
        <p:blipFill>
          <a:blip r:embed="rId3">
            <a:extLst>
              <a:ext uri="{28A0092B-C50C-407E-A947-70E740481C1C}">
                <a14:useLocalDpi xmlns:a14="http://schemas.microsoft.com/office/drawing/2010/main" val="0"/>
              </a:ext>
            </a:extLst>
          </a:blip>
          <a:srcRect l="-1041" t="-1071" r="-1041" b="-1071"/>
          <a:stretch>
            <a:fillRect/>
          </a:stretch>
        </p:blipFill>
        <p:spPr bwMode="auto">
          <a:xfrm>
            <a:off x="5580112" y="1378911"/>
            <a:ext cx="3415507" cy="3274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122" name="Rectangle 2"/>
          <p:cNvSpPr>
            <a:spLocks noChangeArrowheads="1"/>
          </p:cNvSpPr>
          <p:nvPr/>
        </p:nvSpPr>
        <p:spPr bwMode="auto">
          <a:xfrm>
            <a:off x="505629" y="394211"/>
            <a:ext cx="82081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0"/>
              </a:spcBef>
            </a:pPr>
            <a:r>
              <a:rPr lang="nb-NO" altLang="nb-NO" sz="2800" b="1" dirty="0">
                <a:solidFill>
                  <a:srgbClr val="0093A7"/>
                </a:solidFill>
                <a:latin typeface="+mj-lt"/>
                <a:ea typeface="+mj-ea"/>
                <a:cs typeface="+mj-cs"/>
              </a:rPr>
              <a:t>Saltkilder, bidrag fra ulike varegrupper, %. </a:t>
            </a:r>
          </a:p>
          <a:p>
            <a:pPr algn="l" eaLnBrk="1" hangingPunct="1"/>
            <a:endParaRPr lang="nb-NO" altLang="nb-NO" sz="2800" dirty="0">
              <a:solidFill>
                <a:srgbClr val="0093A7"/>
              </a:solidFill>
              <a:latin typeface="Arial" charset="0"/>
            </a:endParaRPr>
          </a:p>
        </p:txBody>
      </p:sp>
      <p:graphicFrame>
        <p:nvGraphicFramePr>
          <p:cNvPr id="230403" name="Group 3"/>
          <p:cNvGraphicFramePr>
            <a:graphicFrameLocks noGrp="1"/>
          </p:cNvGraphicFramePr>
          <p:nvPr>
            <p:extLst>
              <p:ext uri="{D42A27DB-BD31-4B8C-83A1-F6EECF244321}">
                <p14:modId xmlns:p14="http://schemas.microsoft.com/office/powerpoint/2010/main" val="2890103188"/>
              </p:ext>
            </p:extLst>
          </p:nvPr>
        </p:nvGraphicFramePr>
        <p:xfrm>
          <a:off x="374667" y="1700808"/>
          <a:ext cx="5154306" cy="2722920"/>
        </p:xfrm>
        <a:graphic>
          <a:graphicData uri="http://schemas.openxmlformats.org/drawingml/2006/table">
            <a:tbl>
              <a:tblPr/>
              <a:tblGrid>
                <a:gridCol w="234599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66209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nb-NO" sz="1600" b="0" i="0" u="none" strike="noStrike" cap="none" normalizeH="0" baseline="0" dirty="0">
                        <a:ln>
                          <a:noFill/>
                        </a:ln>
                        <a:solidFill>
                          <a:schemeClr val="tx1"/>
                        </a:solidFill>
                        <a:effectLst/>
                        <a:latin typeface="Comic Sans MS" pitchFamily="66" charset="0"/>
                      </a:endParaRP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nb-NO" sz="1600" b="0" i="0" u="none" strike="noStrike" cap="none" normalizeH="0" baseline="0" dirty="0">
                          <a:ln>
                            <a:noFill/>
                          </a:ln>
                          <a:solidFill>
                            <a:schemeClr val="tx1"/>
                          </a:solidFill>
                          <a:effectLst/>
                          <a:latin typeface="Comic Sans MS" pitchFamily="66" charset="0"/>
                          <a:ea typeface="Times New Roman" pitchFamily="18" charset="0"/>
                          <a:cs typeface="Arial" charset="0"/>
                        </a:rPr>
                        <a:t>Norge</a:t>
                      </a:r>
                    </a:p>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nb-NO" sz="1600" b="0" i="0" u="none" strike="noStrike" cap="none" normalizeH="0" baseline="0" dirty="0">
                          <a:ln>
                            <a:noFill/>
                          </a:ln>
                          <a:solidFill>
                            <a:schemeClr val="tx1"/>
                          </a:solidFill>
                          <a:effectLst/>
                          <a:latin typeface="Comic Sans MS" pitchFamily="66" charset="0"/>
                          <a:ea typeface="Times New Roman" pitchFamily="18" charset="0"/>
                          <a:cs typeface="Arial" charset="0"/>
                        </a:rPr>
                        <a:t>FBU 2012</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nb-NO" sz="1600" b="0" i="0" u="none" strike="noStrike" cap="none" normalizeH="0" baseline="0" dirty="0" err="1">
                          <a:ln>
                            <a:noFill/>
                          </a:ln>
                          <a:solidFill>
                            <a:schemeClr val="tx1"/>
                          </a:solidFill>
                          <a:effectLst/>
                          <a:latin typeface="Comic Sans MS" pitchFamily="66" charset="0"/>
                          <a:ea typeface="Times New Roman" pitchFamily="18" charset="0"/>
                          <a:cs typeface="Arial" charset="0"/>
                        </a:rPr>
                        <a:t>Norkost</a:t>
                      </a:r>
                      <a:r>
                        <a:rPr kumimoji="1" lang="nb-NO" sz="1600" b="0" i="0" u="none" strike="noStrike" cap="none" normalizeH="0" baseline="0" dirty="0">
                          <a:ln>
                            <a:noFill/>
                          </a:ln>
                          <a:solidFill>
                            <a:schemeClr val="tx1"/>
                          </a:solidFill>
                          <a:effectLst/>
                          <a:latin typeface="Comic Sans MS" pitchFamily="66" charset="0"/>
                          <a:ea typeface="Times New Roman" pitchFamily="18" charset="0"/>
                          <a:cs typeface="Arial" charset="0"/>
                        </a:rPr>
                        <a:t> </a:t>
                      </a:r>
                    </a:p>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nb-NO" sz="1600" b="0" i="0" u="none" strike="noStrike" cap="none" normalizeH="0" baseline="0" dirty="0">
                          <a:ln>
                            <a:noFill/>
                          </a:ln>
                          <a:solidFill>
                            <a:schemeClr val="tx1"/>
                          </a:solidFill>
                          <a:effectLst/>
                          <a:latin typeface="Comic Sans MS" pitchFamily="66" charset="0"/>
                          <a:ea typeface="Times New Roman" pitchFamily="18" charset="0"/>
                          <a:cs typeface="Arial" charset="0"/>
                        </a:rPr>
                        <a:t>2010-11</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6707">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err="1">
                          <a:ln>
                            <a:noFill/>
                          </a:ln>
                          <a:solidFill>
                            <a:schemeClr val="tx1"/>
                          </a:solidFill>
                          <a:effectLst/>
                          <a:latin typeface="Comic Sans MS" pitchFamily="66" charset="0"/>
                          <a:ea typeface="Times New Roman" pitchFamily="18" charset="0"/>
                          <a:cs typeface="Arial" charset="0"/>
                        </a:rPr>
                        <a:t>Kjøttprodukter</a:t>
                      </a:r>
                      <a:endPar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endParaRP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rgbClr val="CC3300"/>
                          </a:solidFill>
                          <a:effectLst/>
                          <a:latin typeface="Comic Sans MS" pitchFamily="66" charset="0"/>
                          <a:ea typeface="Times New Roman" pitchFamily="18" charset="0"/>
                          <a:cs typeface="Arial" charset="0"/>
                        </a:rPr>
                        <a:t>28</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rgbClr val="CC3300"/>
                          </a:solidFill>
                          <a:effectLst/>
                          <a:latin typeface="Comic Sans MS" pitchFamily="66" charset="0"/>
                          <a:ea typeface="Times New Roman" pitchFamily="18" charset="0"/>
                          <a:cs typeface="Arial" charset="0"/>
                        </a:rPr>
                        <a:t>24</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8815">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err="1">
                          <a:ln>
                            <a:noFill/>
                          </a:ln>
                          <a:solidFill>
                            <a:schemeClr val="tx1"/>
                          </a:solidFill>
                          <a:effectLst/>
                          <a:latin typeface="Comic Sans MS" pitchFamily="66" charset="0"/>
                          <a:ea typeface="Times New Roman" pitchFamily="18" charset="0"/>
                          <a:cs typeface="Arial" charset="0"/>
                        </a:rPr>
                        <a:t>Brød</a:t>
                      </a:r>
                      <a:r>
                        <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rPr>
                        <a:t>, </a:t>
                      </a:r>
                      <a:r>
                        <a:rPr kumimoji="1" lang="en-GB" sz="1600" b="0" i="0" u="none" strike="noStrike" cap="none" normalizeH="0" baseline="0" dirty="0" err="1">
                          <a:ln>
                            <a:noFill/>
                          </a:ln>
                          <a:solidFill>
                            <a:schemeClr val="tx1"/>
                          </a:solidFill>
                          <a:effectLst/>
                          <a:latin typeface="Comic Sans MS" pitchFamily="66" charset="0"/>
                          <a:ea typeface="Times New Roman" pitchFamily="18" charset="0"/>
                          <a:cs typeface="Arial" charset="0"/>
                        </a:rPr>
                        <a:t>kornvarer</a:t>
                      </a:r>
                      <a:r>
                        <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rPr>
                        <a:t> </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rgbClr val="CC3300"/>
                          </a:solidFill>
                          <a:effectLst/>
                          <a:latin typeface="Comic Sans MS" pitchFamily="66" charset="0"/>
                          <a:ea typeface="Times New Roman" pitchFamily="18" charset="0"/>
                          <a:cs typeface="Arial" charset="0"/>
                        </a:rPr>
                        <a:t>18</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rgbClr val="CC3300"/>
                          </a:solidFill>
                          <a:effectLst/>
                          <a:latin typeface="Comic Sans MS" pitchFamily="66" charset="0"/>
                          <a:ea typeface="Times New Roman" pitchFamily="18" charset="0"/>
                          <a:cs typeface="Arial" charset="0"/>
                        </a:rPr>
                        <a:t>23</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4537">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a:ln>
                            <a:noFill/>
                          </a:ln>
                          <a:solidFill>
                            <a:schemeClr val="tx1"/>
                          </a:solidFill>
                          <a:effectLst/>
                          <a:latin typeface="Comic Sans MS" pitchFamily="66" charset="0"/>
                          <a:ea typeface="Times New Roman" pitchFamily="18" charset="0"/>
                          <a:cs typeface="Arial" charset="0"/>
                        </a:rPr>
                        <a:t>Spisefett</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rPr>
                        <a:t>8</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rPr>
                        <a:t>6</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6707">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a:ln>
                            <a:noFill/>
                          </a:ln>
                          <a:solidFill>
                            <a:schemeClr val="tx1"/>
                          </a:solidFill>
                          <a:effectLst/>
                          <a:latin typeface="Comic Sans MS" pitchFamily="66" charset="0"/>
                          <a:ea typeface="Times New Roman" pitchFamily="18" charset="0"/>
                          <a:cs typeface="Arial" charset="0"/>
                        </a:rPr>
                        <a:t>Fiskeprodukter</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rPr>
                        <a:t>7</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rPr>
                        <a:t>11</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7761">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a:ln>
                            <a:noFill/>
                          </a:ln>
                          <a:solidFill>
                            <a:schemeClr val="tx1"/>
                          </a:solidFill>
                          <a:effectLst/>
                          <a:latin typeface="Comic Sans MS" pitchFamily="66" charset="0"/>
                          <a:ea typeface="Times New Roman" pitchFamily="18" charset="0"/>
                          <a:cs typeface="Arial" charset="0"/>
                        </a:rPr>
                        <a:t>Ost</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rPr>
                        <a:t>8</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rPr>
                        <a:t>7</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6707">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rPr>
                        <a:t>Andre </a:t>
                      </a:r>
                      <a:r>
                        <a:rPr kumimoji="1" lang="en-GB" sz="1600" b="0" i="0" u="none" strike="noStrike" cap="none" normalizeH="0" baseline="0" dirty="0" err="1">
                          <a:ln>
                            <a:noFill/>
                          </a:ln>
                          <a:solidFill>
                            <a:schemeClr val="tx1"/>
                          </a:solidFill>
                          <a:effectLst/>
                          <a:latin typeface="Comic Sans MS" pitchFamily="66" charset="0"/>
                          <a:ea typeface="Times New Roman" pitchFamily="18" charset="0"/>
                          <a:cs typeface="Arial" charset="0"/>
                        </a:rPr>
                        <a:t>matvarer</a:t>
                      </a:r>
                      <a:endPar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endParaRP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rPr>
                        <a:t>31</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GB" sz="1600" b="0" i="0" u="none" strike="noStrike" cap="none" normalizeH="0" baseline="0" dirty="0">
                          <a:ln>
                            <a:noFill/>
                          </a:ln>
                          <a:solidFill>
                            <a:schemeClr val="tx1"/>
                          </a:solidFill>
                          <a:effectLst/>
                          <a:latin typeface="Comic Sans MS" pitchFamily="66" charset="0"/>
                          <a:ea typeface="Times New Roman" pitchFamily="18" charset="0"/>
                          <a:cs typeface="Arial" charset="0"/>
                        </a:rPr>
                        <a:t>29</a:t>
                      </a:r>
                    </a:p>
                  </a:txBody>
                  <a:tcPr marL="84403" marR="84403"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Text Box 4"/>
          <p:cNvSpPr txBox="1">
            <a:spLocks noChangeArrowheads="1"/>
          </p:cNvSpPr>
          <p:nvPr/>
        </p:nvSpPr>
        <p:spPr bwMode="auto">
          <a:xfrm>
            <a:off x="6489960" y="4281214"/>
            <a:ext cx="244827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eaLnBrk="1" hangingPunct="1">
              <a:spcBef>
                <a:spcPct val="50000"/>
              </a:spcBef>
            </a:pPr>
            <a:r>
              <a:rPr lang="en-GB" altLang="zh-TW" sz="1100" i="1" dirty="0">
                <a:latin typeface="Arial" charset="0"/>
                <a:ea typeface="PMingLiU" pitchFamily="18" charset="-120"/>
              </a:rPr>
              <a:t>Mattes and Donnelly 1991</a:t>
            </a:r>
            <a:endParaRPr lang="en-US" altLang="nb-NO" sz="1100" i="1" dirty="0">
              <a:latin typeface="Arial" charset="0"/>
            </a:endParaRPr>
          </a:p>
        </p:txBody>
      </p:sp>
      <p:sp>
        <p:nvSpPr>
          <p:cNvPr id="2" name="Rektangel 1"/>
          <p:cNvSpPr/>
          <p:nvPr/>
        </p:nvSpPr>
        <p:spPr>
          <a:xfrm>
            <a:off x="357199" y="4653136"/>
            <a:ext cx="5256584" cy="276999"/>
          </a:xfrm>
          <a:prstGeom prst="rect">
            <a:avLst/>
          </a:prstGeom>
        </p:spPr>
        <p:txBody>
          <a:bodyPr wrap="square">
            <a:spAutoFit/>
          </a:bodyPr>
          <a:lstStyle/>
          <a:p>
            <a:r>
              <a:rPr lang="nb-NO" altLang="nb-NO" sz="1200" b="1" i="1" dirty="0">
                <a:solidFill>
                  <a:schemeClr val="accent6">
                    <a:lumMod val="50000"/>
                  </a:schemeClr>
                </a:solidFill>
                <a:latin typeface="Arial" charset="0"/>
                <a:ea typeface="PMingLiU" pitchFamily="18" charset="-120"/>
              </a:rPr>
              <a:t>Bordsalt og salt tilsatt ved matlaging i hjemmet er ikke inkludert.</a:t>
            </a:r>
            <a:r>
              <a:rPr lang="nb-NO" altLang="nb-NO" sz="1200" b="1" i="1" dirty="0">
                <a:solidFill>
                  <a:schemeClr val="accent6">
                    <a:lumMod val="50000"/>
                  </a:schemeClr>
                </a:solidFill>
                <a:latin typeface="Arial" charset="0"/>
                <a:cs typeface="Times New Roman" pitchFamily="18" charset="0"/>
              </a:rPr>
              <a:t> </a:t>
            </a:r>
            <a:endParaRPr lang="nb-NO" sz="1200" b="1" i="1" dirty="0">
              <a:solidFill>
                <a:schemeClr val="accent6">
                  <a:lumMod val="50000"/>
                </a:schemeClr>
              </a:solidFill>
            </a:endParaRPr>
          </a:p>
        </p:txBody>
      </p:sp>
      <p:sp>
        <p:nvSpPr>
          <p:cNvPr id="3" name="Plassholder for bunntekst 2"/>
          <p:cNvSpPr>
            <a:spLocks noGrp="1"/>
          </p:cNvSpPr>
          <p:nvPr>
            <p:ph type="ftr" sz="quarter" idx="11"/>
          </p:nvPr>
        </p:nvSpPr>
        <p:spPr>
          <a:xfrm>
            <a:off x="3161901" y="6225663"/>
            <a:ext cx="2895600" cy="365125"/>
          </a:xfrm>
        </p:spPr>
        <p:txBody>
          <a:bodyPr/>
          <a:lstStyle/>
          <a:p>
            <a:r>
              <a:rPr lang="nb-NO" sz="2000" b="1" dirty="0"/>
              <a:t>SALTSKOLEN  </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31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60806" y="332656"/>
            <a:ext cx="8222389" cy="586957"/>
          </a:xfrm>
        </p:spPr>
        <p:txBody>
          <a:bodyPr>
            <a:normAutofit/>
          </a:bodyPr>
          <a:lstStyle/>
          <a:p>
            <a:pPr eaLnBrk="1" hangingPunct="1"/>
            <a:r>
              <a:rPr lang="nb-NO" altLang="nb-NO" sz="2800" b="1" dirty="0">
                <a:solidFill>
                  <a:srgbClr val="0093A7"/>
                </a:solidFill>
              </a:rPr>
              <a:t>Kantinen - bedriftens hjerte.....</a:t>
            </a:r>
          </a:p>
        </p:txBody>
      </p:sp>
      <p:sp>
        <p:nvSpPr>
          <p:cNvPr id="4100" name="Rectangle 3"/>
          <p:cNvSpPr>
            <a:spLocks noGrp="1" noChangeArrowheads="1"/>
          </p:cNvSpPr>
          <p:nvPr>
            <p:ph type="body" idx="1"/>
          </p:nvPr>
        </p:nvSpPr>
        <p:spPr>
          <a:xfrm>
            <a:off x="2578407" y="3354389"/>
            <a:ext cx="3678238" cy="519112"/>
          </a:xfrm>
        </p:spPr>
        <p:txBody>
          <a:bodyPr>
            <a:noAutofit/>
          </a:bodyPr>
          <a:lstStyle/>
          <a:p>
            <a:pPr eaLnBrk="1" hangingPunct="1">
              <a:buFontTx/>
              <a:buNone/>
            </a:pPr>
            <a:r>
              <a:rPr lang="nb-NO" altLang="nb-NO" sz="2400" b="1" dirty="0">
                <a:solidFill>
                  <a:srgbClr val="0093A7"/>
                </a:solidFill>
              </a:rPr>
              <a:t>  Kantinepersonell</a:t>
            </a:r>
          </a:p>
        </p:txBody>
      </p:sp>
      <p:sp>
        <p:nvSpPr>
          <p:cNvPr id="4101" name="Text Box 4"/>
          <p:cNvSpPr txBox="1">
            <a:spLocks noChangeArrowheads="1"/>
          </p:cNvSpPr>
          <p:nvPr/>
        </p:nvSpPr>
        <p:spPr bwMode="auto">
          <a:xfrm>
            <a:off x="762000" y="2667001"/>
            <a:ext cx="1125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dirty="0">
                <a:solidFill>
                  <a:srgbClr val="CC3300"/>
                </a:solidFill>
                <a:latin typeface="Arial Narrow" pitchFamily="34" charset="0"/>
              </a:rPr>
              <a:t>effektivitet</a:t>
            </a:r>
          </a:p>
        </p:txBody>
      </p:sp>
      <p:sp>
        <p:nvSpPr>
          <p:cNvPr id="4102" name="Text Box 5"/>
          <p:cNvSpPr txBox="1">
            <a:spLocks noChangeArrowheads="1"/>
          </p:cNvSpPr>
          <p:nvPr/>
        </p:nvSpPr>
        <p:spPr bwMode="auto">
          <a:xfrm>
            <a:off x="1828801" y="1676401"/>
            <a:ext cx="16450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markedsføring</a:t>
            </a:r>
          </a:p>
        </p:txBody>
      </p:sp>
      <p:sp>
        <p:nvSpPr>
          <p:cNvPr id="4103" name="Text Box 6"/>
          <p:cNvSpPr txBox="1">
            <a:spLocks noChangeArrowheads="1"/>
          </p:cNvSpPr>
          <p:nvPr/>
        </p:nvSpPr>
        <p:spPr bwMode="auto">
          <a:xfrm>
            <a:off x="914401" y="3886201"/>
            <a:ext cx="8643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påvirke</a:t>
            </a:r>
          </a:p>
        </p:txBody>
      </p:sp>
      <p:sp>
        <p:nvSpPr>
          <p:cNvPr id="4104" name="Text Box 7"/>
          <p:cNvSpPr txBox="1">
            <a:spLocks noChangeArrowheads="1"/>
          </p:cNvSpPr>
          <p:nvPr/>
        </p:nvSpPr>
        <p:spPr bwMode="auto">
          <a:xfrm>
            <a:off x="3200402" y="5562601"/>
            <a:ext cx="723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a:solidFill>
                  <a:srgbClr val="CC3300"/>
                </a:solidFill>
                <a:latin typeface="Arial Narrow" pitchFamily="34" charset="0"/>
              </a:rPr>
              <a:t>smak</a:t>
            </a:r>
          </a:p>
        </p:txBody>
      </p:sp>
      <p:sp>
        <p:nvSpPr>
          <p:cNvPr id="4105" name="Text Box 8"/>
          <p:cNvSpPr txBox="1">
            <a:spLocks noChangeArrowheads="1"/>
          </p:cNvSpPr>
          <p:nvPr/>
        </p:nvSpPr>
        <p:spPr bwMode="auto">
          <a:xfrm>
            <a:off x="1905002" y="4724401"/>
            <a:ext cx="1087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kunnskap</a:t>
            </a:r>
          </a:p>
        </p:txBody>
      </p:sp>
      <p:sp>
        <p:nvSpPr>
          <p:cNvPr id="4106" name="Text Box 9"/>
          <p:cNvSpPr txBox="1">
            <a:spLocks noChangeArrowheads="1"/>
          </p:cNvSpPr>
          <p:nvPr/>
        </p:nvSpPr>
        <p:spPr bwMode="auto">
          <a:xfrm>
            <a:off x="6248401" y="3429001"/>
            <a:ext cx="1083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kreativitet</a:t>
            </a:r>
          </a:p>
        </p:txBody>
      </p:sp>
      <p:sp>
        <p:nvSpPr>
          <p:cNvPr id="4107" name="Text Box 10"/>
          <p:cNvSpPr txBox="1">
            <a:spLocks noChangeArrowheads="1"/>
          </p:cNvSpPr>
          <p:nvPr/>
        </p:nvSpPr>
        <p:spPr bwMode="auto">
          <a:xfrm>
            <a:off x="4800601" y="4038600"/>
            <a:ext cx="9092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kvalitet</a:t>
            </a:r>
          </a:p>
        </p:txBody>
      </p:sp>
      <p:sp>
        <p:nvSpPr>
          <p:cNvPr id="4108" name="Text Box 11"/>
          <p:cNvSpPr txBox="1">
            <a:spLocks noChangeArrowheads="1"/>
          </p:cNvSpPr>
          <p:nvPr/>
        </p:nvSpPr>
        <p:spPr bwMode="auto">
          <a:xfrm>
            <a:off x="5168736" y="1706882"/>
            <a:ext cx="1799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brukerønsker</a:t>
            </a:r>
          </a:p>
        </p:txBody>
      </p:sp>
      <p:sp>
        <p:nvSpPr>
          <p:cNvPr id="4109" name="Text Box 12"/>
          <p:cNvSpPr txBox="1">
            <a:spLocks noChangeArrowheads="1"/>
          </p:cNvSpPr>
          <p:nvPr/>
        </p:nvSpPr>
        <p:spPr bwMode="auto">
          <a:xfrm>
            <a:off x="2667002" y="2133601"/>
            <a:ext cx="12153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produksjon</a:t>
            </a:r>
          </a:p>
        </p:txBody>
      </p:sp>
      <p:sp>
        <p:nvSpPr>
          <p:cNvPr id="4110" name="Text Box 13"/>
          <p:cNvSpPr txBox="1">
            <a:spLocks noChangeArrowheads="1"/>
          </p:cNvSpPr>
          <p:nvPr/>
        </p:nvSpPr>
        <p:spPr bwMode="auto">
          <a:xfrm>
            <a:off x="5791201" y="3962401"/>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kjærlighet</a:t>
            </a:r>
          </a:p>
        </p:txBody>
      </p:sp>
      <p:sp>
        <p:nvSpPr>
          <p:cNvPr id="4111" name="Text Box 14"/>
          <p:cNvSpPr txBox="1">
            <a:spLocks noChangeArrowheads="1"/>
          </p:cNvSpPr>
          <p:nvPr/>
        </p:nvSpPr>
        <p:spPr bwMode="auto">
          <a:xfrm>
            <a:off x="5181602" y="4876801"/>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økonomi</a:t>
            </a:r>
          </a:p>
        </p:txBody>
      </p:sp>
      <p:sp>
        <p:nvSpPr>
          <p:cNvPr id="4112" name="Text Box 15"/>
          <p:cNvSpPr txBox="1">
            <a:spLocks noChangeArrowheads="1"/>
          </p:cNvSpPr>
          <p:nvPr/>
        </p:nvSpPr>
        <p:spPr bwMode="auto">
          <a:xfrm>
            <a:off x="3581401" y="5867401"/>
            <a:ext cx="851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trender</a:t>
            </a:r>
          </a:p>
        </p:txBody>
      </p:sp>
      <p:sp>
        <p:nvSpPr>
          <p:cNvPr id="4113" name="Text Box 16"/>
          <p:cNvSpPr txBox="1">
            <a:spLocks noChangeArrowheads="1"/>
          </p:cNvSpPr>
          <p:nvPr/>
        </p:nvSpPr>
        <p:spPr bwMode="auto">
          <a:xfrm>
            <a:off x="6400800" y="2895601"/>
            <a:ext cx="8531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service</a:t>
            </a:r>
          </a:p>
        </p:txBody>
      </p:sp>
      <p:sp>
        <p:nvSpPr>
          <p:cNvPr id="4114" name="Text Box 17"/>
          <p:cNvSpPr txBox="1">
            <a:spLocks noChangeArrowheads="1"/>
          </p:cNvSpPr>
          <p:nvPr/>
        </p:nvSpPr>
        <p:spPr bwMode="auto">
          <a:xfrm>
            <a:off x="2971800" y="4419601"/>
            <a:ext cx="7441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måltid</a:t>
            </a:r>
          </a:p>
        </p:txBody>
      </p:sp>
      <p:sp>
        <p:nvSpPr>
          <p:cNvPr id="4115" name="Text Box 18"/>
          <p:cNvSpPr txBox="1">
            <a:spLocks noChangeArrowheads="1"/>
          </p:cNvSpPr>
          <p:nvPr/>
        </p:nvSpPr>
        <p:spPr bwMode="auto">
          <a:xfrm>
            <a:off x="4224340" y="4518732"/>
            <a:ext cx="7681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kultur</a:t>
            </a:r>
          </a:p>
        </p:txBody>
      </p:sp>
      <p:sp>
        <p:nvSpPr>
          <p:cNvPr id="4116" name="Text Box 19"/>
          <p:cNvSpPr txBox="1">
            <a:spLocks noChangeArrowheads="1"/>
          </p:cNvSpPr>
          <p:nvPr/>
        </p:nvSpPr>
        <p:spPr bwMode="auto">
          <a:xfrm>
            <a:off x="2590801" y="5181601"/>
            <a:ext cx="9797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tradisjon</a:t>
            </a:r>
          </a:p>
        </p:txBody>
      </p:sp>
      <p:sp>
        <p:nvSpPr>
          <p:cNvPr id="4117" name="Text Box 20"/>
          <p:cNvSpPr txBox="1">
            <a:spLocks noChangeArrowheads="1"/>
          </p:cNvSpPr>
          <p:nvPr/>
        </p:nvSpPr>
        <p:spPr bwMode="auto">
          <a:xfrm>
            <a:off x="5638801" y="2362201"/>
            <a:ext cx="13292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bedriftsprofil</a:t>
            </a:r>
          </a:p>
        </p:txBody>
      </p:sp>
      <p:sp>
        <p:nvSpPr>
          <p:cNvPr id="4118" name="Text Box 21"/>
          <p:cNvSpPr txBox="1">
            <a:spLocks noChangeArrowheads="1"/>
          </p:cNvSpPr>
          <p:nvPr/>
        </p:nvSpPr>
        <p:spPr bwMode="auto">
          <a:xfrm>
            <a:off x="4224338" y="2167820"/>
            <a:ext cx="11858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dirty="0">
                <a:solidFill>
                  <a:srgbClr val="CC3300"/>
                </a:solidFill>
                <a:latin typeface="Arial Narrow" pitchFamily="34" charset="0"/>
              </a:rPr>
              <a:t>fellesskap</a:t>
            </a:r>
          </a:p>
        </p:txBody>
      </p:sp>
      <p:sp>
        <p:nvSpPr>
          <p:cNvPr id="4119" name="Text Box 22"/>
          <p:cNvSpPr txBox="1">
            <a:spLocks noChangeArrowheads="1"/>
          </p:cNvSpPr>
          <p:nvPr/>
        </p:nvSpPr>
        <p:spPr bwMode="auto">
          <a:xfrm>
            <a:off x="3733802" y="5181601"/>
            <a:ext cx="6880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kunst</a:t>
            </a:r>
          </a:p>
        </p:txBody>
      </p:sp>
      <p:sp>
        <p:nvSpPr>
          <p:cNvPr id="4120" name="Text Box 23"/>
          <p:cNvSpPr txBox="1">
            <a:spLocks noChangeArrowheads="1"/>
          </p:cNvSpPr>
          <p:nvPr/>
        </p:nvSpPr>
        <p:spPr bwMode="auto">
          <a:xfrm>
            <a:off x="5410202" y="4419601"/>
            <a:ext cx="11897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når mange</a:t>
            </a:r>
          </a:p>
        </p:txBody>
      </p:sp>
      <p:sp>
        <p:nvSpPr>
          <p:cNvPr id="4121" name="Text Box 24"/>
          <p:cNvSpPr txBox="1">
            <a:spLocks noChangeArrowheads="1"/>
          </p:cNvSpPr>
          <p:nvPr/>
        </p:nvSpPr>
        <p:spPr bwMode="auto">
          <a:xfrm>
            <a:off x="1371601" y="4343401"/>
            <a:ext cx="10262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teknologi</a:t>
            </a:r>
          </a:p>
        </p:txBody>
      </p:sp>
      <p:sp>
        <p:nvSpPr>
          <p:cNvPr id="4122" name="Text Box 25"/>
          <p:cNvSpPr txBox="1">
            <a:spLocks noChangeArrowheads="1"/>
          </p:cNvSpPr>
          <p:nvPr/>
        </p:nvSpPr>
        <p:spPr bwMode="auto">
          <a:xfrm>
            <a:off x="685801" y="3230563"/>
            <a:ext cx="12698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opplevelse</a:t>
            </a:r>
          </a:p>
        </p:txBody>
      </p:sp>
      <p:sp>
        <p:nvSpPr>
          <p:cNvPr id="4123" name="Text Box 26"/>
          <p:cNvSpPr txBox="1">
            <a:spLocks noChangeArrowheads="1"/>
          </p:cNvSpPr>
          <p:nvPr/>
        </p:nvSpPr>
        <p:spPr bwMode="auto">
          <a:xfrm>
            <a:off x="4318001" y="5638801"/>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lukt</a:t>
            </a:r>
          </a:p>
        </p:txBody>
      </p:sp>
      <p:sp>
        <p:nvSpPr>
          <p:cNvPr id="4124" name="Text Box 27"/>
          <p:cNvSpPr txBox="1">
            <a:spLocks noChangeArrowheads="1"/>
          </p:cNvSpPr>
          <p:nvPr/>
        </p:nvSpPr>
        <p:spPr bwMode="auto">
          <a:xfrm>
            <a:off x="3733800" y="6248401"/>
            <a:ext cx="5132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syn</a:t>
            </a:r>
          </a:p>
        </p:txBody>
      </p:sp>
      <p:sp>
        <p:nvSpPr>
          <p:cNvPr id="4125" name="Text Box 28"/>
          <p:cNvSpPr txBox="1">
            <a:spLocks noChangeArrowheads="1"/>
          </p:cNvSpPr>
          <p:nvPr/>
        </p:nvSpPr>
        <p:spPr bwMode="auto">
          <a:xfrm>
            <a:off x="1295401" y="2133601"/>
            <a:ext cx="11079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matglede</a:t>
            </a:r>
          </a:p>
        </p:txBody>
      </p:sp>
      <p:sp>
        <p:nvSpPr>
          <p:cNvPr id="4126" name="Text Box 29"/>
          <p:cNvSpPr txBox="1">
            <a:spLocks noChangeArrowheads="1"/>
          </p:cNvSpPr>
          <p:nvPr/>
        </p:nvSpPr>
        <p:spPr bwMode="auto">
          <a:xfrm>
            <a:off x="3200401" y="2647952"/>
            <a:ext cx="16903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kosthold/helse</a:t>
            </a:r>
          </a:p>
        </p:txBody>
      </p:sp>
      <p:sp>
        <p:nvSpPr>
          <p:cNvPr id="4127" name="Text Box 30"/>
          <p:cNvSpPr txBox="1">
            <a:spLocks noChangeArrowheads="1"/>
          </p:cNvSpPr>
          <p:nvPr/>
        </p:nvSpPr>
        <p:spPr bwMode="auto">
          <a:xfrm>
            <a:off x="4572001" y="5257801"/>
            <a:ext cx="9797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holdning</a:t>
            </a:r>
          </a:p>
        </p:txBody>
      </p:sp>
      <p:sp>
        <p:nvSpPr>
          <p:cNvPr id="3" name="Plassholder for bunntekst 2"/>
          <p:cNvSpPr>
            <a:spLocks noGrp="1"/>
          </p:cNvSpPr>
          <p:nvPr>
            <p:ph type="ftr" sz="quarter" idx="11"/>
          </p:nvPr>
        </p:nvSpPr>
        <p:spPr>
          <a:xfrm>
            <a:off x="5003181" y="6448456"/>
            <a:ext cx="2895600" cy="365125"/>
          </a:xfrm>
        </p:spPr>
        <p:txBody>
          <a:bodyPr/>
          <a:lstStyle/>
          <a:p>
            <a:r>
              <a:rPr lang="nb-NO" sz="2000" b="1" dirty="0"/>
              <a:t>SALTSKOLEN  </a:t>
            </a: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45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60806" y="332656"/>
            <a:ext cx="8222389" cy="586957"/>
          </a:xfrm>
        </p:spPr>
        <p:txBody>
          <a:bodyPr>
            <a:normAutofit/>
          </a:bodyPr>
          <a:lstStyle/>
          <a:p>
            <a:pPr eaLnBrk="1" hangingPunct="1"/>
            <a:r>
              <a:rPr lang="nb-NO" altLang="nb-NO" sz="2800" b="1" dirty="0">
                <a:solidFill>
                  <a:srgbClr val="0093A7"/>
                </a:solidFill>
              </a:rPr>
              <a:t>Serveringsmarkedet – påvirker </a:t>
            </a:r>
            <a:r>
              <a:rPr lang="nb-NO" altLang="nb-NO" sz="2800" b="1" dirty="0" err="1">
                <a:solidFill>
                  <a:srgbClr val="0093A7"/>
                </a:solidFill>
              </a:rPr>
              <a:t>matvalg</a:t>
            </a:r>
            <a:endParaRPr lang="nb-NO" altLang="nb-NO" sz="2800" b="1" dirty="0">
              <a:solidFill>
                <a:srgbClr val="0093A7"/>
              </a:solidFill>
            </a:endParaRPr>
          </a:p>
        </p:txBody>
      </p:sp>
      <p:sp>
        <p:nvSpPr>
          <p:cNvPr id="4100" name="Rectangle 3"/>
          <p:cNvSpPr>
            <a:spLocks noGrp="1" noChangeArrowheads="1"/>
          </p:cNvSpPr>
          <p:nvPr>
            <p:ph type="body" idx="1"/>
          </p:nvPr>
        </p:nvSpPr>
        <p:spPr>
          <a:xfrm>
            <a:off x="2578407" y="3354389"/>
            <a:ext cx="3678238" cy="519112"/>
          </a:xfrm>
        </p:spPr>
        <p:txBody>
          <a:bodyPr>
            <a:noAutofit/>
          </a:bodyPr>
          <a:lstStyle/>
          <a:p>
            <a:pPr eaLnBrk="1" hangingPunct="1">
              <a:buFontTx/>
              <a:buNone/>
            </a:pPr>
            <a:r>
              <a:rPr lang="nb-NO" altLang="nb-NO" sz="2400" b="1" dirty="0">
                <a:solidFill>
                  <a:srgbClr val="0093A7"/>
                </a:solidFill>
              </a:rPr>
              <a:t>Ansatte i servering/KBS</a:t>
            </a:r>
          </a:p>
        </p:txBody>
      </p:sp>
      <p:sp>
        <p:nvSpPr>
          <p:cNvPr id="4101" name="Text Box 4"/>
          <p:cNvSpPr txBox="1">
            <a:spLocks noChangeArrowheads="1"/>
          </p:cNvSpPr>
          <p:nvPr/>
        </p:nvSpPr>
        <p:spPr bwMode="auto">
          <a:xfrm>
            <a:off x="762000" y="2667001"/>
            <a:ext cx="1125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dirty="0">
                <a:solidFill>
                  <a:srgbClr val="CC3300"/>
                </a:solidFill>
                <a:latin typeface="Arial Narrow" pitchFamily="34" charset="0"/>
              </a:rPr>
              <a:t>effektivitet</a:t>
            </a:r>
          </a:p>
        </p:txBody>
      </p:sp>
      <p:sp>
        <p:nvSpPr>
          <p:cNvPr id="4102" name="Text Box 5"/>
          <p:cNvSpPr txBox="1">
            <a:spLocks noChangeArrowheads="1"/>
          </p:cNvSpPr>
          <p:nvPr/>
        </p:nvSpPr>
        <p:spPr bwMode="auto">
          <a:xfrm>
            <a:off x="1828801" y="1676401"/>
            <a:ext cx="16450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markedsføring</a:t>
            </a:r>
          </a:p>
        </p:txBody>
      </p:sp>
      <p:sp>
        <p:nvSpPr>
          <p:cNvPr id="4103" name="Text Box 6"/>
          <p:cNvSpPr txBox="1">
            <a:spLocks noChangeArrowheads="1"/>
          </p:cNvSpPr>
          <p:nvPr/>
        </p:nvSpPr>
        <p:spPr bwMode="auto">
          <a:xfrm>
            <a:off x="914401" y="3886201"/>
            <a:ext cx="8643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påvirke</a:t>
            </a:r>
          </a:p>
        </p:txBody>
      </p:sp>
      <p:sp>
        <p:nvSpPr>
          <p:cNvPr id="4104" name="Text Box 7"/>
          <p:cNvSpPr txBox="1">
            <a:spLocks noChangeArrowheads="1"/>
          </p:cNvSpPr>
          <p:nvPr/>
        </p:nvSpPr>
        <p:spPr bwMode="auto">
          <a:xfrm>
            <a:off x="3200402" y="5562601"/>
            <a:ext cx="723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a:solidFill>
                  <a:srgbClr val="CC3300"/>
                </a:solidFill>
                <a:latin typeface="Arial Narrow" pitchFamily="34" charset="0"/>
              </a:rPr>
              <a:t>smak</a:t>
            </a:r>
          </a:p>
        </p:txBody>
      </p:sp>
      <p:sp>
        <p:nvSpPr>
          <p:cNvPr id="4105" name="Text Box 8"/>
          <p:cNvSpPr txBox="1">
            <a:spLocks noChangeArrowheads="1"/>
          </p:cNvSpPr>
          <p:nvPr/>
        </p:nvSpPr>
        <p:spPr bwMode="auto">
          <a:xfrm>
            <a:off x="1905002" y="4724401"/>
            <a:ext cx="1087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kunnskap</a:t>
            </a:r>
          </a:p>
        </p:txBody>
      </p:sp>
      <p:sp>
        <p:nvSpPr>
          <p:cNvPr id="4106" name="Text Box 9"/>
          <p:cNvSpPr txBox="1">
            <a:spLocks noChangeArrowheads="1"/>
          </p:cNvSpPr>
          <p:nvPr/>
        </p:nvSpPr>
        <p:spPr bwMode="auto">
          <a:xfrm>
            <a:off x="6248401" y="3429001"/>
            <a:ext cx="1083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kreativitet</a:t>
            </a:r>
          </a:p>
        </p:txBody>
      </p:sp>
      <p:sp>
        <p:nvSpPr>
          <p:cNvPr id="4107" name="Text Box 10"/>
          <p:cNvSpPr txBox="1">
            <a:spLocks noChangeArrowheads="1"/>
          </p:cNvSpPr>
          <p:nvPr/>
        </p:nvSpPr>
        <p:spPr bwMode="auto">
          <a:xfrm>
            <a:off x="4800601" y="4038600"/>
            <a:ext cx="9092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kvalitet</a:t>
            </a:r>
          </a:p>
        </p:txBody>
      </p:sp>
      <p:sp>
        <p:nvSpPr>
          <p:cNvPr id="4108" name="Text Box 11"/>
          <p:cNvSpPr txBox="1">
            <a:spLocks noChangeArrowheads="1"/>
          </p:cNvSpPr>
          <p:nvPr/>
        </p:nvSpPr>
        <p:spPr bwMode="auto">
          <a:xfrm>
            <a:off x="5168736" y="1706882"/>
            <a:ext cx="1799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brukerønsker</a:t>
            </a:r>
          </a:p>
        </p:txBody>
      </p:sp>
      <p:sp>
        <p:nvSpPr>
          <p:cNvPr id="4109" name="Text Box 12"/>
          <p:cNvSpPr txBox="1">
            <a:spLocks noChangeArrowheads="1"/>
          </p:cNvSpPr>
          <p:nvPr/>
        </p:nvSpPr>
        <p:spPr bwMode="auto">
          <a:xfrm>
            <a:off x="2667002" y="2133601"/>
            <a:ext cx="12153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produksjon</a:t>
            </a:r>
          </a:p>
        </p:txBody>
      </p:sp>
      <p:sp>
        <p:nvSpPr>
          <p:cNvPr id="4110" name="Text Box 13"/>
          <p:cNvSpPr txBox="1">
            <a:spLocks noChangeArrowheads="1"/>
          </p:cNvSpPr>
          <p:nvPr/>
        </p:nvSpPr>
        <p:spPr bwMode="auto">
          <a:xfrm>
            <a:off x="5791201" y="3962401"/>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kjærlighet</a:t>
            </a:r>
          </a:p>
        </p:txBody>
      </p:sp>
      <p:sp>
        <p:nvSpPr>
          <p:cNvPr id="4111" name="Text Box 14"/>
          <p:cNvSpPr txBox="1">
            <a:spLocks noChangeArrowheads="1"/>
          </p:cNvSpPr>
          <p:nvPr/>
        </p:nvSpPr>
        <p:spPr bwMode="auto">
          <a:xfrm>
            <a:off x="5181602" y="4876801"/>
            <a:ext cx="99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økonomi</a:t>
            </a:r>
          </a:p>
        </p:txBody>
      </p:sp>
      <p:sp>
        <p:nvSpPr>
          <p:cNvPr id="4112" name="Text Box 15"/>
          <p:cNvSpPr txBox="1">
            <a:spLocks noChangeArrowheads="1"/>
          </p:cNvSpPr>
          <p:nvPr/>
        </p:nvSpPr>
        <p:spPr bwMode="auto">
          <a:xfrm>
            <a:off x="3581401" y="5867401"/>
            <a:ext cx="851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trender</a:t>
            </a:r>
          </a:p>
        </p:txBody>
      </p:sp>
      <p:sp>
        <p:nvSpPr>
          <p:cNvPr id="4113" name="Text Box 16"/>
          <p:cNvSpPr txBox="1">
            <a:spLocks noChangeArrowheads="1"/>
          </p:cNvSpPr>
          <p:nvPr/>
        </p:nvSpPr>
        <p:spPr bwMode="auto">
          <a:xfrm>
            <a:off x="6400800" y="2895601"/>
            <a:ext cx="8531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service</a:t>
            </a:r>
          </a:p>
        </p:txBody>
      </p:sp>
      <p:sp>
        <p:nvSpPr>
          <p:cNvPr id="4114" name="Text Box 17"/>
          <p:cNvSpPr txBox="1">
            <a:spLocks noChangeArrowheads="1"/>
          </p:cNvSpPr>
          <p:nvPr/>
        </p:nvSpPr>
        <p:spPr bwMode="auto">
          <a:xfrm>
            <a:off x="2971800" y="4419601"/>
            <a:ext cx="7441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måltid</a:t>
            </a:r>
          </a:p>
        </p:txBody>
      </p:sp>
      <p:sp>
        <p:nvSpPr>
          <p:cNvPr id="4115" name="Text Box 18"/>
          <p:cNvSpPr txBox="1">
            <a:spLocks noChangeArrowheads="1"/>
          </p:cNvSpPr>
          <p:nvPr/>
        </p:nvSpPr>
        <p:spPr bwMode="auto">
          <a:xfrm>
            <a:off x="4224340" y="4518732"/>
            <a:ext cx="7681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kultur</a:t>
            </a:r>
          </a:p>
        </p:txBody>
      </p:sp>
      <p:sp>
        <p:nvSpPr>
          <p:cNvPr id="4116" name="Text Box 19"/>
          <p:cNvSpPr txBox="1">
            <a:spLocks noChangeArrowheads="1"/>
          </p:cNvSpPr>
          <p:nvPr/>
        </p:nvSpPr>
        <p:spPr bwMode="auto">
          <a:xfrm>
            <a:off x="2590801" y="5181601"/>
            <a:ext cx="9797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tradisjon</a:t>
            </a:r>
          </a:p>
        </p:txBody>
      </p:sp>
      <p:sp>
        <p:nvSpPr>
          <p:cNvPr id="4117" name="Text Box 20"/>
          <p:cNvSpPr txBox="1">
            <a:spLocks noChangeArrowheads="1"/>
          </p:cNvSpPr>
          <p:nvPr/>
        </p:nvSpPr>
        <p:spPr bwMode="auto">
          <a:xfrm>
            <a:off x="5638801" y="2362201"/>
            <a:ext cx="13292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bedriftsprofil</a:t>
            </a:r>
          </a:p>
        </p:txBody>
      </p:sp>
      <p:sp>
        <p:nvSpPr>
          <p:cNvPr id="4118" name="Text Box 21"/>
          <p:cNvSpPr txBox="1">
            <a:spLocks noChangeArrowheads="1"/>
          </p:cNvSpPr>
          <p:nvPr/>
        </p:nvSpPr>
        <p:spPr bwMode="auto">
          <a:xfrm>
            <a:off x="4224338" y="2167820"/>
            <a:ext cx="11858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dirty="0">
                <a:solidFill>
                  <a:srgbClr val="CC3300"/>
                </a:solidFill>
                <a:latin typeface="Arial Narrow" pitchFamily="34" charset="0"/>
              </a:rPr>
              <a:t>fellesskap</a:t>
            </a:r>
          </a:p>
        </p:txBody>
      </p:sp>
      <p:sp>
        <p:nvSpPr>
          <p:cNvPr id="4119" name="Text Box 22"/>
          <p:cNvSpPr txBox="1">
            <a:spLocks noChangeArrowheads="1"/>
          </p:cNvSpPr>
          <p:nvPr/>
        </p:nvSpPr>
        <p:spPr bwMode="auto">
          <a:xfrm>
            <a:off x="3733802" y="5181601"/>
            <a:ext cx="6880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kunst</a:t>
            </a:r>
          </a:p>
        </p:txBody>
      </p:sp>
      <p:sp>
        <p:nvSpPr>
          <p:cNvPr id="4120" name="Text Box 23"/>
          <p:cNvSpPr txBox="1">
            <a:spLocks noChangeArrowheads="1"/>
          </p:cNvSpPr>
          <p:nvPr/>
        </p:nvSpPr>
        <p:spPr bwMode="auto">
          <a:xfrm>
            <a:off x="5410202" y="4419601"/>
            <a:ext cx="11897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når mange</a:t>
            </a:r>
          </a:p>
        </p:txBody>
      </p:sp>
      <p:sp>
        <p:nvSpPr>
          <p:cNvPr id="4121" name="Text Box 24"/>
          <p:cNvSpPr txBox="1">
            <a:spLocks noChangeArrowheads="1"/>
          </p:cNvSpPr>
          <p:nvPr/>
        </p:nvSpPr>
        <p:spPr bwMode="auto">
          <a:xfrm>
            <a:off x="1371601" y="4343401"/>
            <a:ext cx="10262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teknologi</a:t>
            </a:r>
          </a:p>
        </p:txBody>
      </p:sp>
      <p:sp>
        <p:nvSpPr>
          <p:cNvPr id="4122" name="Text Box 25"/>
          <p:cNvSpPr txBox="1">
            <a:spLocks noChangeArrowheads="1"/>
          </p:cNvSpPr>
          <p:nvPr/>
        </p:nvSpPr>
        <p:spPr bwMode="auto">
          <a:xfrm>
            <a:off x="685801" y="3230563"/>
            <a:ext cx="12698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opplevelse</a:t>
            </a:r>
          </a:p>
        </p:txBody>
      </p:sp>
      <p:sp>
        <p:nvSpPr>
          <p:cNvPr id="4123" name="Text Box 26"/>
          <p:cNvSpPr txBox="1">
            <a:spLocks noChangeArrowheads="1"/>
          </p:cNvSpPr>
          <p:nvPr/>
        </p:nvSpPr>
        <p:spPr bwMode="auto">
          <a:xfrm>
            <a:off x="4318001" y="5638801"/>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lukt</a:t>
            </a:r>
          </a:p>
        </p:txBody>
      </p:sp>
      <p:sp>
        <p:nvSpPr>
          <p:cNvPr id="4124" name="Text Box 27"/>
          <p:cNvSpPr txBox="1">
            <a:spLocks noChangeArrowheads="1"/>
          </p:cNvSpPr>
          <p:nvPr/>
        </p:nvSpPr>
        <p:spPr bwMode="auto">
          <a:xfrm>
            <a:off x="3733800" y="6248401"/>
            <a:ext cx="5132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syn</a:t>
            </a:r>
          </a:p>
        </p:txBody>
      </p:sp>
      <p:sp>
        <p:nvSpPr>
          <p:cNvPr id="4125" name="Text Box 28"/>
          <p:cNvSpPr txBox="1">
            <a:spLocks noChangeArrowheads="1"/>
          </p:cNvSpPr>
          <p:nvPr/>
        </p:nvSpPr>
        <p:spPr bwMode="auto">
          <a:xfrm>
            <a:off x="1295401" y="2133601"/>
            <a:ext cx="11079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matglede</a:t>
            </a:r>
          </a:p>
        </p:txBody>
      </p:sp>
      <p:sp>
        <p:nvSpPr>
          <p:cNvPr id="4126" name="Text Box 29"/>
          <p:cNvSpPr txBox="1">
            <a:spLocks noChangeArrowheads="1"/>
          </p:cNvSpPr>
          <p:nvPr/>
        </p:nvSpPr>
        <p:spPr bwMode="auto">
          <a:xfrm>
            <a:off x="3200401" y="2647952"/>
            <a:ext cx="16903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b="1" dirty="0">
                <a:solidFill>
                  <a:srgbClr val="CC3300"/>
                </a:solidFill>
                <a:latin typeface="Arial Narrow" pitchFamily="34" charset="0"/>
              </a:rPr>
              <a:t>kosthold/helse</a:t>
            </a:r>
          </a:p>
        </p:txBody>
      </p:sp>
      <p:sp>
        <p:nvSpPr>
          <p:cNvPr id="4127" name="Text Box 30"/>
          <p:cNvSpPr txBox="1">
            <a:spLocks noChangeArrowheads="1"/>
          </p:cNvSpPr>
          <p:nvPr/>
        </p:nvSpPr>
        <p:spPr bwMode="auto">
          <a:xfrm>
            <a:off x="4572001" y="5257801"/>
            <a:ext cx="9797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758C"/>
              </a:buClr>
              <a:buSzPct val="135000"/>
              <a:buChar char="•"/>
              <a:defRPr sz="2800">
                <a:solidFill>
                  <a:schemeClr val="tx1"/>
                </a:solidFill>
                <a:latin typeface="Arial" charset="0"/>
              </a:defRPr>
            </a:lvl1pPr>
            <a:lvl2pPr marL="742950" indent="-285750">
              <a:spcBef>
                <a:spcPct val="20000"/>
              </a:spcBef>
              <a:buClr>
                <a:srgbClr val="00758C"/>
              </a:buClr>
              <a:buSzPct val="65000"/>
              <a:buFont typeface="Times" pitchFamily="18" charset="0"/>
              <a:buChar char="•"/>
              <a:defRPr sz="2500">
                <a:solidFill>
                  <a:schemeClr val="tx1"/>
                </a:solidFill>
                <a:latin typeface="Arial" charset="0"/>
              </a:defRPr>
            </a:lvl2pPr>
            <a:lvl3pPr marL="1143000" indent="-228600">
              <a:spcBef>
                <a:spcPct val="20000"/>
              </a:spcBef>
              <a:buClr>
                <a:srgbClr val="00758C"/>
              </a:buClr>
              <a:buChar char="•"/>
              <a:defRPr sz="2200">
                <a:solidFill>
                  <a:schemeClr val="tx1"/>
                </a:solidFill>
                <a:latin typeface="Arial" charset="0"/>
              </a:defRPr>
            </a:lvl3pPr>
            <a:lvl4pPr marL="1600200" indent="-228600">
              <a:spcBef>
                <a:spcPct val="20000"/>
              </a:spcBef>
              <a:buClr>
                <a:srgbClr val="00758C"/>
              </a:buClr>
              <a:buSzPct val="100000"/>
              <a:buFont typeface="Times" pitchFamily="18" charset="0"/>
              <a:buChar char="-"/>
              <a:defRPr sz="1900">
                <a:solidFill>
                  <a:schemeClr val="tx1"/>
                </a:solidFill>
                <a:latin typeface="Arial" charset="0"/>
              </a:defRPr>
            </a:lvl4pPr>
            <a:lvl5pPr marL="2057400" indent="-228600">
              <a:spcBef>
                <a:spcPct val="20000"/>
              </a:spcBef>
              <a:buClr>
                <a:srgbClr val="00758C"/>
              </a:buClr>
              <a:buChar char="-"/>
              <a:defRPr sz="1700">
                <a:solidFill>
                  <a:schemeClr val="tx1"/>
                </a:solidFill>
                <a:latin typeface="Arial" charset="0"/>
              </a:defRPr>
            </a:lvl5pPr>
            <a:lvl6pPr marL="2514600" indent="-228600" eaLnBrk="0" fontAlgn="base" hangingPunct="0">
              <a:spcBef>
                <a:spcPct val="20000"/>
              </a:spcBef>
              <a:spcAft>
                <a:spcPct val="0"/>
              </a:spcAft>
              <a:buClr>
                <a:srgbClr val="00758C"/>
              </a:buClr>
              <a:buChar char="-"/>
              <a:defRPr sz="1700">
                <a:solidFill>
                  <a:schemeClr val="tx1"/>
                </a:solidFill>
                <a:latin typeface="Arial" charset="0"/>
              </a:defRPr>
            </a:lvl6pPr>
            <a:lvl7pPr marL="2971800" indent="-228600" eaLnBrk="0" fontAlgn="base" hangingPunct="0">
              <a:spcBef>
                <a:spcPct val="20000"/>
              </a:spcBef>
              <a:spcAft>
                <a:spcPct val="0"/>
              </a:spcAft>
              <a:buClr>
                <a:srgbClr val="00758C"/>
              </a:buClr>
              <a:buChar char="-"/>
              <a:defRPr sz="1700">
                <a:solidFill>
                  <a:schemeClr val="tx1"/>
                </a:solidFill>
                <a:latin typeface="Arial" charset="0"/>
              </a:defRPr>
            </a:lvl7pPr>
            <a:lvl8pPr marL="3429000" indent="-228600" eaLnBrk="0" fontAlgn="base" hangingPunct="0">
              <a:spcBef>
                <a:spcPct val="20000"/>
              </a:spcBef>
              <a:spcAft>
                <a:spcPct val="0"/>
              </a:spcAft>
              <a:buClr>
                <a:srgbClr val="00758C"/>
              </a:buClr>
              <a:buChar char="-"/>
              <a:defRPr sz="1700">
                <a:solidFill>
                  <a:schemeClr val="tx1"/>
                </a:solidFill>
                <a:latin typeface="Arial" charset="0"/>
              </a:defRPr>
            </a:lvl8pPr>
            <a:lvl9pPr marL="3886200" indent="-228600" eaLnBrk="0" fontAlgn="base" hangingPunct="0">
              <a:spcBef>
                <a:spcPct val="20000"/>
              </a:spcBef>
              <a:spcAft>
                <a:spcPct val="0"/>
              </a:spcAft>
              <a:buClr>
                <a:srgbClr val="00758C"/>
              </a:buClr>
              <a:buChar char="-"/>
              <a:defRPr sz="1700">
                <a:solidFill>
                  <a:schemeClr val="tx1"/>
                </a:solidFill>
                <a:latin typeface="Arial" charset="0"/>
              </a:defRPr>
            </a:lvl9pPr>
          </a:lstStyle>
          <a:p>
            <a:pPr eaLnBrk="1" hangingPunct="1">
              <a:spcBef>
                <a:spcPct val="0"/>
              </a:spcBef>
              <a:buClrTx/>
              <a:buSzTx/>
              <a:buFontTx/>
              <a:buNone/>
            </a:pPr>
            <a:r>
              <a:rPr lang="nb-NO" altLang="nb-NO" sz="2000">
                <a:solidFill>
                  <a:srgbClr val="CC3300"/>
                </a:solidFill>
                <a:latin typeface="Arial Narrow" pitchFamily="34" charset="0"/>
              </a:rPr>
              <a:t>holdning</a:t>
            </a:r>
          </a:p>
        </p:txBody>
      </p:sp>
      <p:sp>
        <p:nvSpPr>
          <p:cNvPr id="3" name="Plassholder for bunntekst 2"/>
          <p:cNvSpPr>
            <a:spLocks noGrp="1"/>
          </p:cNvSpPr>
          <p:nvPr>
            <p:ph type="ftr" sz="quarter" idx="11"/>
          </p:nvPr>
        </p:nvSpPr>
        <p:spPr>
          <a:xfrm>
            <a:off x="5003181" y="6448456"/>
            <a:ext cx="2895600" cy="365125"/>
          </a:xfrm>
        </p:spPr>
        <p:txBody>
          <a:bodyPr/>
          <a:lstStyle/>
          <a:p>
            <a:r>
              <a:rPr lang="nb-NO" sz="2000" b="1" dirty="0"/>
              <a:t>SALTSKOLEN  </a:t>
            </a: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519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132" y="260648"/>
            <a:ext cx="9036496" cy="440763"/>
          </a:xfrm>
        </p:spPr>
        <p:txBody>
          <a:bodyPr/>
          <a:lstStyle/>
          <a:p>
            <a:pPr>
              <a:lnSpc>
                <a:spcPct val="90000"/>
              </a:lnSpc>
              <a:spcBef>
                <a:spcPct val="20000"/>
              </a:spcBef>
            </a:pPr>
            <a:r>
              <a:rPr lang="nb-NO" sz="2500" b="1" dirty="0">
                <a:solidFill>
                  <a:srgbClr val="0093A7"/>
                </a:solidFill>
                <a:latin typeface="+mn-lt"/>
                <a:ea typeface="+mn-ea"/>
                <a:cs typeface="+mn-cs"/>
              </a:rPr>
              <a:t>Partnerskap for saltreduksjon</a:t>
            </a:r>
            <a:r>
              <a:rPr lang="nb-NO" sz="2400" b="1" dirty="0">
                <a:solidFill>
                  <a:srgbClr val="0093A7"/>
                </a:solidFill>
                <a:latin typeface="+mn-lt"/>
                <a:ea typeface="+mn-ea"/>
                <a:cs typeface="+mn-cs"/>
              </a:rPr>
              <a:t>; </a:t>
            </a:r>
            <a:r>
              <a:rPr lang="nb-NO" sz="2400" b="1" i="1" dirty="0">
                <a:solidFill>
                  <a:srgbClr val="0093A7"/>
                </a:solidFill>
                <a:latin typeface="+mn-lt"/>
                <a:ea typeface="+mn-ea"/>
                <a:cs typeface="+mn-cs"/>
              </a:rPr>
              <a:t>Mindre salt i matvarer og servert mat</a:t>
            </a:r>
          </a:p>
        </p:txBody>
      </p:sp>
      <p:sp>
        <p:nvSpPr>
          <p:cNvPr id="3" name="Plassholder for innhold 2"/>
          <p:cNvSpPr>
            <a:spLocks noGrp="1"/>
          </p:cNvSpPr>
          <p:nvPr>
            <p:ph idx="1"/>
          </p:nvPr>
        </p:nvSpPr>
        <p:spPr>
          <a:xfrm>
            <a:off x="447834" y="836712"/>
            <a:ext cx="6709966" cy="5371802"/>
          </a:xfrm>
        </p:spPr>
        <p:txBody>
          <a:bodyPr>
            <a:normAutofit lnSpcReduction="10000"/>
          </a:bodyPr>
          <a:lstStyle/>
          <a:p>
            <a:pPr marL="0" indent="0">
              <a:buNone/>
            </a:pPr>
            <a:r>
              <a:rPr lang="nb-NO" sz="2000" b="1" dirty="0"/>
              <a:t>Myndighetenes mål – mindre saltinntak i befolkningen:</a:t>
            </a:r>
          </a:p>
          <a:p>
            <a:r>
              <a:rPr lang="nb-NO" sz="2000" dirty="0"/>
              <a:t>  15 % innen 2018,     30 % innen 2025</a:t>
            </a:r>
          </a:p>
          <a:p>
            <a:r>
              <a:rPr lang="nb-NO" sz="2000" dirty="0"/>
              <a:t>Saltsmak oppfattes ulikt fra person til person, lysten på salt kan reduseres over tid, venne seg til mindre saltbruk</a:t>
            </a:r>
          </a:p>
          <a:p>
            <a:endParaRPr lang="nb-NO" sz="2000" dirty="0"/>
          </a:p>
          <a:p>
            <a:pPr marL="0" indent="0">
              <a:buNone/>
            </a:pPr>
            <a:r>
              <a:rPr lang="nb-NO" sz="2000" b="1" dirty="0"/>
              <a:t>Partnerskapets bidrag:</a:t>
            </a:r>
          </a:p>
          <a:p>
            <a:pPr marL="400050">
              <a:buFont typeface="Arial" charset="0"/>
              <a:buChar char="•"/>
            </a:pPr>
            <a:r>
              <a:rPr lang="nb-NO" sz="2000" dirty="0"/>
              <a:t>Redusert saltinnhold i matvarer og </a:t>
            </a:r>
            <a:r>
              <a:rPr lang="nb-NO" sz="2000" b="1" dirty="0">
                <a:solidFill>
                  <a:srgbClr val="0093A7"/>
                </a:solidFill>
              </a:rPr>
              <a:t>servert mat</a:t>
            </a:r>
          </a:p>
          <a:p>
            <a:pPr marL="400050">
              <a:buFont typeface="Arial" charset="0"/>
              <a:buChar char="•"/>
            </a:pPr>
            <a:r>
              <a:rPr lang="nb-NO" sz="2000" dirty="0"/>
              <a:t>Økt bevissthet om saltets betydning for helse hos forbruker</a:t>
            </a:r>
          </a:p>
          <a:p>
            <a:pPr marL="0" indent="0">
              <a:buNone/>
            </a:pPr>
            <a:endParaRPr lang="nb-NO" sz="2000" b="1" dirty="0"/>
          </a:p>
          <a:p>
            <a:pPr marL="0" indent="0">
              <a:buNone/>
            </a:pPr>
            <a:r>
              <a:rPr lang="nb-NO" sz="2000" b="1" dirty="0"/>
              <a:t>Deltagere: </a:t>
            </a:r>
          </a:p>
          <a:p>
            <a:pPr marL="0" indent="0">
              <a:buNone/>
            </a:pPr>
            <a:r>
              <a:rPr lang="nb-NO" sz="2000" dirty="0"/>
              <a:t>Matvare- og </a:t>
            </a:r>
            <a:r>
              <a:rPr lang="nb-NO" sz="2000" b="1" dirty="0">
                <a:solidFill>
                  <a:srgbClr val="0093A7"/>
                </a:solidFill>
              </a:rPr>
              <a:t>serveringsbransje</a:t>
            </a:r>
            <a:r>
              <a:rPr lang="nb-NO" sz="2000" dirty="0"/>
              <a:t>, myndigheter, forsknings-, forbruker- og interessemiljøer</a:t>
            </a:r>
          </a:p>
          <a:p>
            <a:endParaRPr lang="nb-NO" sz="2000" dirty="0"/>
          </a:p>
          <a:p>
            <a:pPr marL="0" indent="0">
              <a:buNone/>
            </a:pPr>
            <a:r>
              <a:rPr lang="nb-NO" sz="2000" b="1" dirty="0"/>
              <a:t>Serveringsbransje:</a:t>
            </a:r>
          </a:p>
          <a:p>
            <a:pPr>
              <a:buFont typeface="Arial" charset="0"/>
              <a:buChar char="•"/>
            </a:pPr>
            <a:r>
              <a:rPr lang="nb-NO" sz="2000" dirty="0"/>
              <a:t>Bespiser mange daglig, faste gjester – ansvar &amp; muligheter</a:t>
            </a:r>
          </a:p>
          <a:p>
            <a:pPr>
              <a:buFont typeface="Arial" charset="0"/>
              <a:buChar char="•"/>
            </a:pPr>
            <a:endParaRPr lang="nb-NO" sz="2000" dirty="0"/>
          </a:p>
          <a:p>
            <a:pPr marL="0" indent="0">
              <a:buNone/>
            </a:pPr>
            <a:endParaRPr lang="nb-NO" sz="2000" dirty="0"/>
          </a:p>
          <a:p>
            <a:pPr marL="457200" lvl="1" indent="0">
              <a:buNone/>
            </a:pPr>
            <a:endParaRPr lang="nb-NO" sz="2000" dirty="0"/>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301" y="1346179"/>
            <a:ext cx="1747763" cy="1403899"/>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5839" y="3212977"/>
            <a:ext cx="143668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l ned 3"/>
          <p:cNvSpPr/>
          <p:nvPr/>
        </p:nvSpPr>
        <p:spPr>
          <a:xfrm>
            <a:off x="883412" y="1211072"/>
            <a:ext cx="45719" cy="2784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800" dirty="0"/>
          </a:p>
        </p:txBody>
      </p:sp>
      <p:sp>
        <p:nvSpPr>
          <p:cNvPr id="7" name="Pil ned 6"/>
          <p:cNvSpPr/>
          <p:nvPr/>
        </p:nvSpPr>
        <p:spPr>
          <a:xfrm flipH="1">
            <a:off x="2861721" y="1211072"/>
            <a:ext cx="45719" cy="278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800" dirty="0"/>
          </a:p>
        </p:txBody>
      </p:sp>
      <p:sp>
        <p:nvSpPr>
          <p:cNvPr id="5" name="Plassholder for bunntekst 4"/>
          <p:cNvSpPr>
            <a:spLocks noGrp="1"/>
          </p:cNvSpPr>
          <p:nvPr>
            <p:ph type="ftr" sz="quarter" idx="11"/>
          </p:nvPr>
        </p:nvSpPr>
        <p:spPr/>
        <p:txBody>
          <a:bodyPr/>
          <a:lstStyle/>
          <a:p>
            <a:r>
              <a:rPr lang="nb-NO" sz="2000" b="1" dirty="0"/>
              <a:t>SALTSKOLEN  </a:t>
            </a: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3713" y="5562601"/>
            <a:ext cx="1150936" cy="115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0560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lsedirektoratet_Saltpartnerskapet_PPT">
  <a:themeElements>
    <a:clrScheme name="Office-tema">
      <a:dk1>
        <a:sysClr val="windowText" lastClr="000000"/>
      </a:dk1>
      <a:lt1>
        <a:sysClr val="window" lastClr="FFFFFF"/>
      </a:lt1>
      <a:dk2>
        <a:srgbClr val="231F20"/>
      </a:dk2>
      <a:lt2>
        <a:srgbClr val="E7E6E6"/>
      </a:lt2>
      <a:accent1>
        <a:srgbClr val="003654"/>
      </a:accent1>
      <a:accent2>
        <a:srgbClr val="00638E"/>
      </a:accent2>
      <a:accent3>
        <a:srgbClr val="4CB4CF"/>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elsedirektoratet_Saltpartnerskapet_PPT.potx" id="{519E232B-5AE4-43C6-939D-005F29187D7B}" vid="{315A506A-3A42-4884-9E5C-0233CCA9A8A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3400</Words>
  <Application>Microsoft Office PowerPoint</Application>
  <PresentationFormat>Skjermfremvisning (4:3)</PresentationFormat>
  <Paragraphs>705</Paragraphs>
  <Slides>30</Slides>
  <Notes>30</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30</vt:i4>
      </vt:variant>
    </vt:vector>
  </HeadingPairs>
  <TitlesOfParts>
    <vt:vector size="38" baseType="lpstr">
      <vt:lpstr>Arial</vt:lpstr>
      <vt:lpstr>Arial Narrow</vt:lpstr>
      <vt:lpstr>Calibri</vt:lpstr>
      <vt:lpstr>Comic Sans MS</vt:lpstr>
      <vt:lpstr>Monotype Sorts</vt:lpstr>
      <vt:lpstr>Times</vt:lpstr>
      <vt:lpstr>Office-tema</vt:lpstr>
      <vt:lpstr>Helsedirektoratet_Saltpartnerskapet_PPT</vt:lpstr>
      <vt:lpstr>MER(-) SMAK –  MINDRE SALT</vt:lpstr>
      <vt:lpstr>«.. Å tilrettelegge for sunne måltider på arbeidsplassen er positivt for den enkeltes trivsel og helse og for virksomheten..» </vt:lpstr>
      <vt:lpstr>Saltskolen – temaer</vt:lpstr>
      <vt:lpstr>Råd for et sunnere kosthold (Helsedirektoratet)</vt:lpstr>
      <vt:lpstr>PowerPoint-presentasjon</vt:lpstr>
      <vt:lpstr>PowerPoint-presentasjon</vt:lpstr>
      <vt:lpstr>Kantinen - bedriftens hjerte.....</vt:lpstr>
      <vt:lpstr>Serveringsmarkedet – påvirker matvalg</vt:lpstr>
      <vt:lpstr>Partnerskap for saltreduksjon; Mindre salt i matvarer og servert mat</vt:lpstr>
      <vt:lpstr> Saltpartnerskapets avtale – utdrag ifht servering</vt:lpstr>
      <vt:lpstr>Saltmengder</vt:lpstr>
      <vt:lpstr>Nøkkelhullet hjelper deg med å se hva som er mye   Kriterier, høyst innhold av salt (total Na x 2,5): </vt:lpstr>
      <vt:lpstr>Nøkkelhullet hjelper deg med å se hva som er mye Kriterier, høyst innhold av salt (total Na x 2,5):</vt:lpstr>
      <vt:lpstr>PowerPoint-presentasjon</vt:lpstr>
      <vt:lpstr>Eksempel på matvarer/ingredienser med mye salt pr 100 g</vt:lpstr>
      <vt:lpstr>Eksempler på saltinnhold i noen kryddere/krydderblandinger</vt:lpstr>
      <vt:lpstr>Dyrere salt ikke bedre for helsa</vt:lpstr>
      <vt:lpstr>PowerPoint-presentasjon</vt:lpstr>
      <vt:lpstr>Sammenligne saltinnhold i lignende produkter</vt:lpstr>
      <vt:lpstr>Mer grønnsaker og mindre hovedrett = mindre salt</vt:lpstr>
      <vt:lpstr>Salttest; hvor mye salt skal til for at du kjenner smaken?</vt:lpstr>
      <vt:lpstr>Salt i oppskrifter/tilberedning</vt:lpstr>
      <vt:lpstr>Gi rettene personlig preg med mindre salt og heller;</vt:lpstr>
      <vt:lpstr>Saltquiz: kahoot</vt:lpstr>
      <vt:lpstr>Sjekkliste - saltbevissthet</vt:lpstr>
      <vt:lpstr>Saltfilmer: ideer til tiltak</vt:lpstr>
      <vt:lpstr>Ideer – hva fungerer? </vt:lpstr>
      <vt:lpstr>Mer om mat, kosthold, helse, lovverk </vt:lpstr>
      <vt:lpstr>Om Saltpartnerskapet og forbrukerstoff</vt:lpstr>
      <vt:lpstr>Saltskolen - oppsummering</vt:lpstr>
    </vt:vector>
  </TitlesOfParts>
  <Company>Helsedirektoratet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SALTskolen – oppdatert 11. november 2016</dc:title>
  <dc:creator>Hanne Kristin Larsen</dc:creator>
  <cp:lastModifiedBy>Sigvor Melve</cp:lastModifiedBy>
  <cp:revision>154</cp:revision>
  <cp:lastPrinted>2016-11-15T11:53:40Z</cp:lastPrinted>
  <dcterms:created xsi:type="dcterms:W3CDTF">2016-11-11T10:22:13Z</dcterms:created>
  <dcterms:modified xsi:type="dcterms:W3CDTF">2020-02-07T10:00:20Z</dcterms:modified>
</cp:coreProperties>
</file>