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sldIdLst>
    <p:sldId id="257" r:id="rId5"/>
    <p:sldId id="266" r:id="rId6"/>
    <p:sldId id="260" r:id="rId7"/>
    <p:sldId id="258" r:id="rId8"/>
    <p:sldId id="268" r:id="rId9"/>
    <p:sldId id="269" r:id="rId10"/>
    <p:sldId id="270" r:id="rId11"/>
    <p:sldId id="271" r:id="rId12"/>
    <p:sldId id="300" r:id="rId13"/>
    <p:sldId id="297" r:id="rId14"/>
    <p:sldId id="303" r:id="rId15"/>
    <p:sldId id="295" r:id="rId16"/>
    <p:sldId id="273" r:id="rId17"/>
    <p:sldId id="296" r:id="rId18"/>
    <p:sldId id="274" r:id="rId19"/>
    <p:sldId id="275" r:id="rId20"/>
    <p:sldId id="277" r:id="rId21"/>
    <p:sldId id="278" r:id="rId22"/>
    <p:sldId id="302" r:id="rId23"/>
    <p:sldId id="280" r:id="rId24"/>
    <p:sldId id="281" r:id="rId25"/>
    <p:sldId id="282" r:id="rId26"/>
    <p:sldId id="283" r:id="rId27"/>
    <p:sldId id="284" r:id="rId28"/>
    <p:sldId id="285" r:id="rId29"/>
    <p:sldId id="287" r:id="rId30"/>
    <p:sldId id="289" r:id="rId31"/>
    <p:sldId id="290" r:id="rId32"/>
    <p:sldId id="291" r:id="rId33"/>
    <p:sldId id="292" r:id="rId34"/>
    <p:sldId id="293" r:id="rId35"/>
    <p:sldId id="294" r:id="rId36"/>
  </p:sldIdLst>
  <p:sldSz cx="9144000" cy="5143500" type="screen16x9"/>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 Kristin Larsen" initials="HK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4"/>
    <a:srgbClr val="0093A7"/>
    <a:srgbClr val="764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78153" autoAdjust="0"/>
  </p:normalViewPr>
  <p:slideViewPr>
    <p:cSldViewPr snapToObjects="1">
      <p:cViewPr>
        <p:scale>
          <a:sx n="80" d="100"/>
          <a:sy n="80" d="100"/>
        </p:scale>
        <p:origin x="-594" y="-624"/>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284"/>
    </p:cViewPr>
  </p:sorterViewPr>
  <p:notesViewPr>
    <p:cSldViewPr snapToObjects="1">
      <p:cViewPr>
        <p:scale>
          <a:sx n="100" d="100"/>
          <a:sy n="100" d="100"/>
        </p:scale>
        <p:origin x="-1674" y="108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t>07/11/2017</a:t>
            </a:fld>
            <a:endParaRPr lang="en-GB"/>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elsenorge.no/kosthold-og-ernaring/kostrad/velg-vann-som-torstedrik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Informasjon om Helsedirektoratets sukkerkampanje høsten 2017</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oktober og november vil Helsedirektoratet ha en nasjonal sukkerkampanje som en del av </a:t>
            </a:r>
            <a:r>
              <a:rPr lang="nb-NO" sz="1200" kern="1200" dirty="0" err="1" smtClean="0">
                <a:solidFill>
                  <a:schemeClr val="tx1"/>
                </a:solidFill>
                <a:effectLst/>
                <a:latin typeface="+mn-lt"/>
                <a:ea typeface="+mn-ea"/>
                <a:cs typeface="+mn-cs"/>
              </a:rPr>
              <a:t>kostholdskommunikasjonen</a:t>
            </a:r>
            <a:r>
              <a:rPr lang="nb-NO" sz="1200" kern="1200" dirty="0" smtClean="0">
                <a:solidFill>
                  <a:schemeClr val="tx1"/>
                </a:solidFill>
                <a:effectLst/>
                <a:latin typeface="+mn-lt"/>
                <a:ea typeface="+mn-ea"/>
                <a:cs typeface="+mn-cs"/>
              </a:rPr>
              <a:t>,</a:t>
            </a:r>
            <a:r>
              <a:rPr lang="nb-NO" sz="1200" kern="1200" baseline="0" dirty="0" smtClean="0">
                <a:solidFill>
                  <a:schemeClr val="tx1"/>
                </a:solidFill>
                <a:effectLst/>
                <a:latin typeface="+mn-lt"/>
                <a:ea typeface="+mn-ea"/>
                <a:cs typeface="+mn-cs"/>
              </a:rPr>
              <a:t> Små grep, </a:t>
            </a:r>
            <a:r>
              <a:rPr lang="nb-NO" sz="1200" kern="1200" dirty="0" smtClean="0">
                <a:solidFill>
                  <a:schemeClr val="tx1"/>
                </a:solidFill>
                <a:effectLst/>
                <a:latin typeface="+mn-lt"/>
                <a:ea typeface="+mn-ea"/>
                <a:cs typeface="+mn-cs"/>
              </a:rPr>
              <a:t>stor forskjell. </a:t>
            </a:r>
          </a:p>
          <a:p>
            <a:r>
              <a:rPr lang="nb-NO" sz="1200" kern="1200" dirty="0" smtClean="0">
                <a:solidFill>
                  <a:schemeClr val="tx1"/>
                </a:solidFill>
                <a:effectLst/>
                <a:latin typeface="+mn-lt"/>
                <a:ea typeface="+mn-ea"/>
                <a:cs typeface="+mn-cs"/>
              </a:rPr>
              <a:t>Målgruppene er barn og unge mellom 9 og 13 år og foreldrene deres. Tema for kampanjen er hovedkildene til sukker: Brus, godteri og kaker, og at barn og unge får i seg for mye av dette. For mange kan det bli «lørdag hele uka»!</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For å nå bredest mulig</a:t>
            </a:r>
            <a:r>
              <a:rPr lang="nb-NO" sz="1200" kern="1200" baseline="0" dirty="0" smtClean="0">
                <a:solidFill>
                  <a:schemeClr val="tx1"/>
                </a:solidFill>
                <a:effectLst/>
                <a:latin typeface="+mn-lt"/>
                <a:ea typeface="+mn-ea"/>
                <a:cs typeface="+mn-cs"/>
              </a:rPr>
              <a:t> er kommunikasjon via dere som er helsepersonell, eller jobber med barn og unge på andre måter, veldig viktig. </a:t>
            </a:r>
            <a:r>
              <a:rPr lang="nb-NO" sz="1200" kern="1200" baseline="0" dirty="0" err="1" smtClean="0">
                <a:solidFill>
                  <a:schemeClr val="tx1"/>
                </a:solidFill>
                <a:effectLst/>
                <a:latin typeface="+mn-lt"/>
                <a:ea typeface="+mn-ea"/>
                <a:cs typeface="+mn-cs"/>
              </a:rPr>
              <a:t>Sukkerskolen</a:t>
            </a:r>
            <a:r>
              <a:rPr lang="nb-NO" sz="1200" kern="1200" baseline="0" dirty="0" smtClean="0">
                <a:solidFill>
                  <a:schemeClr val="tx1"/>
                </a:solidFill>
                <a:effectLst/>
                <a:latin typeface="+mn-lt"/>
                <a:ea typeface="+mn-ea"/>
                <a:cs typeface="+mn-cs"/>
              </a:rPr>
              <a:t> kan brukes i undervisning, i samtale med en eller flere, i foredrag eller for å lære mer selv.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endParaRPr lang="nb-NO" dirty="0" smtClean="0"/>
          </a:p>
        </p:txBody>
      </p:sp>
      <p:sp>
        <p:nvSpPr>
          <p:cNvPr id="4" name="Plassholder for lysbildenummer 3"/>
          <p:cNvSpPr>
            <a:spLocks noGrp="1"/>
          </p:cNvSpPr>
          <p:nvPr>
            <p:ph type="sldNum" sz="quarter" idx="10"/>
          </p:nvPr>
        </p:nvSpPr>
        <p:spPr/>
        <p:txBody>
          <a:bodyPr/>
          <a:lstStyle/>
          <a:p>
            <a:fld id="{B93A5173-08FF-404C-A472-CC9BC7CD62FE}" type="slidenum">
              <a:rPr lang="nb-NO" smtClean="0"/>
              <a:t>1</a:t>
            </a:fld>
            <a:endParaRPr lang="nb-NO"/>
          </a:p>
        </p:txBody>
      </p:sp>
    </p:spTree>
    <p:extLst>
      <p:ext uri="{BB962C8B-B14F-4D97-AF65-F5344CB8AC3E}">
        <p14:creationId xmlns:p14="http://schemas.microsoft.com/office/powerpoint/2010/main" val="127828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lnSpc>
                <a:spcPct val="90000"/>
              </a:lnSpc>
              <a:spcBef>
                <a:spcPct val="0"/>
              </a:spcBef>
            </a:pPr>
            <a:endParaRPr lang="nb-NO" altLang="nb-NO" sz="1200" dirty="0" smtClean="0">
              <a:latin typeface="Verdana" pitchFamily="34" charset="0"/>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sz="1200" kern="1200" dirty="0" smtClean="0">
                <a:solidFill>
                  <a:schemeClr val="tx1"/>
                </a:solidFill>
                <a:effectLst/>
                <a:latin typeface="+mn-lt"/>
                <a:ea typeface="+mn-ea"/>
                <a:cs typeface="+mn-cs"/>
              </a:rPr>
              <a:t>Inntak av drikke med tilsatt sukker, som brus og saft, bør begrenses. Drikke med tilsatt sukker øker risiko for overvekt og fedme. </a:t>
            </a:r>
          </a:p>
          <a:p>
            <a:pPr marL="0" marR="0" indent="0" algn="l" defTabSz="914400" rtl="0" eaLnBrk="1" fontAlgn="auto" latinLnBrk="0" hangingPunct="1">
              <a:lnSpc>
                <a:spcPct val="90000"/>
              </a:lnSpc>
              <a:spcBef>
                <a:spcPct val="0"/>
              </a:spcBef>
              <a:spcAft>
                <a:spcPts val="0"/>
              </a:spcAft>
              <a:buClrTx/>
              <a:buSzTx/>
              <a:buFontTx/>
              <a:buNone/>
              <a:tabLst/>
              <a:defRPr/>
            </a:pPr>
            <a:r>
              <a:rPr lang="nb-NO" dirty="0" smtClean="0"/>
              <a:t>Det kan være lett å få i seg ekstra sukker og kalorier gjennom drikke. Brus og saft inneholder mye sukker. En halv liter brus med sukker</a:t>
            </a:r>
            <a:r>
              <a:rPr lang="nb-NO" baseline="0" dirty="0" smtClean="0"/>
              <a:t> inneholder 50 gram sukker, noe som tilsvarer 25 sukkerbiter! </a:t>
            </a:r>
          </a:p>
          <a:p>
            <a:pPr marL="0" marR="0" indent="0" algn="l" defTabSz="914400" rtl="0" eaLnBrk="1" fontAlgn="auto" latinLnBrk="0" hangingPunct="1">
              <a:lnSpc>
                <a:spcPct val="90000"/>
              </a:lnSpc>
              <a:spcBef>
                <a:spcPct val="0"/>
              </a:spcBef>
              <a:spcAft>
                <a:spcPts val="0"/>
              </a:spcAft>
              <a:buClrTx/>
              <a:buSzTx/>
              <a:buFontTx/>
              <a:buNone/>
              <a:tabLst/>
              <a:defRPr/>
            </a:pPr>
            <a:r>
              <a:rPr lang="nb-NO" dirty="0" smtClean="0"/>
              <a:t>Det er dokumentasjon for at sukker i flytende form lettere fører til positiv energibalanse og overvekt, enn sukker i fast form. </a:t>
            </a: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sz="1200" b="1" dirty="0" smtClean="0"/>
              <a:t>Søtstoff</a:t>
            </a:r>
          </a:p>
          <a:p>
            <a:pPr marL="0" marR="0" indent="0" algn="l" defTabSz="914400" rtl="0" eaLnBrk="1" fontAlgn="auto" latinLnBrk="0" hangingPunct="1">
              <a:lnSpc>
                <a:spcPct val="90000"/>
              </a:lnSpc>
              <a:spcBef>
                <a:spcPct val="0"/>
              </a:spcBef>
              <a:spcAft>
                <a:spcPts val="0"/>
              </a:spcAft>
              <a:buClrTx/>
              <a:buSzTx/>
              <a:buFontTx/>
              <a:buNone/>
              <a:tabLst/>
              <a:defRPr/>
            </a:pPr>
            <a:r>
              <a:rPr lang="nb-NO" sz="1200" dirty="0" smtClean="0"/>
              <a:t>Både drikke tilsatt sukker og drikke med søtstoff er som regel sure,</a:t>
            </a:r>
            <a:r>
              <a:rPr lang="nb-NO" sz="1200" baseline="0" dirty="0" smtClean="0"/>
              <a:t> </a:t>
            </a:r>
            <a:r>
              <a:rPr lang="nb-NO" sz="1200" dirty="0" smtClean="0"/>
              <a:t>og kan gi skader på tannemaljen. </a:t>
            </a:r>
            <a:r>
              <a:rPr lang="nb-NO" sz="1200" u="none" kern="1200" dirty="0" smtClean="0">
                <a:solidFill>
                  <a:schemeClr val="tx1"/>
                </a:solidFill>
                <a:effectLst/>
                <a:latin typeface="+mn-lt"/>
                <a:ea typeface="+mn-ea"/>
                <a:cs typeface="+mn-cs"/>
              </a:rPr>
              <a:t>Hyppig inntak av surt drikke/sure produkter gjennom dagen bør derfor</a:t>
            </a:r>
            <a:r>
              <a:rPr lang="nb-NO" sz="1200" u="none" kern="1200" baseline="0" dirty="0" smtClean="0">
                <a:solidFill>
                  <a:schemeClr val="tx1"/>
                </a:solidFill>
                <a:effectLst/>
                <a:latin typeface="+mn-lt"/>
                <a:ea typeface="+mn-ea"/>
                <a:cs typeface="+mn-cs"/>
              </a:rPr>
              <a:t> </a:t>
            </a:r>
            <a:r>
              <a:rPr lang="nb-NO" sz="1200" u="none" kern="1200" dirty="0" smtClean="0">
                <a:solidFill>
                  <a:schemeClr val="tx1"/>
                </a:solidFill>
                <a:effectLst/>
                <a:latin typeface="+mn-lt"/>
                <a:ea typeface="+mn-ea"/>
                <a:cs typeface="+mn-cs"/>
              </a:rPr>
              <a:t>unngås. </a:t>
            </a:r>
          </a:p>
          <a:p>
            <a:pPr marL="0" marR="0" indent="0" algn="l" defTabSz="914400" rtl="0" eaLnBrk="1" fontAlgn="auto" latinLnBrk="0" hangingPunct="1">
              <a:lnSpc>
                <a:spcPct val="90000"/>
              </a:lnSpc>
              <a:spcBef>
                <a:spcPct val="0"/>
              </a:spcBef>
              <a:spcAft>
                <a:spcPts val="0"/>
              </a:spcAft>
              <a:buClrTx/>
              <a:buSzTx/>
              <a:buFontTx/>
              <a:buNone/>
              <a:tabLst/>
              <a:defRPr/>
            </a:pPr>
            <a:r>
              <a:rPr lang="nb-NO" sz="1200" dirty="0" smtClean="0"/>
              <a:t>Barn under tre år skal ikke ha søtstoff. </a:t>
            </a: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sz="1200" b="0" i="0" kern="1200" dirty="0" smtClean="0">
                <a:solidFill>
                  <a:schemeClr val="tx1"/>
                </a:solidFill>
                <a:effectLst/>
                <a:latin typeface="+mn-lt"/>
                <a:ea typeface="+mn-ea"/>
                <a:cs typeface="+mn-cs"/>
              </a:rPr>
              <a:t>Søtstoffer er en kategori tilsetningsstoffer, som gir mat</a:t>
            </a:r>
            <a:r>
              <a:rPr lang="nb-NO" sz="1200" b="0" i="0" kern="1200" baseline="0" dirty="0" smtClean="0">
                <a:solidFill>
                  <a:schemeClr val="tx1"/>
                </a:solidFill>
                <a:effectLst/>
                <a:latin typeface="+mn-lt"/>
                <a:ea typeface="+mn-ea"/>
                <a:cs typeface="+mn-cs"/>
              </a:rPr>
              <a:t> og drikke</a:t>
            </a:r>
            <a:r>
              <a:rPr lang="nb-NO" sz="1200" b="0" i="0" kern="1200" dirty="0" smtClean="0">
                <a:solidFill>
                  <a:schemeClr val="tx1"/>
                </a:solidFill>
                <a:effectLst/>
                <a:latin typeface="+mn-lt"/>
                <a:ea typeface="+mn-ea"/>
                <a:cs typeface="+mn-cs"/>
              </a:rPr>
              <a:t> søt smak. Søtstoffer erstatter sukker i noe mat og drikke. Ofte</a:t>
            </a:r>
            <a:r>
              <a:rPr lang="nb-NO" sz="1200" b="0" i="0" kern="1200" baseline="0" dirty="0" smtClean="0">
                <a:solidFill>
                  <a:schemeClr val="tx1"/>
                </a:solidFill>
                <a:effectLst/>
                <a:latin typeface="+mn-lt"/>
                <a:ea typeface="+mn-ea"/>
                <a:cs typeface="+mn-cs"/>
              </a:rPr>
              <a:t> kalles dette kunstig søtning. </a:t>
            </a:r>
            <a:endParaRPr lang="nb-NO" u="none" dirty="0" smtClean="0">
              <a:effectLst/>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b="1" dirty="0" smtClean="0">
              <a:solidFill>
                <a:srgbClr val="FF0000"/>
              </a:solidFill>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baseline="0" dirty="0" smtClean="0"/>
          </a:p>
          <a:p>
            <a:endParaRPr lang="nb-NO" dirty="0" smtClean="0"/>
          </a:p>
          <a:p>
            <a:pPr marL="0" marR="0" indent="0" algn="l" defTabSz="914400" rtl="0" eaLnBrk="1" fontAlgn="auto" latinLnBrk="0" hangingPunct="1">
              <a:lnSpc>
                <a:spcPct val="90000"/>
              </a:lnSpc>
              <a:spcBef>
                <a:spcPct val="0"/>
              </a:spcBef>
              <a:spcAft>
                <a:spcPts val="0"/>
              </a:spcAft>
              <a:buClrTx/>
              <a:buSzTx/>
              <a:buFontTx/>
              <a:buNone/>
              <a:tabLst/>
              <a:defRPr/>
            </a:pPr>
            <a:endParaRPr lang="nb-NO" altLang="nb-NO" sz="1200"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10</a:t>
            </a:fld>
            <a:endParaRPr lang="en-GB"/>
          </a:p>
        </p:txBody>
      </p:sp>
    </p:spTree>
    <p:extLst>
      <p:ext uri="{BB962C8B-B14F-4D97-AF65-F5344CB8AC3E}">
        <p14:creationId xmlns:p14="http://schemas.microsoft.com/office/powerpoint/2010/main" val="35248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Karbohydrater er energigivende næringsstoffer som kan deles inn i sukker, stivelse og fiber.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Kostfiber er karbohydrater som ikke blir fordøyet i tynntarmen, og de bidrar med lite energi. Kostfiber er gunstig for fordøyelsen og kan minske risikoen for vektøkning, overvekt, type 2-diabetes, kreft i tykk- og endetarm og hjerte- og karsykdommer. </a:t>
            </a:r>
          </a:p>
          <a:p>
            <a:endParaRPr lang="nb-NO" dirty="0" smtClean="0"/>
          </a:p>
          <a:p>
            <a:r>
              <a:rPr lang="nb-NO" dirty="0" smtClean="0">
                <a:effectLst/>
              </a:rPr>
              <a:t>I et norsk gjennomsnittskosthold utgjør karbohydrater nesten halvparten av kostens energiinnhold (energiprosent), hvorav tilsatt sukker bidrar med 13 energiprosent. Helsedirektoratet anbefaler at karbohydrater utgjør</a:t>
            </a:r>
            <a:r>
              <a:rPr lang="nb-NO" baseline="0" dirty="0" smtClean="0">
                <a:effectLst/>
              </a:rPr>
              <a:t> 45-60 prosent av kostens energiinnhold, og tilsatt sukker utgjør mindre enn 10 energiprosent.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11</a:t>
            </a:fld>
            <a:endParaRPr lang="en-GB"/>
          </a:p>
        </p:txBody>
      </p:sp>
    </p:spTree>
    <p:extLst>
      <p:ext uri="{BB962C8B-B14F-4D97-AF65-F5344CB8AC3E}">
        <p14:creationId xmlns:p14="http://schemas.microsoft.com/office/powerpoint/2010/main" val="271868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a:t>
            </a:r>
            <a:r>
              <a:rPr lang="nb-NO" baseline="0" dirty="0" smtClean="0"/>
              <a:t> </a:t>
            </a:r>
            <a:r>
              <a:rPr lang="nb-NO" dirty="0" smtClean="0"/>
              <a:t>trenger karbohydrater, men velg de grove/«langsomme» karbohydratene.</a:t>
            </a:r>
            <a:r>
              <a:rPr lang="nb-NO" baseline="0" dirty="0" smtClean="0"/>
              <a:t>  De kalles ofte for langsomme karbohydrater fordi de bruker lenger tid på å tas opp i tarmen, og gir oss et mer stabilt blodsukker. </a:t>
            </a:r>
            <a:r>
              <a:rPr lang="nb-NO" dirty="0" smtClean="0"/>
              <a:t>Fullkornsprodukter, grønnsaker, frukt, bær, bønner, linser, </a:t>
            </a:r>
            <a:r>
              <a:rPr lang="nb-NO" baseline="0" dirty="0" smtClean="0"/>
              <a:t>er de</a:t>
            </a:r>
            <a:r>
              <a:rPr lang="nb-NO" dirty="0" smtClean="0"/>
              <a:t> viktigste kildene til grove karbohydrater og kostfiber. </a:t>
            </a:r>
          </a:p>
          <a:p>
            <a:endParaRPr lang="nb-NO" dirty="0" smtClean="0"/>
          </a:p>
          <a:p>
            <a:r>
              <a:rPr lang="nb-NO" dirty="0" smtClean="0"/>
              <a:t>Helsefo</a:t>
            </a:r>
            <a:r>
              <a:rPr lang="nb-NO" altLang="nb-NO" dirty="0" smtClean="0"/>
              <a:t>rdeler med slike</a:t>
            </a:r>
            <a:r>
              <a:rPr lang="nb-NO" altLang="nb-NO" baseline="0" dirty="0" smtClean="0"/>
              <a:t> </a:t>
            </a:r>
            <a:r>
              <a:rPr lang="nb-NO" altLang="nb-NO" dirty="0" smtClean="0"/>
              <a:t>grove karbohydrater: </a:t>
            </a:r>
          </a:p>
          <a:p>
            <a:pPr lvl="1">
              <a:buFont typeface="Wingdings" pitchFamily="2" charset="2"/>
              <a:buChar char="ü"/>
            </a:pPr>
            <a:r>
              <a:rPr lang="nb-NO" altLang="nb-NO" dirty="0" smtClean="0"/>
              <a:t>God fordøyelse</a:t>
            </a:r>
          </a:p>
          <a:p>
            <a:pPr lvl="1">
              <a:buFont typeface="Wingdings" pitchFamily="2" charset="2"/>
              <a:buChar char="ü"/>
            </a:pPr>
            <a:r>
              <a:rPr lang="nb-NO" altLang="nb-NO" dirty="0" smtClean="0"/>
              <a:t>Metthet som varer</a:t>
            </a:r>
          </a:p>
          <a:p>
            <a:pPr lvl="1">
              <a:buFont typeface="Wingdings" pitchFamily="2" charset="2"/>
              <a:buChar char="ü"/>
            </a:pPr>
            <a:r>
              <a:rPr lang="nb-NO" altLang="nb-NO" dirty="0" smtClean="0"/>
              <a:t>Redusert risiko for hjerte- karsykdommer, diabetes og enkelte kreft typer</a:t>
            </a:r>
            <a:r>
              <a:rPr lang="nb-NO" altLang="nb-NO" dirty="0" smtClean="0">
                <a:solidFill>
                  <a:schemeClr val="folHlink"/>
                </a:solidFill>
              </a:rPr>
              <a:t>, </a:t>
            </a:r>
            <a:r>
              <a:rPr lang="nb-NO" altLang="nb-NO" dirty="0" smtClean="0">
                <a:solidFill>
                  <a:schemeClr val="tx1"/>
                </a:solidFill>
              </a:rPr>
              <a:t>særlig tykk – og endetarm</a:t>
            </a:r>
          </a:p>
          <a:p>
            <a:pPr lvl="1">
              <a:buFont typeface="Wingdings" pitchFamily="2" charset="2"/>
              <a:buChar char="ü"/>
            </a:pPr>
            <a:r>
              <a:rPr lang="nb-NO" altLang="nb-NO" dirty="0" smtClean="0"/>
              <a:t>Bidrar til bedre vektbalanse</a:t>
            </a:r>
          </a:p>
          <a:p>
            <a:pPr lvl="1">
              <a:buFont typeface="Wingdings" pitchFamily="2" charset="2"/>
              <a:buChar char="ü"/>
            </a:pPr>
            <a:r>
              <a:rPr lang="nb-NO" altLang="nb-NO" dirty="0" smtClean="0"/>
              <a:t>Gir vitaminer og mineraler</a:t>
            </a:r>
          </a:p>
          <a:p>
            <a:endParaRPr lang="nb-NO" altLang="nb-NO" dirty="0" smtClean="0"/>
          </a:p>
          <a:p>
            <a:r>
              <a:rPr lang="nb-NO" altLang="nb-NO" dirty="0" smtClean="0"/>
              <a:t>Det er en særlig sammenheng mellom inntak av fullkorn, grove kornprodukter og fiberrike matvarer og redusert risiko for hjerte- og karsykdommer, type 2-diabetes og kreft i tykk- og endetarm. Slike matvarer kan også bidra til å opprettholde vektbalansen. </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(I gjennomsnitt gir karbohydrater omtrent 47 prosent av kostens energiinnhold (energiprosent), hvorav tilsatt sukker bidrar med 13 energiprosent. Vi bør få 45-60 prosent av energien fra karbohydrater, og inntaket av tilsatt sukker bør minske til under 10 energiprosent.</a:t>
            </a:r>
            <a:r>
              <a:rPr lang="nb-NO" sz="1200" b="0" i="0" kern="1200" baseline="0" dirty="0" smtClean="0">
                <a:solidFill>
                  <a:schemeClr val="tx1"/>
                </a:solidFill>
                <a:effectLst/>
                <a:latin typeface="+mn-lt"/>
                <a:ea typeface="+mn-ea"/>
                <a:cs typeface="+mn-cs"/>
              </a:rPr>
              <a:t> Inntaket av kostfiber daglig er i g</a:t>
            </a:r>
            <a:r>
              <a:rPr lang="nb-NO" sz="1200" b="0" i="0" kern="1200" dirty="0" smtClean="0">
                <a:solidFill>
                  <a:schemeClr val="tx1"/>
                </a:solidFill>
                <a:effectLst/>
                <a:latin typeface="+mn-lt"/>
                <a:ea typeface="+mn-ea"/>
                <a:cs typeface="+mn-cs"/>
              </a:rPr>
              <a:t>jennomsnitt omtrent </a:t>
            </a:r>
            <a:r>
              <a:rPr lang="nb-NO" sz="1200" i="0" kern="1200" dirty="0" smtClean="0">
                <a:effectLst/>
                <a:latin typeface="+mn-lt"/>
                <a:ea typeface="+mn-ea"/>
                <a:cs typeface="+mn-cs"/>
              </a:rPr>
              <a:t>22 </a:t>
            </a:r>
            <a:r>
              <a:rPr lang="nb-NO" sz="1200" b="0" i="0" kern="1200" dirty="0" smtClean="0">
                <a:solidFill>
                  <a:schemeClr val="tx1"/>
                </a:solidFill>
                <a:effectLst/>
                <a:latin typeface="+mn-lt"/>
                <a:ea typeface="+mn-ea"/>
                <a:cs typeface="+mn-cs"/>
              </a:rPr>
              <a:t>gram hos kvinner og </a:t>
            </a:r>
            <a:r>
              <a:rPr lang="nb-NO" sz="1200" i="0" kern="1200" dirty="0" smtClean="0">
                <a:effectLst/>
                <a:latin typeface="+mn-lt"/>
                <a:ea typeface="+mn-ea"/>
                <a:cs typeface="+mn-cs"/>
              </a:rPr>
              <a:t>25 </a:t>
            </a:r>
            <a:r>
              <a:rPr lang="nb-NO" sz="1200" b="0" i="0" kern="1200" dirty="0" smtClean="0">
                <a:solidFill>
                  <a:schemeClr val="tx1"/>
                </a:solidFill>
                <a:effectLst/>
                <a:latin typeface="+mn-lt"/>
                <a:ea typeface="+mn-ea"/>
                <a:cs typeface="+mn-cs"/>
              </a:rPr>
              <a:t>gram hos menn og bør øke til henholdsvis 25 og 35 gram per dag.)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12</a:t>
            </a:fld>
            <a:endParaRPr lang="en-GB"/>
          </a:p>
        </p:txBody>
      </p:sp>
    </p:spTree>
    <p:extLst>
      <p:ext uri="{BB962C8B-B14F-4D97-AF65-F5344CB8AC3E}">
        <p14:creationId xmlns:p14="http://schemas.microsoft.com/office/powerpoint/2010/main" val="2273153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Fine</a:t>
            </a:r>
            <a:r>
              <a:rPr lang="nb-NO" sz="1200" b="0" i="0" kern="1200" baseline="0" dirty="0" smtClean="0">
                <a:solidFill>
                  <a:schemeClr val="tx1"/>
                </a:solidFill>
                <a:effectLst/>
                <a:latin typeface="+mn-lt"/>
                <a:ea typeface="+mn-ea"/>
                <a:cs typeface="+mn-cs"/>
              </a:rPr>
              <a:t> karbohydrater kalles ofte for raske fordi det tas fort opp fra tarmen. Dette gir et ustabilt blodsukker og kort metthetsfølelse, slik at det tar kort tid før du får lyst til å fylle på med mer mat. </a:t>
            </a:r>
            <a:endParaRPr lang="nb-NO" sz="1200" b="0" i="0" kern="1200" dirty="0" smtClean="0">
              <a:solidFill>
                <a:schemeClr val="tx1"/>
              </a:solidFill>
              <a:effectLst/>
              <a:latin typeface="+mn-lt"/>
              <a:ea typeface="+mn-ea"/>
              <a:cs typeface="+mn-cs"/>
            </a:endParaRPr>
          </a:p>
          <a:p>
            <a:r>
              <a:rPr lang="nb-NO" i="1" dirty="0" smtClean="0"/>
              <a:t>Fine, «raske», </a:t>
            </a:r>
            <a:r>
              <a:rPr lang="nb-NO" i="1" dirty="0"/>
              <a:t>karbohydrater: </a:t>
            </a:r>
            <a:r>
              <a:rPr lang="nb-NO" dirty="0"/>
              <a:t>I sukker og i produkter med mye </a:t>
            </a:r>
            <a:r>
              <a:rPr lang="nb-NO" dirty="0" smtClean="0"/>
              <a:t>sukker (se lysark), </a:t>
            </a:r>
            <a:r>
              <a:rPr lang="nb-NO" dirty="0"/>
              <a:t>samt raffinerte kornprodukter med mest fint </a:t>
            </a:r>
            <a:r>
              <a:rPr lang="nb-NO" dirty="0" smtClean="0"/>
              <a:t>mel og lite fiber. Kornblandinger kan også ha mye sukker og lite fiber. </a:t>
            </a:r>
          </a:p>
          <a:p>
            <a:endParaRPr lang="nb-NO" sz="1200" b="0" i="0" kern="1200" dirty="0" smtClean="0">
              <a:solidFill>
                <a:schemeClr val="tx1"/>
              </a:solidFill>
              <a:effectLst/>
              <a:latin typeface="+mn-lt"/>
              <a:ea typeface="+mn-ea"/>
              <a:cs typeface="+mn-cs"/>
            </a:endParaRPr>
          </a:p>
          <a:p>
            <a:r>
              <a:rPr lang="nb-NO" dirty="0" smtClean="0"/>
              <a:t>I </a:t>
            </a:r>
            <a:r>
              <a:rPr lang="nb-NO" dirty="0"/>
              <a:t>gjennomsnitt utgjør karbohydrater omtrent 47 prosent av kostens energiinnhold (energiprosent), hvorav tilsatt sukker bidrar med 13 energiprosent. Inntaket av karbohydrater bør ligge på mellom 45-60 energiprosent, og inntaket av tilsatt sukker bør minske til under 10 energiprosent.</a:t>
            </a:r>
          </a:p>
          <a:p>
            <a:endParaRPr lang="nb-NO" sz="1200" b="0" i="0" kern="1200" dirty="0" smtClean="0">
              <a:solidFill>
                <a:schemeClr val="tx1"/>
              </a:solidFill>
              <a:effectLst/>
              <a:latin typeface="+mn-lt"/>
              <a:ea typeface="+mn-ea"/>
              <a:cs typeface="+mn-cs"/>
            </a:endParaRPr>
          </a:p>
          <a:p>
            <a:endParaRPr lang="nb-NO" altLang="nb-NO" dirty="0"/>
          </a:p>
          <a:p>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13</a:t>
            </a:fld>
            <a:endParaRPr lang="nb-NO"/>
          </a:p>
        </p:txBody>
      </p:sp>
    </p:spTree>
    <p:extLst>
      <p:ext uri="{BB962C8B-B14F-4D97-AF65-F5344CB8AC3E}">
        <p14:creationId xmlns:p14="http://schemas.microsoft.com/office/powerpoint/2010/main" val="2289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1" dirty="0" smtClean="0"/>
              <a:t>Mat og måltidsrytme påvirker blodsukkeret</a:t>
            </a:r>
          </a:p>
          <a:p>
            <a:r>
              <a:rPr lang="nb-NO" dirty="0" smtClean="0"/>
              <a:t>Hva skjer i kroppen når vi spiser ulike typer mat? Og når vi ikke spiser? </a:t>
            </a:r>
          </a:p>
          <a:p>
            <a:r>
              <a:rPr lang="nb-NO" dirty="0" smtClean="0"/>
              <a:t>Spiser man ikke frokost starter man dagen med lavt blodsukker og lite energi.</a:t>
            </a:r>
          </a:p>
          <a:p>
            <a:r>
              <a:rPr lang="nb-NO" dirty="0" smtClean="0"/>
              <a:t>Spiser man kjeks eller annen mat med såkalte «fine» karbohydrater, får man kjapt en følelse av å få energi, men denne forsvinner fort.</a:t>
            </a:r>
            <a:endParaRPr lang="nb-NO" b="1" dirty="0" smtClean="0">
              <a:solidFill>
                <a:prstClr val="black"/>
              </a:solidFill>
            </a:endParaRPr>
          </a:p>
          <a:p>
            <a:pPr lvl="0"/>
            <a:endParaRPr lang="nb-NO" b="1"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Illustrasjonen viser blodsukkeret når du ikke spiser, når du spiser matvarer med mye sukker (og lite fiber) og når du spiser et godt sammensatt måltid med grove</a:t>
            </a:r>
            <a:r>
              <a:rPr lang="nb-NO" sz="1200" kern="1200" baseline="0" dirty="0" smtClean="0">
                <a:solidFill>
                  <a:schemeClr val="tx1"/>
                </a:solidFill>
                <a:effectLst/>
                <a:latin typeface="+mn-lt"/>
                <a:ea typeface="+mn-ea"/>
                <a:cs typeface="+mn-cs"/>
              </a:rPr>
              <a:t> brødvarer (grove/langsomme karbohydrater med mye fiber), ulike pålegg, frukt/grønnsaker og melk</a:t>
            </a:r>
            <a:r>
              <a:rPr lang="nb-NO" sz="1200" kern="1200" dirty="0" smtClean="0">
                <a:solidFill>
                  <a:schemeClr val="tx1"/>
                </a:solidFill>
                <a:effectLst/>
                <a:latin typeface="+mn-lt"/>
                <a:ea typeface="+mn-ea"/>
                <a:cs typeface="+mn-cs"/>
              </a:rPr>
              <a:t>. </a:t>
            </a:r>
            <a:r>
              <a:rPr lang="nb-NO" dirty="0" smtClean="0">
                <a:solidFill>
                  <a:prstClr val="black"/>
                </a:solidFill>
              </a:rPr>
              <a:t>Den synliggjør også hvorfor det er viktig med regelmessig påfyll av ernæringsmessig bra mat for å holde ut en hel dag.</a:t>
            </a:r>
          </a:p>
          <a:p>
            <a:endParaRPr lang="nb-NO" dirty="0" smtClean="0"/>
          </a:p>
          <a:p>
            <a:pPr lvl="0"/>
            <a:r>
              <a:rPr lang="nb-NO" dirty="0" smtClean="0">
                <a:solidFill>
                  <a:prstClr val="black"/>
                </a:solidFill>
              </a:rPr>
              <a:t>Matvarer med mye sukker og hvitt mel, som loff, godteri, brus, kaker og kjeks fordøyes fort og gir rask blodsukkerstigning. Fiberrike matvarer som grove brød- og kornvarer, grønnsaker, </a:t>
            </a:r>
            <a:r>
              <a:rPr lang="nb-NO" dirty="0" err="1" smtClean="0">
                <a:solidFill>
                  <a:prstClr val="black"/>
                </a:solidFill>
              </a:rPr>
              <a:t>fullkornsris</a:t>
            </a:r>
            <a:r>
              <a:rPr lang="nb-NO" dirty="0" smtClean="0">
                <a:solidFill>
                  <a:prstClr val="black"/>
                </a:solidFill>
              </a:rPr>
              <a:t>, fullkornspasta og belgvekster (bønner, linser og erter) bidrar til langsommere fordøyelse og gir lavere og langsommere blodsukker-stigning</a:t>
            </a:r>
            <a:r>
              <a:rPr lang="nb-NO" baseline="0" dirty="0" smtClean="0">
                <a:solidFill>
                  <a:prstClr val="black"/>
                </a:solidFill>
              </a:rPr>
              <a:t>. </a:t>
            </a:r>
            <a:endParaRPr lang="nb-NO" dirty="0" smtClean="0">
              <a:solidFill>
                <a:prstClr val="black"/>
              </a:solidFill>
            </a:endParaRPr>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14</a:t>
            </a:fld>
            <a:endParaRPr lang="en-GB"/>
          </a:p>
        </p:txBody>
      </p:sp>
    </p:spTree>
    <p:extLst>
      <p:ext uri="{BB962C8B-B14F-4D97-AF65-F5344CB8AC3E}">
        <p14:creationId xmlns:p14="http://schemas.microsoft.com/office/powerpoint/2010/main" val="337094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Frokostblandinger kan inneholde mye tilsatt sukker.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Bildet viser en porsjonsstørrelse frokost</a:t>
            </a:r>
            <a:r>
              <a:rPr lang="nb-NO" baseline="0" dirty="0" smtClean="0"/>
              <a:t> (som gjennomsnittlig tilsvarer 35 gram) </a:t>
            </a:r>
            <a:r>
              <a:rPr lang="nb-NO" baseline="0" dirty="0" err="1" smtClean="0"/>
              <a:t>honnikorn</a:t>
            </a:r>
            <a:r>
              <a:rPr lang="nb-NO" baseline="0" dirty="0" smtClean="0"/>
              <a:t> til venstre. I 35 gram </a:t>
            </a:r>
            <a:r>
              <a:rPr lang="nb-NO" baseline="0" dirty="0" err="1" smtClean="0"/>
              <a:t>honnikorn</a:t>
            </a:r>
            <a:r>
              <a:rPr lang="nb-NO" baseline="0" dirty="0" smtClean="0"/>
              <a:t> er det 12 gram sukker. Dette tilsvarer 6 sukkerbiter. En porsjon med </a:t>
            </a:r>
            <a:r>
              <a:rPr lang="nb-NO" baseline="0" dirty="0" err="1" smtClean="0"/>
              <a:t>firkorn</a:t>
            </a:r>
            <a:r>
              <a:rPr lang="nb-NO" baseline="0" dirty="0" smtClean="0"/>
              <a:t> (100 gram) til høyre har ikke tilsatt sukker, derfor blir det ingen sukkerbiter foran. </a:t>
            </a:r>
            <a:r>
              <a:rPr lang="nb-NO" dirty="0" smtClean="0"/>
              <a:t>Frukt og bær kan tilsettes</a:t>
            </a:r>
            <a:r>
              <a:rPr lang="nb-NO" baseline="0" dirty="0" smtClean="0"/>
              <a:t> for å gi søtere smak og er en måte å få inn mer av disse matvarene i frokosten.</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(porsjonsstørrelsene er gitt ut fra standard porsjoner i kostholdsplanleggeren: https://www.kostholdsplanleggeren.no/comparefoods/?profileId=149&amp;slot0Id=05.036&amp;slot0Amount=1.0&amp;slot0Unit=porsjon&amp;slot1Id=05.034&amp;slot1Amount=1&amp;slot1Unit=porsjon)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smtClean="0"/>
              <a:t>Honnikorn</a:t>
            </a:r>
            <a:r>
              <a:rPr lang="nb-NO" sz="1200" dirty="0" smtClean="0"/>
              <a:t> er mye lettere enn frokostblandingen så mengden</a:t>
            </a:r>
            <a:r>
              <a:rPr lang="nb-NO" sz="1200" baseline="0" dirty="0" smtClean="0"/>
              <a:t> i gram pr porsjon er mye mindre. </a:t>
            </a:r>
            <a:r>
              <a:rPr lang="nb-NO" sz="1200" dirty="0" smtClean="0"/>
              <a:t>Vi har</a:t>
            </a:r>
            <a:r>
              <a:rPr lang="nb-NO" sz="1200" baseline="0" dirty="0" smtClean="0"/>
              <a:t> benyttet porsjonsmengder som er angitt i Mål, vekt og porsjonsstørrelse for matvarer utgitt av Helsedirektoratet, Mattilsynet og Universitet i Oslo. </a:t>
            </a:r>
            <a:r>
              <a:rPr lang="nb-NO" sz="1200" dirty="0" smtClean="0"/>
              <a:t>https://helsedirektoratet.no/publikasjoner/mal-vekt-og-porsjonsstorrelser-for-matvarer. </a:t>
            </a:r>
          </a:p>
          <a:p>
            <a:endParaRPr lang="nb-NO" sz="1200" dirty="0" smtClean="0"/>
          </a:p>
          <a:p>
            <a:r>
              <a:rPr lang="nb-NO" sz="1200" dirty="0" smtClean="0"/>
              <a:t>Se etter Nøkkelhullet ved valg av for eksempel frokostblandinger, da kan du spare sukker.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p:txBody>
      </p:sp>
      <p:sp>
        <p:nvSpPr>
          <p:cNvPr id="4" name="Plassholder for lysbildenummer 3"/>
          <p:cNvSpPr>
            <a:spLocks noGrp="1"/>
          </p:cNvSpPr>
          <p:nvPr>
            <p:ph type="sldNum" sz="quarter" idx="10"/>
          </p:nvPr>
        </p:nvSpPr>
        <p:spPr/>
        <p:txBody>
          <a:bodyPr/>
          <a:lstStyle/>
          <a:p>
            <a:fld id="{6A1E4C89-3B0D-496A-AA59-67BF3CE18714}" type="slidenum">
              <a:rPr lang="nb-NO" smtClean="0"/>
              <a:t>15</a:t>
            </a:fld>
            <a:endParaRPr lang="nb-NO"/>
          </a:p>
        </p:txBody>
      </p:sp>
    </p:spTree>
    <p:extLst>
      <p:ext uri="{BB962C8B-B14F-4D97-AF65-F5344CB8AC3E}">
        <p14:creationId xmlns:p14="http://schemas.microsoft.com/office/powerpoint/2010/main" val="48975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559569" y="4686499"/>
            <a:ext cx="5760640" cy="4439841"/>
          </a:xfrm>
        </p:spPr>
        <p:txBody>
          <a:bodyPr/>
          <a:lstStyle/>
          <a:p>
            <a:r>
              <a:rPr lang="nb-NO" dirty="0" smtClean="0"/>
              <a:t>Her sammenlignes et bollemåltid med et vanlig brødmåltid. </a:t>
            </a:r>
          </a:p>
          <a:p>
            <a:endParaRPr lang="nb-NO" dirty="0" smtClean="0"/>
          </a:p>
          <a:p>
            <a:r>
              <a:rPr lang="nb-NO" sz="1200" b="1" dirty="0" smtClean="0"/>
              <a:t>Bolle-«måltid»	</a:t>
            </a:r>
            <a:r>
              <a:rPr lang="nb-NO" sz="1200" dirty="0" smtClean="0"/>
              <a:t>			</a:t>
            </a:r>
            <a:br>
              <a:rPr lang="nb-NO" sz="1200" dirty="0" smtClean="0"/>
            </a:br>
            <a:r>
              <a:rPr lang="nb-NO" sz="1200" dirty="0" smtClean="0"/>
              <a:t>3 hveteboller (a 80 g) og ½ l sukret brus</a:t>
            </a:r>
            <a:r>
              <a:rPr lang="nb-NO" sz="1200" baseline="0" dirty="0" smtClean="0"/>
              <a:t>  = </a:t>
            </a:r>
            <a:r>
              <a:rPr lang="nb-NO" sz="1200" dirty="0" smtClean="0"/>
              <a:t>37 sukkerbiter</a:t>
            </a:r>
            <a:r>
              <a:rPr lang="nb-NO" sz="1200" baseline="0" dirty="0" smtClean="0"/>
              <a:t> (</a:t>
            </a:r>
            <a:r>
              <a:rPr lang="nb-NO" sz="1200" dirty="0" smtClean="0"/>
              <a:t>1076 kcal og 74</a:t>
            </a:r>
            <a:r>
              <a:rPr lang="nb-NO" sz="1200" baseline="0" dirty="0" smtClean="0"/>
              <a:t> </a:t>
            </a:r>
            <a:r>
              <a:rPr lang="nb-NO" sz="1200" dirty="0" smtClean="0"/>
              <a:t>g tilsatt sukker).</a:t>
            </a:r>
            <a:r>
              <a:rPr lang="nb-NO" sz="1200" baseline="0" dirty="0" smtClean="0"/>
              <a:t> </a:t>
            </a:r>
            <a:endParaRPr lang="nb-NO" sz="1200" dirty="0" smtClean="0"/>
          </a:p>
          <a:p>
            <a:r>
              <a:rPr lang="nb-NO" sz="1200" dirty="0" smtClean="0"/>
              <a:t>		</a:t>
            </a:r>
          </a:p>
          <a:p>
            <a:r>
              <a:rPr lang="nb-NO" sz="1200" b="1" dirty="0" smtClean="0"/>
              <a:t>Brødmåltid </a:t>
            </a:r>
            <a:r>
              <a:rPr lang="nb-NO" sz="1200" dirty="0" smtClean="0"/>
              <a:t>					</a:t>
            </a:r>
            <a:br>
              <a:rPr lang="nb-NO" sz="1200" dirty="0" smtClean="0"/>
            </a:br>
            <a:r>
              <a:rPr lang="nb-NO" sz="1200" dirty="0" smtClean="0"/>
              <a:t>1 skive grovt brød</a:t>
            </a:r>
            <a:r>
              <a:rPr lang="nb-NO" sz="1200" baseline="0" dirty="0" smtClean="0"/>
              <a:t> </a:t>
            </a:r>
            <a:r>
              <a:rPr lang="nb-NO" sz="1200" dirty="0" smtClean="0"/>
              <a:t>med halvfet hvitost og grønn paprika</a:t>
            </a:r>
            <a:br>
              <a:rPr lang="nb-NO" sz="1200" dirty="0" smtClean="0"/>
            </a:br>
            <a:r>
              <a:rPr lang="nb-NO" sz="1200" dirty="0" smtClean="0"/>
              <a:t>1 skive grovt brød med makrell i tomat og agurkskiver			</a:t>
            </a:r>
            <a:br>
              <a:rPr lang="nb-NO" sz="1200" dirty="0" smtClean="0"/>
            </a:br>
            <a:r>
              <a:rPr lang="nb-NO" sz="1200" dirty="0" smtClean="0"/>
              <a:t>1 liten/halv gulrot 		 </a:t>
            </a:r>
            <a:br>
              <a:rPr lang="nb-NO" sz="1200" dirty="0" smtClean="0"/>
            </a:br>
            <a:r>
              <a:rPr lang="nb-NO" sz="1200" dirty="0" smtClean="0"/>
              <a:t>1 glass lettmelk (0,7% fett) </a:t>
            </a:r>
            <a:br>
              <a:rPr lang="nb-NO" sz="1200" dirty="0" smtClean="0"/>
            </a:br>
            <a:r>
              <a:rPr lang="nb-NO" sz="1200" dirty="0" smtClean="0"/>
              <a:t>½ appelsin </a:t>
            </a:r>
          </a:p>
          <a:p>
            <a:r>
              <a:rPr lang="nb-NO" sz="1200" dirty="0" smtClean="0"/>
              <a:t>=</a:t>
            </a:r>
            <a:r>
              <a:rPr lang="nb-NO" sz="1200" baseline="0" dirty="0" smtClean="0"/>
              <a:t> </a:t>
            </a:r>
            <a:r>
              <a:rPr lang="nb-NO" sz="1200" dirty="0" smtClean="0"/>
              <a:t>0 sukkerbiter</a:t>
            </a:r>
            <a:r>
              <a:rPr lang="nb-NO" sz="1200" baseline="0" dirty="0" smtClean="0"/>
              <a:t> (</a:t>
            </a:r>
            <a:r>
              <a:rPr lang="nb-NO" sz="1200" dirty="0" smtClean="0"/>
              <a:t>485 kcal og 0 g tilsatt sukker)</a:t>
            </a:r>
          </a:p>
          <a:p>
            <a:endParaRPr lang="nb-NO" sz="1200" dirty="0" smtClean="0"/>
          </a:p>
          <a:p>
            <a:pPr>
              <a:lnSpc>
                <a:spcPct val="80000"/>
              </a:lnSpc>
            </a:pPr>
            <a:r>
              <a:rPr lang="nb-NO" altLang="nb-NO" sz="1200" u="sng" dirty="0" smtClean="0"/>
              <a:t>Mer informasjon: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Karbohydrater deles inn i stivelse, sukker (naturlig og tilsatt) og kostfiber. </a:t>
            </a:r>
            <a:r>
              <a:rPr lang="nb-NO" altLang="nb-NO" sz="1200" dirty="0" smtClean="0"/>
              <a:t>Karbohydrater er den viktigste energikilden i kostholdet vårt.</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200" dirty="0" smtClean="0"/>
              <a:t>Karbohydratene</a:t>
            </a:r>
            <a:r>
              <a:rPr lang="nb-NO" altLang="nb-NO" sz="1200" baseline="0" dirty="0" smtClean="0"/>
              <a:t> i </a:t>
            </a:r>
            <a:r>
              <a:rPr lang="nb-NO" altLang="nb-NO" sz="1200" dirty="0" smtClean="0"/>
              <a:t>matvarene</a:t>
            </a:r>
            <a:r>
              <a:rPr lang="nb-NO" altLang="nb-NO" sz="1200" baseline="0" dirty="0" smtClean="0"/>
              <a:t> som er vist på bildet til høyre inneholder grove, eller langsomme, karbohydrater: </a:t>
            </a:r>
            <a:r>
              <a:rPr lang="nb-NO" sz="1200" dirty="0" smtClean="0"/>
              <a:t>grove brød- og kornvarer, grønnsaker, belgfrukter. Grove karbohydrater gir stivelse og fiber, fremfor sukker.</a:t>
            </a:r>
            <a:r>
              <a:rPr lang="nb-NO" sz="1200" baseline="0" dirty="0" smtClean="0"/>
              <a:t> </a:t>
            </a:r>
            <a:r>
              <a:rPr lang="nb-NO" altLang="nb-NO" sz="1200" baseline="0" dirty="0" smtClean="0"/>
              <a:t>Matvarene på bildet til venstre er karbohydratrike matvarer av den typen som ikke gir </a:t>
            </a:r>
            <a:r>
              <a:rPr lang="nb-NO" altLang="nb-NO" dirty="0" smtClean="0"/>
              <a:t>så mye av fiber og andre næringsstoffer </a:t>
            </a:r>
            <a:r>
              <a:rPr lang="nb-NO" altLang="nb-NO" sz="1200" baseline="0" dirty="0" smtClean="0"/>
              <a:t>kroppen vår trenger. De inneholder fine (raske) karbohydrater</a:t>
            </a:r>
            <a:r>
              <a:rPr lang="nb-NO" altLang="nb-NO" sz="1200" dirty="0" smtClean="0"/>
              <a:t> med </a:t>
            </a:r>
            <a:r>
              <a:rPr lang="nb-NO" altLang="nb-NO" sz="1200" baseline="0" dirty="0" smtClean="0"/>
              <a:t>mye tilsatt sukker</a:t>
            </a:r>
            <a:r>
              <a:rPr lang="nb-NO" altLang="nb-NO" sz="1200" dirty="0" smtClean="0"/>
              <a:t> og fint mel.</a:t>
            </a:r>
            <a:r>
              <a:rPr lang="nb-NO" altLang="nb-NO"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baseline="0" dirty="0" smtClean="0"/>
          </a:p>
        </p:txBody>
      </p:sp>
      <p:sp>
        <p:nvSpPr>
          <p:cNvPr id="4" name="Plassholder for lysbildenummer 3"/>
          <p:cNvSpPr>
            <a:spLocks noGrp="1"/>
          </p:cNvSpPr>
          <p:nvPr>
            <p:ph type="sldNum" sz="quarter" idx="10"/>
          </p:nvPr>
        </p:nvSpPr>
        <p:spPr/>
        <p:txBody>
          <a:bodyPr/>
          <a:lstStyle/>
          <a:p>
            <a:fld id="{6A1E4C89-3B0D-496A-AA59-67BF3CE18714}" type="slidenum">
              <a:rPr lang="nb-NO" smtClean="0"/>
              <a:t>16</a:t>
            </a:fld>
            <a:endParaRPr lang="nb-NO"/>
          </a:p>
        </p:txBody>
      </p:sp>
    </p:spTree>
    <p:extLst>
      <p:ext uri="{BB962C8B-B14F-4D97-AF65-F5344CB8AC3E}">
        <p14:creationId xmlns:p14="http://schemas.microsoft.com/office/powerpoint/2010/main" val="158113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Spørsmål som kan tas opp til diskusjon:</a:t>
            </a:r>
          </a:p>
          <a:p>
            <a:r>
              <a:rPr lang="nb-NO" dirty="0" smtClean="0"/>
              <a:t>Hva er gode påleggsalternativer?</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1 brødskive med sjokoladepålegg (15 g)= 4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1 brødskive med sjokoladepålegg med mindre sukker (15 g) = 2 sukkerbiter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1 brødskive med ½ banan = ingen</a:t>
            </a:r>
            <a:r>
              <a:rPr lang="nb-NO" sz="1200" kern="1200" baseline="0" dirty="0" smtClean="0">
                <a:solidFill>
                  <a:schemeClr val="tx1"/>
                </a:solidFill>
                <a:effectLst/>
                <a:latin typeface="+mn-lt"/>
                <a:ea typeface="+mn-ea"/>
                <a:cs typeface="+mn-cs"/>
              </a:rPr>
              <a:t> tilsatt sukker / 0 sukkerbiter.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finnes flere</a:t>
            </a:r>
            <a:r>
              <a:rPr lang="nb-NO" baseline="0" dirty="0" smtClean="0"/>
              <a:t> påleggstyper med mye tilsatt sukker, her er sjokoladepålegg brukt som eksempel. Frukt, her som banan, kan brukes som pålegg og gir mindre energi enn sukkerrike pålegg og har også viktige næringsstoffer.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17</a:t>
            </a:fld>
            <a:endParaRPr lang="nb-NO"/>
          </a:p>
        </p:txBody>
      </p:sp>
    </p:spTree>
    <p:extLst>
      <p:ext uri="{BB962C8B-B14F-4D97-AF65-F5344CB8AC3E}">
        <p14:creationId xmlns:p14="http://schemas.microsoft.com/office/powerpoint/2010/main" val="136475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En sjokolademuffins kan </a:t>
            </a:r>
            <a:r>
              <a:rPr lang="nb-NO" b="1" dirty="0" smtClean="0">
                <a:effectLst/>
              </a:rPr>
              <a:t>inneholde like mye energi </a:t>
            </a:r>
            <a:r>
              <a:rPr lang="nb-NO" dirty="0" smtClean="0">
                <a:effectLst/>
              </a:rPr>
              <a:t>som en porsjon pasta </a:t>
            </a:r>
            <a:r>
              <a:rPr lang="nb-NO" dirty="0" err="1" smtClean="0">
                <a:effectLst/>
              </a:rPr>
              <a:t>bolognese</a:t>
            </a:r>
            <a:r>
              <a:rPr lang="nb-NO" dirty="0" smtClean="0">
                <a:effectLst/>
              </a:rPr>
              <a:t> (Energi: 400-450 kcal).</a:t>
            </a:r>
            <a:r>
              <a:rPr lang="nb-NO" baseline="0" dirty="0" smtClean="0">
                <a:effectLst/>
              </a:rPr>
              <a:t> Og </a:t>
            </a:r>
            <a:r>
              <a:rPr lang="nb-NO" b="1" baseline="0" dirty="0" smtClean="0">
                <a:effectLst/>
              </a:rPr>
              <a:t>mye mer tilsatt sukker!</a:t>
            </a:r>
            <a:endParaRPr lang="nb-NO" baseline="0" dirty="0" smtClean="0">
              <a:effectLst/>
            </a:endParaRPr>
          </a:p>
          <a:p>
            <a:pPr>
              <a:lnSpc>
                <a:spcPct val="90000"/>
              </a:lnSpc>
            </a:pPr>
            <a:r>
              <a:rPr lang="nb-NO" altLang="nb-NO" b="0" dirty="0" smtClean="0">
                <a:cs typeface="Arial" panose="020B0604020202020204" pitchFamily="34" charset="0"/>
              </a:rPr>
              <a:t>Dette</a:t>
            </a:r>
            <a:r>
              <a:rPr lang="nb-NO" altLang="nb-NO" b="0" baseline="0" dirty="0" smtClean="0">
                <a:cs typeface="Arial" panose="020B0604020202020204" pitchFamily="34" charset="0"/>
              </a:rPr>
              <a:t> bildet viser </a:t>
            </a:r>
            <a:r>
              <a:rPr lang="nb-NO" altLang="nb-NO" b="1" baseline="0" dirty="0" smtClean="0">
                <a:cs typeface="Arial" panose="020B0604020202020204" pitchFamily="34" charset="0"/>
              </a:rPr>
              <a:t>hvor stor forskjell det kan være på energitettheten </a:t>
            </a:r>
            <a:r>
              <a:rPr lang="nb-NO" altLang="nb-NO" b="0" baseline="0" dirty="0" smtClean="0">
                <a:cs typeface="Arial" panose="020B0604020202020204" pitchFamily="34" charset="0"/>
              </a:rPr>
              <a:t>(mengde energi pr 100 g matvarer) i ulike</a:t>
            </a:r>
            <a:r>
              <a:rPr lang="nb-NO" altLang="nb-NO" b="0" dirty="0" smtClean="0">
                <a:cs typeface="Arial" panose="020B0604020202020204" pitchFamily="34" charset="0"/>
              </a:rPr>
              <a:t> matvarer.</a:t>
            </a:r>
          </a:p>
          <a:p>
            <a:pPr>
              <a:lnSpc>
                <a:spcPct val="90000"/>
              </a:lnSpc>
            </a:pPr>
            <a:endParaRPr lang="nb-NO" altLang="nb-NO" b="0" baseline="0" dirty="0" smtClean="0">
              <a:cs typeface="Arial" panose="020B0604020202020204" pitchFamily="34" charset="0"/>
            </a:endParaRPr>
          </a:p>
          <a:p>
            <a:pPr>
              <a:lnSpc>
                <a:spcPct val="90000"/>
              </a:lnSpc>
            </a:pPr>
            <a:r>
              <a:rPr lang="nb-NO" altLang="nb-NO" b="0" baseline="0" dirty="0" smtClean="0">
                <a:cs typeface="Arial" panose="020B0604020202020204" pitchFamily="34" charset="0"/>
              </a:rPr>
              <a:t>Energimengden på venstre og høyre bilde er omtrent lik (ca. 400 kcal hver). Men siden en </a:t>
            </a:r>
            <a:r>
              <a:rPr lang="nb-NO" altLang="nb-NO" dirty="0" smtClean="0">
                <a:cs typeface="Arial" panose="020B0604020202020204" pitchFamily="34" charset="0"/>
              </a:rPr>
              <a:t>muffins (ferdigkjøpt)</a:t>
            </a:r>
            <a:r>
              <a:rPr lang="nb-NO" altLang="nb-NO" baseline="0" dirty="0" smtClean="0">
                <a:cs typeface="Arial" panose="020B0604020202020204" pitchFamily="34" charset="0"/>
              </a:rPr>
              <a:t> </a:t>
            </a:r>
            <a:r>
              <a:rPr lang="nb-NO" altLang="nb-NO" dirty="0" smtClean="0">
                <a:cs typeface="Arial" panose="020B0604020202020204" pitchFamily="34" charset="0"/>
              </a:rPr>
              <a:t>inneholder mye mer energi pr 100 g enn vanlige matvarer som inngår i et</a:t>
            </a:r>
            <a:r>
              <a:rPr lang="nb-NO" altLang="nb-NO" baseline="0" dirty="0" smtClean="0">
                <a:cs typeface="Arial" panose="020B0604020202020204" pitchFamily="34" charset="0"/>
              </a:rPr>
              <a:t> middagsmåltid</a:t>
            </a:r>
            <a:r>
              <a:rPr lang="nb-NO" altLang="nb-NO" dirty="0" smtClean="0">
                <a:cs typeface="Arial" panose="020B0604020202020204" pitchFamily="34" charset="0"/>
              </a:rPr>
              <a:t>, kan vi spise mye mer av vanlig mat (middag). I tillegg får vi mye mer av </a:t>
            </a:r>
            <a:r>
              <a:rPr lang="nb-NO" altLang="nb-NO" b="1" dirty="0" smtClean="0">
                <a:cs typeface="Arial" panose="020B0604020202020204" pitchFamily="34" charset="0"/>
              </a:rPr>
              <a:t>viktige næringsstoffer</a:t>
            </a:r>
            <a:r>
              <a:rPr lang="nb-NO" altLang="nb-NO" dirty="0" smtClean="0">
                <a:cs typeface="Arial" panose="020B0604020202020204" pitchFamily="34" charset="0"/>
              </a:rPr>
              <a:t> som vitaminer, mineraler og fiber i middagsmåltidet. (Her er det brukt fullkorns-</a:t>
            </a:r>
            <a:r>
              <a:rPr lang="nb-NO" altLang="nb-NO" dirty="0" err="1" smtClean="0">
                <a:cs typeface="Arial" panose="020B0604020202020204" pitchFamily="34" charset="0"/>
              </a:rPr>
              <a:t>spaghetti</a:t>
            </a:r>
            <a:r>
              <a:rPr lang="nb-NO" altLang="nb-NO" dirty="0" smtClean="0">
                <a:cs typeface="Arial" panose="020B0604020202020204" pitchFamily="34" charset="0"/>
              </a:rPr>
              <a:t>).</a:t>
            </a:r>
            <a:endParaRPr lang="nb-NO" altLang="nb-NO" b="1" dirty="0" smtClean="0"/>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effectLst/>
              </a:rPr>
              <a:t>Kilde: Kostverktøyet (kostverktoyet.no)</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effectLst/>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18</a:t>
            </a:fld>
            <a:endParaRPr lang="nb-NO"/>
          </a:p>
        </p:txBody>
      </p:sp>
    </p:spTree>
    <p:extLst>
      <p:ext uri="{BB962C8B-B14F-4D97-AF65-F5344CB8AC3E}">
        <p14:creationId xmlns:p14="http://schemas.microsoft.com/office/powerpoint/2010/main" val="17802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rPr>
              <a:t>Dette bildet</a:t>
            </a:r>
            <a:r>
              <a:rPr lang="nb-NO" sz="1200" kern="1200" baseline="0" dirty="0" smtClean="0">
                <a:solidFill>
                  <a:schemeClr val="tx1"/>
                </a:solidFill>
                <a:effectLst/>
              </a:rPr>
              <a:t> er ment å illustrere ulikt energiinnhold i matvarer og øke bevisstheten om at liten mengde søte matvarer ikke betyr lite energi.</a:t>
            </a:r>
          </a:p>
          <a:p>
            <a:pPr lvl="0"/>
            <a:r>
              <a:rPr lang="nb-NO" sz="1200" kern="1200" baseline="0" dirty="0" smtClean="0">
                <a:solidFill>
                  <a:schemeClr val="tx1"/>
                </a:solidFill>
                <a:effectLst/>
              </a:rPr>
              <a:t>Det er like mye energi i de 3 bollene som i all frukten.</a:t>
            </a:r>
            <a:endParaRPr lang="nb-NO" sz="1200" kern="1200" dirty="0" smtClean="0">
              <a:solidFill>
                <a:schemeClr val="tx1"/>
              </a:solidFill>
              <a:effectLst/>
            </a:endParaRPr>
          </a:p>
          <a:p>
            <a:pPr lvl="0"/>
            <a:endParaRPr lang="nb-NO" sz="1200" kern="1200" dirty="0" smtClean="0">
              <a:solidFill>
                <a:schemeClr val="tx1"/>
              </a:solidFill>
              <a:effectLst/>
            </a:endParaRPr>
          </a:p>
          <a:p>
            <a:pPr lvl="0"/>
            <a:r>
              <a:rPr lang="nb-NO" sz="1200" kern="1200" dirty="0" smtClean="0">
                <a:solidFill>
                  <a:schemeClr val="tx1"/>
                </a:solidFill>
                <a:effectLst/>
              </a:rPr>
              <a:t> </a:t>
            </a:r>
            <a:endParaRPr lang="nb-NO" sz="1200" i="0" kern="1200" dirty="0" smtClean="0">
              <a:solidFill>
                <a:schemeClr val="tx1"/>
              </a:solidFill>
              <a:effectLst/>
            </a:endParaRPr>
          </a:p>
          <a:p>
            <a:pPr lvl="0"/>
            <a:r>
              <a:rPr lang="nb-NO" sz="1100" i="0" dirty="0" smtClean="0">
                <a:latin typeface="+mn-lt"/>
                <a:ea typeface="+mn-ea"/>
                <a:cs typeface="+mn-cs"/>
              </a:rPr>
              <a:t>Bakgrunnsinformasjon ved </a:t>
            </a:r>
            <a:r>
              <a:rPr lang="nb-NO" sz="1100" i="0" dirty="0" err="1" smtClean="0">
                <a:latin typeface="+mn-lt"/>
                <a:ea typeface="+mn-ea"/>
                <a:cs typeface="+mn-cs"/>
              </a:rPr>
              <a:t>evt</a:t>
            </a:r>
            <a:r>
              <a:rPr lang="nb-NO" sz="1100" i="0" dirty="0" smtClean="0">
                <a:latin typeface="+mn-lt"/>
                <a:ea typeface="+mn-ea"/>
                <a:cs typeface="+mn-cs"/>
              </a:rPr>
              <a:t> spørsmål/diskusjon</a:t>
            </a:r>
          </a:p>
          <a:p>
            <a:pPr lvl="0"/>
            <a:endParaRPr lang="nb-NO" sz="1100" u="sng" dirty="0">
              <a:latin typeface="+mn-lt"/>
              <a:ea typeface="+mn-ea"/>
              <a:cs typeface="+mn-cs"/>
            </a:endParaRPr>
          </a:p>
          <a:p>
            <a:pPr lvl="0"/>
            <a:r>
              <a:rPr lang="nb-NO" sz="1100" u="sng" kern="1200" dirty="0" smtClean="0">
                <a:solidFill>
                  <a:schemeClr val="tx1"/>
                </a:solidFill>
                <a:effectLst/>
                <a:latin typeface="+mn-lt"/>
                <a:ea typeface="+mn-ea"/>
                <a:cs typeface="+mn-cs"/>
              </a:rPr>
              <a:t>«Måltid 1»</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3 hveteboller med sjokoladebiter  (a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85 g) veier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255 g og gir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950 kcal. </a:t>
            </a:r>
            <a:br>
              <a:rPr lang="nb-NO" sz="1100" kern="1200" dirty="0" smtClean="0">
                <a:solidFill>
                  <a:schemeClr val="tx1"/>
                </a:solidFill>
                <a:effectLst/>
                <a:latin typeface="+mn-lt"/>
                <a:ea typeface="+mn-ea"/>
                <a:cs typeface="+mn-cs"/>
              </a:rPr>
            </a:br>
            <a:r>
              <a:rPr lang="nb-NO" sz="1100" b="1" kern="1200" dirty="0" smtClean="0">
                <a:solidFill>
                  <a:schemeClr val="tx1"/>
                </a:solidFill>
                <a:effectLst/>
                <a:latin typeface="+mn-lt"/>
                <a:ea typeface="+mn-ea"/>
                <a:cs typeface="+mn-cs"/>
              </a:rPr>
              <a:t/>
            </a:r>
            <a:br>
              <a:rPr lang="nb-NO" sz="1100" b="1" kern="1200" dirty="0" smtClean="0">
                <a:solidFill>
                  <a:schemeClr val="tx1"/>
                </a:solidFill>
                <a:effectLst/>
                <a:latin typeface="+mn-lt"/>
                <a:ea typeface="+mn-ea"/>
                <a:cs typeface="+mn-cs"/>
              </a:rPr>
            </a:br>
            <a:r>
              <a:rPr lang="nb-NO" sz="1100" u="sng" kern="1200" dirty="0" smtClean="0">
                <a:solidFill>
                  <a:schemeClr val="tx1"/>
                </a:solidFill>
                <a:effectLst/>
                <a:latin typeface="+mn-lt"/>
                <a:ea typeface="+mn-ea"/>
                <a:cs typeface="+mn-cs"/>
              </a:rPr>
              <a:t>«Måltid 2»</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Energiinnholdet i de 3 bollene tilsvarer energiinnholdet i mengden frukt (energi):</a:t>
            </a:r>
            <a:br>
              <a:rPr lang="nb-NO" sz="1100"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2 bananer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350 g), ¾ kg epler, ¾ kg appelsiner og 1,1 kg vannmelon (m/skall)</a:t>
            </a:r>
          </a:p>
          <a:p>
            <a:r>
              <a:rPr lang="nb-NO" sz="1100" i="1" kern="1200" dirty="0" smtClean="0">
                <a:solidFill>
                  <a:schemeClr val="tx1"/>
                </a:solidFill>
                <a:effectLst/>
                <a:latin typeface="+mn-lt"/>
                <a:ea typeface="+mn-ea"/>
                <a:cs typeface="+mn-cs"/>
              </a:rPr>
              <a:t/>
            </a:r>
            <a:br>
              <a:rPr lang="nb-NO" sz="1100" i="1" kern="1200" dirty="0" smtClean="0">
                <a:solidFill>
                  <a:schemeClr val="tx1"/>
                </a:solidFill>
                <a:effectLst/>
                <a:latin typeface="+mn-lt"/>
                <a:ea typeface="+mn-ea"/>
                <a:cs typeface="+mn-cs"/>
              </a:rPr>
            </a:br>
            <a:endParaRPr lang="nb-NO" sz="11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20D802DB-5DFB-4ABF-98DD-35BD7BB48804}" type="slidenum">
              <a:rPr lang="nb-NO" smtClean="0"/>
              <a:t>19</a:t>
            </a:fld>
            <a:endParaRPr lang="nb-NO"/>
          </a:p>
        </p:txBody>
      </p:sp>
    </p:spTree>
    <p:extLst>
      <p:ext uri="{BB962C8B-B14F-4D97-AF65-F5344CB8AC3E}">
        <p14:creationId xmlns:p14="http://schemas.microsoft.com/office/powerpoint/2010/main" val="113058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Brus, saft og godteri er de største kildene til tilsatt sukker i kosten i alle aldersgrupper. De tilfører mye sukker og energi, men lite vitaminer og mineraler.</a:t>
            </a:r>
          </a:p>
          <a:p>
            <a:r>
              <a:rPr lang="nb-NO" dirty="0" smtClean="0">
                <a:effectLst/>
              </a:rPr>
              <a:t>Over halvparten av barn og unge, og om lag en av fem voksne, har et inntak av tilsatt sukker som er høyere enn anbefalt. Inntaket av sukkerholdig drikke som brus og saft er også mye høyere blant unge enn eldre.</a:t>
            </a:r>
          </a:p>
          <a:p>
            <a:endParaRPr lang="nb-NO" dirty="0" smtClean="0"/>
          </a:p>
          <a:p>
            <a:r>
              <a:rPr lang="nb-NO" dirty="0" smtClean="0"/>
              <a:t>https://helsenorge.no/kosthold-og-ernaring/kostrad/mindre-sukker-til-hverdags</a:t>
            </a:r>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a:t>
            </a:fld>
            <a:endParaRPr lang="nb-NO"/>
          </a:p>
        </p:txBody>
      </p:sp>
    </p:spTree>
    <p:extLst>
      <p:ext uri="{BB962C8B-B14F-4D97-AF65-F5344CB8AC3E}">
        <p14:creationId xmlns:p14="http://schemas.microsoft.com/office/powerpoint/2010/main" val="180564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31577" y="4602236"/>
            <a:ext cx="5544616" cy="4799881"/>
          </a:xfrm>
        </p:spPr>
        <p:txBody>
          <a:bodyPr/>
          <a:lstStyle/>
          <a:p>
            <a:pPr marL="0" indent="0">
              <a:buFont typeface="Arial" panose="020B0604020202020204" pitchFamily="34" charset="0"/>
              <a:buNone/>
            </a:pPr>
            <a:r>
              <a:rPr lang="nb-NO" altLang="nb-NO" sz="1100" u="sng" dirty="0" smtClean="0">
                <a:latin typeface="Calibri" panose="020F0502020204030204" pitchFamily="34" charset="0"/>
              </a:rPr>
              <a:t>Velg vann som tørstedrikk</a:t>
            </a:r>
            <a:r>
              <a:rPr lang="nb-NO" altLang="nb-NO" sz="1100" dirty="0" smtClean="0">
                <a:latin typeface="Calibri" panose="020F0502020204030204" pitchFamily="34" charset="0"/>
              </a:rPr>
              <a:t>. </a:t>
            </a:r>
            <a:r>
              <a:rPr lang="nb-NO" sz="1100" b="0" kern="1200" baseline="0" dirty="0" smtClean="0">
                <a:solidFill>
                  <a:schemeClr val="tx1"/>
                </a:solidFill>
                <a:effectLst/>
                <a:latin typeface="+mn-lt"/>
                <a:ea typeface="+mn-ea"/>
                <a:cs typeface="+mn-cs"/>
              </a:rPr>
              <a:t>Mengde tilsatt sukker i drikke kan variere mye! </a:t>
            </a:r>
            <a:r>
              <a:rPr lang="nb-NO" altLang="nb-NO" sz="1100" dirty="0" smtClean="0">
                <a:latin typeface="Calibri" panose="020F0502020204030204" pitchFamily="34" charset="0"/>
              </a:rPr>
              <a:t>En halv liter brus med sukker inneholder 50 g sukker = 25 sukkerbiter </a:t>
            </a:r>
            <a:r>
              <a:rPr lang="nb-NO" sz="1100" b="0" dirty="0" smtClean="0"/>
              <a:t>Velg vann eller variantene med mindre sukker. Les næringsdeklarasjon eller ingrediensliste, mer om det senere.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kern="1200" dirty="0" smtClean="0">
                <a:solidFill>
                  <a:schemeClr val="tx1"/>
                </a:solidFill>
                <a:effectLst/>
                <a:latin typeface="+mn-lt"/>
                <a:ea typeface="+mn-ea"/>
                <a:cs typeface="+mn-cs"/>
              </a:rPr>
              <a:t>Her er eksempler</a:t>
            </a:r>
            <a:r>
              <a:rPr lang="nb-NO" sz="1100" kern="1200" baseline="0" dirty="0" smtClean="0">
                <a:solidFill>
                  <a:schemeClr val="tx1"/>
                </a:solidFill>
                <a:effectLst/>
                <a:latin typeface="+mn-lt"/>
                <a:ea typeface="+mn-ea"/>
                <a:cs typeface="+mn-cs"/>
              </a:rPr>
              <a:t> på </a:t>
            </a:r>
            <a:r>
              <a:rPr lang="nb-NO" sz="1100" kern="1200" dirty="0" smtClean="0">
                <a:solidFill>
                  <a:schemeClr val="tx1"/>
                </a:solidFill>
                <a:effectLst/>
                <a:latin typeface="+mn-lt"/>
                <a:ea typeface="+mn-ea"/>
                <a:cs typeface="+mn-cs"/>
              </a:rPr>
              <a:t>ulike drikker gruppert etter gjennomsnittlig sukkerinnhold pr glass (2 dl). Mengden sukker er vist som sukkerbiter. 1 sukkerbit veier ca. 2 g, så sukkermengden</a:t>
            </a:r>
            <a:r>
              <a:rPr lang="nb-NO" sz="1100" kern="1200" baseline="0" dirty="0" smtClean="0">
                <a:solidFill>
                  <a:schemeClr val="tx1"/>
                </a:solidFill>
                <a:effectLst/>
                <a:latin typeface="+mn-lt"/>
                <a:ea typeface="+mn-ea"/>
                <a:cs typeface="+mn-cs"/>
              </a:rPr>
              <a:t> </a:t>
            </a:r>
            <a:r>
              <a:rPr lang="nb-NO" sz="1100" kern="1200" dirty="0" smtClean="0">
                <a:solidFill>
                  <a:schemeClr val="tx1"/>
                </a:solidFill>
                <a:effectLst/>
                <a:latin typeface="+mn-lt"/>
                <a:ea typeface="+mn-ea"/>
                <a:cs typeface="+mn-cs"/>
              </a:rPr>
              <a:t>i gram er dobbelt så mye som antall sukkerbiter</a:t>
            </a:r>
          </a:p>
          <a:p>
            <a:endParaRPr lang="nb-NO" sz="1100" kern="1200" dirty="0" smtClean="0">
              <a:solidFill>
                <a:schemeClr val="tx1"/>
              </a:solidFill>
              <a:effectLst/>
              <a:latin typeface="+mn-lt"/>
              <a:ea typeface="+mn-ea"/>
              <a:cs typeface="+mn-cs"/>
            </a:endParaRPr>
          </a:p>
          <a:p>
            <a:r>
              <a:rPr lang="nb-NO" sz="1100" kern="1200" dirty="0" smtClean="0">
                <a:solidFill>
                  <a:schemeClr val="tx1"/>
                </a:solidFill>
                <a:effectLst/>
                <a:latin typeface="+mn-lt"/>
                <a:ea typeface="+mn-ea"/>
                <a:cs typeface="+mn-cs"/>
              </a:rPr>
              <a:t>Sukkerinnholdet i de ulike drikkene varierer fra 10 sukkerbiter pr glass og ned til 0!</a:t>
            </a:r>
          </a:p>
          <a:p>
            <a:r>
              <a:rPr lang="nb-NO" sz="1100" kern="1200" dirty="0" smtClean="0">
                <a:solidFill>
                  <a:schemeClr val="tx1"/>
                </a:solidFill>
                <a:effectLst/>
                <a:latin typeface="+mn-lt"/>
                <a:ea typeface="+mn-ea"/>
                <a:cs typeface="+mn-cs"/>
              </a:rPr>
              <a:t>Hvilke typer drikker har gjennomsnittlig samme innhold av sukker som sees på bildet? </a:t>
            </a:r>
          </a:p>
          <a:p>
            <a:r>
              <a:rPr lang="nb-NO" sz="1100" kern="1200" dirty="0" smtClean="0">
                <a:solidFill>
                  <a:schemeClr val="tx1"/>
                </a:solidFill>
                <a:effectLst/>
                <a:latin typeface="+mn-lt"/>
                <a:ea typeface="+mn-ea"/>
                <a:cs typeface="+mn-cs"/>
              </a:rPr>
              <a:t>Gruppe 1:</a:t>
            </a:r>
            <a:r>
              <a:rPr lang="nb-NO" sz="1100" u="sng" kern="1200" dirty="0" smtClean="0">
                <a:solidFill>
                  <a:schemeClr val="tx1"/>
                </a:solidFill>
                <a:effectLst/>
                <a:latin typeface="+mn-lt"/>
                <a:ea typeface="+mn-ea"/>
                <a:cs typeface="+mn-cs"/>
              </a:rPr>
              <a:t> 10 sukkerbiter </a:t>
            </a:r>
            <a:r>
              <a:rPr lang="nb-NO" sz="1100" kern="1200" dirty="0" smtClean="0">
                <a:solidFill>
                  <a:schemeClr val="tx1"/>
                </a:solidFill>
                <a:effectLst/>
                <a:latin typeface="+mn-lt"/>
                <a:ea typeface="+mn-ea"/>
                <a:cs typeface="+mn-cs"/>
              </a:rPr>
              <a:t>(snitt, 2 dl drikke): energidrikk, sukret brus, eplenektar</a:t>
            </a:r>
          </a:p>
          <a:p>
            <a:r>
              <a:rPr lang="nb-NO" sz="1100" kern="1200" dirty="0" smtClean="0">
                <a:solidFill>
                  <a:schemeClr val="tx1"/>
                </a:solidFill>
                <a:effectLst/>
                <a:latin typeface="+mn-lt"/>
                <a:ea typeface="+mn-ea"/>
                <a:cs typeface="+mn-cs"/>
              </a:rPr>
              <a:t>Gruppe 2:</a:t>
            </a:r>
            <a:r>
              <a:rPr lang="nb-NO" sz="1100" u="sng" kern="1200" dirty="0" smtClean="0">
                <a:solidFill>
                  <a:schemeClr val="tx1"/>
                </a:solidFill>
                <a:effectLst/>
                <a:latin typeface="+mn-lt"/>
                <a:ea typeface="+mn-ea"/>
                <a:cs typeface="+mn-cs"/>
              </a:rPr>
              <a:t> 8 sukkerbiter </a:t>
            </a:r>
            <a:r>
              <a:rPr lang="nb-NO" sz="1100" kern="1200" dirty="0" smtClean="0">
                <a:solidFill>
                  <a:schemeClr val="tx1"/>
                </a:solidFill>
                <a:effectLst/>
                <a:latin typeface="+mn-lt"/>
                <a:ea typeface="+mn-ea"/>
                <a:cs typeface="+mn-cs"/>
              </a:rPr>
              <a:t>(snitt, 2 dl drikke): iste, saft</a:t>
            </a:r>
          </a:p>
          <a:p>
            <a:r>
              <a:rPr lang="nb-NO" sz="1100" kern="1200" dirty="0" smtClean="0">
                <a:solidFill>
                  <a:schemeClr val="tx1"/>
                </a:solidFill>
                <a:effectLst/>
                <a:latin typeface="+mn-lt"/>
                <a:ea typeface="+mn-ea"/>
                <a:cs typeface="+mn-cs"/>
              </a:rPr>
              <a:t>Gruppe 3: </a:t>
            </a:r>
            <a:r>
              <a:rPr lang="nb-NO" sz="1100" u="sng" kern="1200" dirty="0" smtClean="0">
                <a:solidFill>
                  <a:schemeClr val="tx1"/>
                </a:solidFill>
                <a:effectLst/>
                <a:latin typeface="+mn-lt"/>
                <a:ea typeface="+mn-ea"/>
                <a:cs typeface="+mn-cs"/>
              </a:rPr>
              <a:t>2 sukkerbiter </a:t>
            </a:r>
            <a:r>
              <a:rPr lang="nb-NO" sz="1100" kern="1200" dirty="0" smtClean="0">
                <a:solidFill>
                  <a:schemeClr val="tx1"/>
                </a:solidFill>
                <a:effectLst/>
                <a:latin typeface="+mn-lt"/>
                <a:ea typeface="+mn-ea"/>
                <a:cs typeface="+mn-cs"/>
              </a:rPr>
              <a:t>(snitt, 2 dl drikke): </a:t>
            </a:r>
            <a:r>
              <a:rPr lang="nb-NO" sz="1100" kern="1200" dirty="0" err="1" smtClean="0">
                <a:solidFill>
                  <a:schemeClr val="tx1"/>
                </a:solidFill>
                <a:effectLst/>
                <a:latin typeface="+mn-lt"/>
                <a:ea typeface="+mn-ea"/>
                <a:cs typeface="+mn-cs"/>
              </a:rPr>
              <a:t>smakssatt</a:t>
            </a:r>
            <a:r>
              <a:rPr lang="nb-NO" sz="1100" kern="1200" dirty="0" smtClean="0">
                <a:solidFill>
                  <a:schemeClr val="tx1"/>
                </a:solidFill>
                <a:effectLst/>
                <a:latin typeface="+mn-lt"/>
                <a:ea typeface="+mn-ea"/>
                <a:cs typeface="+mn-cs"/>
              </a:rPr>
              <a:t> vann, iste</a:t>
            </a:r>
            <a:br>
              <a:rPr lang="nb-NO" sz="1100"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Gruppe 4: </a:t>
            </a:r>
            <a:r>
              <a:rPr lang="nb-NO" sz="1100" u="sng" kern="1200" dirty="0" smtClean="0">
                <a:solidFill>
                  <a:schemeClr val="tx1"/>
                </a:solidFill>
                <a:effectLst/>
                <a:latin typeface="+mn-lt"/>
                <a:ea typeface="+mn-ea"/>
                <a:cs typeface="+mn-cs"/>
              </a:rPr>
              <a:t>Ingen sukkerbiter:</a:t>
            </a:r>
            <a:r>
              <a:rPr lang="nb-NO" sz="1100" kern="1200" dirty="0" smtClean="0">
                <a:solidFill>
                  <a:schemeClr val="tx1"/>
                </a:solidFill>
                <a:effectLst/>
                <a:latin typeface="+mn-lt"/>
                <a:ea typeface="+mn-ea"/>
                <a:cs typeface="+mn-cs"/>
              </a:rPr>
              <a:t> brus med søtstoff, iste</a:t>
            </a:r>
            <a:r>
              <a:rPr lang="nb-NO" sz="1100" b="0" kern="1200" dirty="0" smtClean="0">
                <a:solidFill>
                  <a:schemeClr val="tx1"/>
                </a:solidFill>
                <a:effectLst/>
                <a:latin typeface="+mn-lt"/>
                <a:ea typeface="+mn-ea"/>
                <a:cs typeface="+mn-cs"/>
              </a:rPr>
              <a:t>, vann</a:t>
            </a:r>
          </a:p>
          <a:p>
            <a:r>
              <a:rPr lang="nb-NO" sz="1100" dirty="0" smtClean="0"/>
              <a:t>(en </a:t>
            </a:r>
            <a:r>
              <a:rPr lang="nb-NO" sz="1100" dirty="0"/>
              <a:t>produkttype kan stå i flere grupper, da sukkerinnholdet varierer)</a:t>
            </a:r>
          </a:p>
          <a:p>
            <a:endParaRPr lang="nb-NO" sz="1100" b="0" kern="1200" dirty="0" smtClean="0">
              <a:solidFill>
                <a:schemeClr val="tx1"/>
              </a:solidFill>
              <a:effectLst/>
              <a:latin typeface="+mn-lt"/>
              <a:ea typeface="+mn-ea"/>
              <a:cs typeface="+mn-cs"/>
            </a:endParaRPr>
          </a:p>
          <a:p>
            <a:r>
              <a:rPr lang="nb-NO" sz="1100" u="sng" kern="1200" dirty="0" smtClean="0">
                <a:solidFill>
                  <a:schemeClr val="tx1"/>
                </a:solidFill>
                <a:effectLst/>
                <a:latin typeface="+mn-lt"/>
                <a:ea typeface="+mn-ea"/>
                <a:cs typeface="+mn-cs"/>
              </a:rPr>
              <a:t>Litt informasjon om andre drikker </a:t>
            </a:r>
          </a:p>
          <a:p>
            <a:r>
              <a:rPr lang="nb-NO" sz="1100" kern="1200" dirty="0" smtClean="0">
                <a:solidFill>
                  <a:schemeClr val="tx1"/>
                </a:solidFill>
                <a:effectLst/>
                <a:latin typeface="+mn-lt"/>
                <a:ea typeface="+mn-ea"/>
                <a:cs typeface="+mn-cs"/>
              </a:rPr>
              <a:t>I kostrådet om å la magre meieriprodukter være en del av det daglige kostholdet, inngår melk. Det anbefales å velge magre melketyper som skummet melk og lettmelk med 0,7 prosent fett eller mindre.</a:t>
            </a:r>
          </a:p>
          <a:p>
            <a:r>
              <a:rPr lang="nb-NO" sz="1100" kern="1200" dirty="0" smtClean="0">
                <a:solidFill>
                  <a:schemeClr val="tx1"/>
                </a:solidFill>
                <a:effectLst/>
                <a:latin typeface="+mn-lt"/>
                <a:ea typeface="+mn-ea"/>
                <a:cs typeface="+mn-cs"/>
              </a:rPr>
              <a:t>I kostrådet om å spise minst fem porsjoner grønnsaker, frukt og bær hver dag, angis at ett glass juice om dagen kan inngå som én av de anbefalte fem porsjonene av grønnsaker, frukt og bær. Kaffe og te gir lite eller ingen energi forutsatt at sukker (og/eller melk/fløte)</a:t>
            </a:r>
            <a:r>
              <a:rPr lang="nb-NO" sz="1100" kern="1200" baseline="0" dirty="0" smtClean="0">
                <a:solidFill>
                  <a:schemeClr val="tx1"/>
                </a:solidFill>
                <a:effectLst/>
                <a:latin typeface="+mn-lt"/>
                <a:ea typeface="+mn-ea"/>
                <a:cs typeface="+mn-cs"/>
              </a:rPr>
              <a:t> ikke tilsettes. </a:t>
            </a:r>
            <a:r>
              <a:rPr lang="nb-NO" sz="1100" kern="1200" dirty="0" smtClean="0">
                <a:solidFill>
                  <a:schemeClr val="tx1"/>
                </a:solidFill>
                <a:effectLst/>
                <a:latin typeface="+mn-lt"/>
                <a:ea typeface="+mn-ea"/>
                <a:cs typeface="+mn-cs"/>
              </a:rPr>
              <a:t>Les mer om drikker; </a:t>
            </a:r>
            <a:r>
              <a:rPr lang="nb-NO" sz="1100" u="sng" kern="1200" dirty="0" smtClean="0">
                <a:solidFill>
                  <a:schemeClr val="tx1"/>
                </a:solidFill>
                <a:effectLst/>
                <a:latin typeface="+mn-lt"/>
                <a:ea typeface="+mn-ea"/>
                <a:cs typeface="+mn-cs"/>
                <a:hlinkClick r:id="rId3"/>
              </a:rPr>
              <a:t>https://helsenorge.no/kosthold-og-ernaring/kostrad/velg-vann-som-torstedrikk</a:t>
            </a:r>
            <a:endParaRPr lang="nb-NO" sz="11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100" u="none" kern="1200" dirty="0" smtClean="0">
              <a:solidFill>
                <a:schemeClr val="tx1"/>
              </a:solidFill>
              <a:effectLst/>
              <a:latin typeface="+mn-lt"/>
              <a:ea typeface="+mn-ea"/>
              <a:cs typeface="+mn-cs"/>
            </a:endParaRPr>
          </a:p>
          <a:p>
            <a:endParaRPr lang="nb-NO" sz="1100" dirty="0" smtClean="0"/>
          </a:p>
          <a:p>
            <a:endParaRPr lang="nb-NO" sz="1100" b="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A1E4C89-3B0D-496A-AA59-67BF3CE18714}" type="slidenum">
              <a:rPr lang="nb-NO" smtClean="0"/>
              <a:t>20</a:t>
            </a:fld>
            <a:endParaRPr lang="nb-NO"/>
          </a:p>
        </p:txBody>
      </p:sp>
    </p:spTree>
    <p:extLst>
      <p:ext uri="{BB962C8B-B14F-4D97-AF65-F5344CB8AC3E}">
        <p14:creationId xmlns:p14="http://schemas.microsoft.com/office/powerpoint/2010/main" val="139260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100 gram</a:t>
            </a:r>
            <a:r>
              <a:rPr lang="nb-NO" baseline="0" dirty="0" smtClean="0"/>
              <a:t> smågodt tilsvarer ca. 10 mellomstore godteribiter,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21</a:t>
            </a:fld>
            <a:endParaRPr lang="nb-NO"/>
          </a:p>
        </p:txBody>
      </p:sp>
    </p:spTree>
    <p:extLst>
      <p:ext uri="{BB962C8B-B14F-4D97-AF65-F5344CB8AC3E}">
        <p14:creationId xmlns:p14="http://schemas.microsoft.com/office/powerpoint/2010/main" val="219980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Porsjonsstørrelse</a:t>
            </a:r>
            <a:r>
              <a:rPr lang="nb-NO" sz="1200" kern="1200" baseline="0" dirty="0" smtClean="0">
                <a:solidFill>
                  <a:schemeClr val="tx1"/>
                </a:solidFill>
                <a:effectLst/>
                <a:latin typeface="+mn-lt"/>
                <a:ea typeface="+mn-ea"/>
                <a:cs typeface="+mn-cs"/>
              </a:rPr>
              <a:t> spiller en rolle!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1 skål med 200 g godteri: tilsatt sukker i denne godterimengden tilsvarer sukkermengden i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sukkerbiter  (</a:t>
            </a:r>
            <a:r>
              <a:rPr lang="nb-NO" sz="1200" b="1" kern="1200" dirty="0" smtClean="0">
                <a:solidFill>
                  <a:schemeClr val="tx1"/>
                </a:solidFill>
                <a:effectLst/>
                <a:latin typeface="+mn-lt"/>
                <a:ea typeface="+mn-ea"/>
                <a:cs typeface="+mn-cs"/>
              </a:rPr>
              <a:t>100 </a:t>
            </a:r>
            <a:r>
              <a:rPr lang="nb-NO" sz="1200" kern="1200" dirty="0" smtClean="0">
                <a:solidFill>
                  <a:schemeClr val="tx1"/>
                </a:solidFill>
                <a:effectLst/>
                <a:latin typeface="+mn-lt"/>
                <a:ea typeface="+mn-ea"/>
                <a:cs typeface="+mn-cs"/>
              </a:rPr>
              <a:t>g sukker)</a:t>
            </a:r>
          </a:p>
          <a:p>
            <a:pPr lvl="0"/>
            <a:r>
              <a:rPr lang="nb-NO" sz="1200" kern="1200" dirty="0" smtClean="0">
                <a:solidFill>
                  <a:schemeClr val="tx1"/>
                </a:solidFill>
                <a:effectLst/>
                <a:latin typeface="+mn-lt"/>
                <a:ea typeface="+mn-ea"/>
                <a:cs typeface="+mn-cs"/>
              </a:rPr>
              <a:t>1 skål med 100 g godteri; tilsatt sukker i denne godterimengden tilsvarer sukkermengden i </a:t>
            </a:r>
            <a:r>
              <a:rPr lang="nb-NO" sz="1200" b="1" kern="1200" dirty="0" smtClean="0">
                <a:solidFill>
                  <a:schemeClr val="tx1"/>
                </a:solidFill>
                <a:effectLst/>
                <a:latin typeface="+mn-lt"/>
                <a:ea typeface="+mn-ea"/>
                <a:cs typeface="+mn-cs"/>
              </a:rPr>
              <a:t>25 </a:t>
            </a:r>
            <a:r>
              <a:rPr lang="nb-NO" sz="1200" kern="1200" dirty="0" smtClean="0">
                <a:solidFill>
                  <a:schemeClr val="tx1"/>
                </a:solidFill>
                <a:effectLst/>
                <a:latin typeface="+mn-lt"/>
                <a:ea typeface="+mn-ea"/>
                <a:cs typeface="+mn-cs"/>
              </a:rPr>
              <a:t>sukkerbiter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g sukker)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22</a:t>
            </a:fld>
            <a:endParaRPr lang="nb-NO"/>
          </a:p>
        </p:txBody>
      </p:sp>
    </p:spTree>
    <p:extLst>
      <p:ext uri="{BB962C8B-B14F-4D97-AF65-F5344CB8AC3E}">
        <p14:creationId xmlns:p14="http://schemas.microsoft.com/office/powerpoint/2010/main" val="183427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Sukker i lørdagsgodt i ett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Lørdagsgodt med 100 gram smågodt i ett år tilsvarer 1 300 sukkerbiter</a:t>
            </a:r>
            <a:r>
              <a:rPr lang="nb-NO" sz="1200" b="0" kern="1200" baseline="0" dirty="0" smtClean="0">
                <a:solidFill>
                  <a:schemeClr val="tx1"/>
                </a:solidFill>
                <a:effectLst/>
                <a:latin typeface="+mn-lt"/>
                <a:ea typeface="+mn-ea"/>
                <a:cs typeface="+mn-cs"/>
              </a:rPr>
              <a:t> </a:t>
            </a:r>
            <a:r>
              <a:rPr lang="nb-NO" sz="1200" b="0" kern="1200" dirty="0" smtClean="0">
                <a:solidFill>
                  <a:schemeClr val="tx1"/>
                </a:solidFill>
                <a:effectLst/>
                <a:latin typeface="+mn-lt"/>
                <a:ea typeface="+mn-ea"/>
                <a:cs typeface="+mn-cs"/>
              </a:rPr>
              <a:t>= 2600 gram sukker eller 2,6 kg.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23</a:t>
            </a:fld>
            <a:endParaRPr lang="nb-NO"/>
          </a:p>
        </p:txBody>
      </p:sp>
    </p:spTree>
    <p:extLst>
      <p:ext uri="{BB962C8B-B14F-4D97-AF65-F5344CB8AC3E}">
        <p14:creationId xmlns:p14="http://schemas.microsoft.com/office/powerpoint/2010/main" val="354568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 </a:t>
            </a:r>
            <a:r>
              <a:rPr lang="nb-NO" baseline="0" dirty="0" smtClean="0"/>
              <a:t>brukerne komme med forslag til hvordan det lett blir «lørdagskos» hele uka/hver dag for å øke bevisstheten om forbruk og situasjoner dette lett skjer i.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24</a:t>
            </a:fld>
            <a:endParaRPr lang="nb-NO"/>
          </a:p>
        </p:txBody>
      </p:sp>
    </p:spTree>
    <p:extLst>
      <p:ext uri="{BB962C8B-B14F-4D97-AF65-F5344CB8AC3E}">
        <p14:creationId xmlns:p14="http://schemas.microsoft.com/office/powerpoint/2010/main" val="1002216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Smågodt 3 ganger i uken (100 gram) i ett år tilsvarer 3 900 sukkerbiter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baseline="0" dirty="0" smtClean="0">
                <a:solidFill>
                  <a:schemeClr val="tx1"/>
                </a:solidFill>
                <a:effectLst/>
                <a:latin typeface="+mn-lt"/>
                <a:ea typeface="+mn-ea"/>
                <a:cs typeface="+mn-cs"/>
              </a:rPr>
              <a:t>Dette tilsvarer 7,8 kg sukker og 31 200 kalorier.</a:t>
            </a:r>
            <a:endParaRPr lang="nb-NO" sz="1200" b="0" kern="1200" dirty="0" smtClean="0">
              <a:solidFill>
                <a:schemeClr val="tx1"/>
              </a:solidFill>
              <a:effectLst/>
              <a:latin typeface="+mn-lt"/>
              <a:ea typeface="+mn-ea"/>
              <a:cs typeface="+mn-cs"/>
            </a:endParaRP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25</a:t>
            </a:fld>
            <a:endParaRPr lang="nb-NO"/>
          </a:p>
        </p:txBody>
      </p:sp>
    </p:spTree>
    <p:extLst>
      <p:ext uri="{BB962C8B-B14F-4D97-AF65-F5344CB8AC3E}">
        <p14:creationId xmlns:p14="http://schemas.microsoft.com/office/powerpoint/2010/main" val="223853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Server lørdagsgodtet i små skåler for da ser det ut som det er mer (Bildet inneholder</a:t>
            </a:r>
            <a:r>
              <a:rPr lang="nb-NO" baseline="0" dirty="0" smtClean="0">
                <a:effectLst/>
              </a:rPr>
              <a:t> 100 g smågodt i hver skål)</a:t>
            </a:r>
          </a:p>
          <a:p>
            <a:endParaRPr lang="nb-NO"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smtClean="0"/>
          </a:p>
          <a:p>
            <a:r>
              <a:rPr lang="nb-NO" baseline="0" dirty="0" smtClean="0">
                <a:effectLst/>
              </a:rPr>
              <a:t>Bildet er hentet fra kostholdsverktøyet.no </a:t>
            </a:r>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26</a:t>
            </a:fld>
            <a:endParaRPr lang="nb-NO"/>
          </a:p>
        </p:txBody>
      </p:sp>
    </p:spTree>
    <p:extLst>
      <p:ext uri="{BB962C8B-B14F-4D97-AF65-F5344CB8AC3E}">
        <p14:creationId xmlns:p14="http://schemas.microsoft.com/office/powerpoint/2010/main" val="656695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solidFill>
                  <a:schemeClr val="tx2">
                    <a:lumMod val="75000"/>
                  </a:schemeClr>
                </a:solidFill>
              </a:rPr>
              <a:t>Små grep </a:t>
            </a:r>
            <a:br>
              <a:rPr lang="nb-NO" dirty="0" smtClean="0">
                <a:solidFill>
                  <a:schemeClr val="tx2">
                    <a:lumMod val="75000"/>
                  </a:schemeClr>
                </a:solidFill>
              </a:rPr>
            </a:br>
            <a:r>
              <a:rPr lang="nb-NO" dirty="0" smtClean="0">
                <a:solidFill>
                  <a:schemeClr val="tx2">
                    <a:lumMod val="75000"/>
                  </a:schemeClr>
                </a:solidFill>
              </a:rPr>
              <a:t>- se etter Nøkkelhullet</a:t>
            </a:r>
          </a:p>
          <a:p>
            <a:endParaRPr lang="nb-NO" dirty="0" smtClean="0">
              <a:solidFill>
                <a:schemeClr val="tx2">
                  <a:lumMod val="75000"/>
                </a:schemeClr>
              </a:solidFill>
              <a:effectLst/>
            </a:endParaRPr>
          </a:p>
          <a:p>
            <a:r>
              <a:rPr lang="nb-NO" dirty="0" err="1" smtClean="0">
                <a:effectLst/>
              </a:rPr>
              <a:t>Nøkkelhullmerkede</a:t>
            </a:r>
            <a:r>
              <a:rPr lang="nb-NO" dirty="0" smtClean="0">
                <a:effectLst/>
              </a:rPr>
              <a:t> matvarer har mer fiber og mindre mettet fett, salt og sukker enn tilsvarende matvarer uten Nøkkelhullet. </a:t>
            </a:r>
            <a:r>
              <a:rPr lang="nb-NO" dirty="0" smtClean="0"/>
              <a:t>Nøkkelhullet hjelper deg med å gjøre sunnere valg når du handler mat i butikken. </a:t>
            </a:r>
            <a:r>
              <a:rPr lang="nb-NO" dirty="0" smtClean="0">
                <a:effectLst/>
              </a:rPr>
              <a:t>Velger du for eksempel en </a:t>
            </a:r>
            <a:r>
              <a:rPr lang="nb-NO" dirty="0" err="1" smtClean="0">
                <a:effectLst/>
              </a:rPr>
              <a:t>nøkkelhullsmerket</a:t>
            </a:r>
            <a:r>
              <a:rPr lang="nb-NO" dirty="0" smtClean="0">
                <a:effectLst/>
              </a:rPr>
              <a:t> frokostblanding foran en frokostblanding uten Nøkkelhullet, får du i deg mer fiber og mindre sukker. </a:t>
            </a:r>
          </a:p>
          <a:p>
            <a:endParaRPr lang="nb-NO"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smtClean="0"/>
              <a:t>Nøkkelhullet</a:t>
            </a:r>
            <a:r>
              <a:rPr lang="nb-NO" sz="1200" dirty="0" smtClean="0"/>
              <a:t> omfatter matvarer som er basis i et sunt og variert hverdags-kosthold. B</a:t>
            </a:r>
            <a:r>
              <a:rPr lang="nb-NO" sz="1200" baseline="0" dirty="0" smtClean="0"/>
              <a:t>rus, godteri, kaker og kjeks inngår ikke i disse matvarene og kan ikke få Nøkkelhullet.</a:t>
            </a:r>
            <a:r>
              <a:rPr lang="nb-NO" sz="1200" dirty="0" smtClean="0"/>
              <a:t/>
            </a:r>
            <a:br>
              <a:rPr lang="nb-NO" sz="1200" dirty="0" smtClean="0"/>
            </a:br>
            <a:endParaRPr lang="nb-NO" sz="1200" dirty="0" smtClean="0">
              <a:solidFill>
                <a:schemeClr val="tx2"/>
              </a:solidFill>
            </a:endParaRPr>
          </a:p>
          <a:p>
            <a:r>
              <a:rPr lang="nb-NO" dirty="0" smtClean="0"/>
              <a:t>Helsedirektoratet og Mattilsynet</a:t>
            </a:r>
            <a:r>
              <a:rPr lang="nb-NO" baseline="0" dirty="0" smtClean="0"/>
              <a:t> står bak </a:t>
            </a:r>
            <a:r>
              <a:rPr lang="nb-NO" baseline="0" dirty="0" err="1" smtClean="0"/>
              <a:t>Nøkkelhullsordningen</a:t>
            </a:r>
            <a:r>
              <a:rPr lang="nb-NO" baseline="0" dirty="0" smtClean="0"/>
              <a:t>. </a:t>
            </a:r>
          </a:p>
          <a:p>
            <a:endParaRPr lang="nb-NO" dirty="0" smtClean="0"/>
          </a:p>
          <a:p>
            <a:r>
              <a:rPr lang="nb-NO" dirty="0" smtClean="0"/>
              <a:t>Les mer om Nøkkelhullet på helsedirektoratet.no.</a:t>
            </a:r>
          </a:p>
        </p:txBody>
      </p:sp>
      <p:sp>
        <p:nvSpPr>
          <p:cNvPr id="4" name="Plassholder for lysbildenummer 3"/>
          <p:cNvSpPr>
            <a:spLocks noGrp="1"/>
          </p:cNvSpPr>
          <p:nvPr>
            <p:ph type="sldNum" sz="quarter" idx="10"/>
          </p:nvPr>
        </p:nvSpPr>
        <p:spPr/>
        <p:txBody>
          <a:bodyPr/>
          <a:lstStyle/>
          <a:p>
            <a:fld id="{6A1E4C89-3B0D-496A-AA59-67BF3CE18714}" type="slidenum">
              <a:rPr lang="nb-NO" smtClean="0"/>
              <a:t>27</a:t>
            </a:fld>
            <a:endParaRPr lang="nb-NO" dirty="0"/>
          </a:p>
        </p:txBody>
      </p:sp>
    </p:spTree>
    <p:extLst>
      <p:ext uri="{BB962C8B-B14F-4D97-AF65-F5344CB8AC3E}">
        <p14:creationId xmlns:p14="http://schemas.microsoft.com/office/powerpoint/2010/main" val="864145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ltLang="nb-NO" dirty="0" smtClean="0">
                <a:solidFill>
                  <a:srgbClr val="000000"/>
                </a:solidFill>
                <a:latin typeface="Calibri" panose="020F0502020204030204" pitchFamily="34" charset="0"/>
              </a:rPr>
              <a:t>I ingredienslisten er ingrediensene satt opp i fallende rekkefølge. Dette betyr at den ingrediensen det er mest av, er nevnt først. Dersom sukker er oppført tidlig på listen, kan det være lurt å vurdere alternative produkter.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i="0" dirty="0" smtClean="0"/>
              <a:t>Eksempel på ingrediensliste fra en variant av yoghurt naturell og fra en yoghurt med jordbær. Sukker kommer som andre</a:t>
            </a:r>
            <a:r>
              <a:rPr lang="nb-NO" i="0" baseline="0" dirty="0" smtClean="0"/>
              <a:t> </a:t>
            </a:r>
            <a:r>
              <a:rPr lang="nb-NO" i="0" dirty="0" smtClean="0"/>
              <a:t>ingrediens i innholdet</a:t>
            </a:r>
            <a:r>
              <a:rPr lang="nb-NO" i="0" baseline="0" dirty="0" smtClean="0"/>
              <a:t> i produktet med jordbær</a:t>
            </a:r>
            <a:r>
              <a:rPr lang="nb-NO" i="0" dirty="0" smtClean="0"/>
              <a:t> og utgjør derfor en</a:t>
            </a:r>
            <a:r>
              <a:rPr lang="nb-NO" i="0" baseline="0" dirty="0" smtClean="0"/>
              <a:t> større andel av totalinnholdet enn ingrediensene som kommer senere i listen (f.eks. melkepulver).</a:t>
            </a:r>
            <a:endParaRPr lang="nb-NO" i="0" dirty="0" smtClean="0"/>
          </a:p>
          <a:p>
            <a:r>
              <a:rPr lang="nb-NO" dirty="0" smtClean="0"/>
              <a:t>Naturell yoghurt</a:t>
            </a:r>
            <a:r>
              <a:rPr lang="nb-NO" baseline="0" dirty="0" smtClean="0"/>
              <a:t> har ikke tilsatt sukker, bare sukkerarter som finnes naturlig i melken.</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A1E4C89-3B0D-496A-AA59-67BF3CE18714}" type="slidenum">
              <a:rPr lang="nb-NO" smtClean="0"/>
              <a:t>28</a:t>
            </a:fld>
            <a:endParaRPr lang="nb-NO" dirty="0"/>
          </a:p>
        </p:txBody>
      </p:sp>
    </p:spTree>
    <p:extLst>
      <p:ext uri="{BB962C8B-B14F-4D97-AF65-F5344CB8AC3E}">
        <p14:creationId xmlns:p14="http://schemas.microsoft.com/office/powerpoint/2010/main" val="2682717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Bildet viser eksempel på en næringsdeklarasjon.</a:t>
            </a:r>
          </a:p>
          <a:p>
            <a:r>
              <a:rPr lang="nb-NO" dirty="0" smtClean="0"/>
              <a:t>Næringsdeklarasjonen på innpakkede matvarer viser hvor mye matvaren</a:t>
            </a:r>
            <a:r>
              <a:rPr lang="nb-NO" baseline="0" dirty="0" smtClean="0"/>
              <a:t> </a:t>
            </a:r>
            <a:r>
              <a:rPr lang="nb-NO" dirty="0" smtClean="0"/>
              <a:t>inneholder av energi og noen næringsstoffer</a:t>
            </a:r>
            <a:r>
              <a:rPr lang="nb-NO" baseline="0" dirty="0" smtClean="0"/>
              <a:t> det er obligatorisk å oppgi.</a:t>
            </a:r>
            <a:r>
              <a:rPr lang="nb-NO" dirty="0" smtClean="0"/>
              <a:t> Deklarasjonen gjør det mulig å sammenligne innholdet av disse næringsstoffene i ulike matvarer, og enklere å velge de alternativene</a:t>
            </a:r>
            <a:r>
              <a:rPr lang="nb-NO" baseline="0" dirty="0" smtClean="0"/>
              <a:t> </a:t>
            </a:r>
            <a:r>
              <a:rPr lang="nb-NO" dirty="0" smtClean="0"/>
              <a:t>som er best for helsa. </a:t>
            </a:r>
            <a:r>
              <a:rPr lang="nb-NO" sz="1200" u="sng" kern="1200" dirty="0" smtClean="0">
                <a:solidFill>
                  <a:schemeClr val="tx1"/>
                </a:solidFill>
                <a:effectLst/>
                <a:latin typeface="+mn-lt"/>
                <a:ea typeface="+mn-ea"/>
                <a:cs typeface="+mn-cs"/>
              </a:rPr>
              <a:t>I</a:t>
            </a:r>
            <a:r>
              <a:rPr lang="nb-NO" sz="1200" kern="1200" dirty="0" smtClean="0">
                <a:solidFill>
                  <a:schemeClr val="tx1"/>
                </a:solidFill>
                <a:effectLst/>
                <a:latin typeface="+mn-lt"/>
                <a:ea typeface="+mn-ea"/>
                <a:cs typeface="+mn-cs"/>
              </a:rPr>
              <a:t> selve næringsdeklarasjonen skal totalt innhold av karbohydrater hvorav mengde sukkerarter,</a:t>
            </a:r>
            <a:r>
              <a:rPr lang="nb-NO" sz="1200" kern="1200" baseline="0" dirty="0" smtClean="0">
                <a:solidFill>
                  <a:schemeClr val="tx1"/>
                </a:solidFill>
                <a:effectLst/>
                <a:latin typeface="+mn-lt"/>
                <a:ea typeface="+mn-ea"/>
                <a:cs typeface="+mn-cs"/>
              </a:rPr>
              <a:t> oppgis, men mengde tilsatt sukker kan ikke oppgis.  </a:t>
            </a:r>
            <a:r>
              <a:rPr lang="nb-NO" sz="1200" kern="1200" dirty="0" smtClean="0">
                <a:solidFill>
                  <a:schemeClr val="tx1"/>
                </a:solidFill>
                <a:effectLst/>
                <a:latin typeface="+mn-lt"/>
                <a:ea typeface="+mn-ea"/>
                <a:cs typeface="+mn-cs"/>
              </a:rPr>
              <a:t>Det er mulig å opplyse om mengde tilsatt sukker </a:t>
            </a:r>
            <a:r>
              <a:rPr lang="nb-NO" sz="1200" u="sng" kern="1200" dirty="0" smtClean="0">
                <a:solidFill>
                  <a:schemeClr val="tx1"/>
                </a:solidFill>
                <a:effectLst/>
                <a:latin typeface="+mn-lt"/>
                <a:ea typeface="+mn-ea"/>
                <a:cs typeface="+mn-cs"/>
              </a:rPr>
              <a:t>utenfor</a:t>
            </a:r>
            <a:r>
              <a:rPr lang="nb-NO" sz="1200" kern="1200" dirty="0" smtClean="0">
                <a:solidFill>
                  <a:schemeClr val="tx1"/>
                </a:solidFill>
                <a:effectLst/>
                <a:latin typeface="+mn-lt"/>
                <a:ea typeface="+mn-ea"/>
                <a:cs typeface="+mn-cs"/>
              </a:rPr>
              <a:t> deklarasjonen. (Sukkerarter defineres som alle mono- og disakkarider.)</a:t>
            </a:r>
            <a:endParaRPr lang="nb-NO" alt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Kostfiber vises</a:t>
            </a:r>
            <a:r>
              <a:rPr lang="nb-NO" baseline="0" dirty="0" smtClean="0"/>
              <a:t> ikke alltid i næringsdeklarasjonen fordi det er frivillig å angi mengden fiber.</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200" baseline="0" dirty="0" smtClean="0"/>
              <a:t>Ingredienslisten kan også brukes til å </a:t>
            </a:r>
            <a:r>
              <a:rPr lang="nb-NO" altLang="nb-NO" sz="1200" dirty="0" smtClean="0"/>
              <a:t>sammenligne ulike produkter.</a:t>
            </a:r>
            <a:r>
              <a:rPr lang="nb-NO" altLang="nb-NO" sz="1200" baseline="0" dirty="0" smtClean="0"/>
              <a:t> </a:t>
            </a:r>
            <a:r>
              <a:rPr lang="nb-NO" dirty="0" smtClean="0"/>
              <a:t>Jo tidligere sukker står oppgitt i ingredienslisten, jo mer av produktet består ofte av sukker.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Les mer om næringsdeklarasjon: https://www.mattilsynet.no/mat_og_vann/merking_av_mat/generelle_krav_til_merking_av_mat/nye_krav_til_naeringsdeklarasjonen.20419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29</a:t>
            </a:fld>
            <a:endParaRPr lang="nb-NO"/>
          </a:p>
        </p:txBody>
      </p:sp>
    </p:spTree>
    <p:extLst>
      <p:ext uri="{BB962C8B-B14F-4D97-AF65-F5344CB8AC3E}">
        <p14:creationId xmlns:p14="http://schemas.microsoft.com/office/powerpoint/2010/main" val="49030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nb-NO" dirty="0" smtClean="0"/>
              <a:t>Hovedkildene til sukker hos barn og unge </a:t>
            </a:r>
            <a:r>
              <a:rPr lang="nb-NO" b="0" dirty="0" smtClean="0"/>
              <a:t>er</a:t>
            </a:r>
            <a:r>
              <a:rPr lang="nb-NO" b="0" baseline="0" dirty="0" smtClean="0"/>
              <a:t> </a:t>
            </a:r>
            <a:r>
              <a:rPr lang="nb-NO" sz="1200" b="0" baseline="0" dirty="0" smtClean="0"/>
              <a:t>d</a:t>
            </a:r>
            <a:r>
              <a:rPr lang="nb-NO" sz="1200" b="0" dirty="0" smtClean="0"/>
              <a:t>rikke med sukker, </a:t>
            </a:r>
            <a:r>
              <a:rPr lang="nb-NO" b="0" baseline="0" dirty="0" smtClean="0"/>
              <a:t>s</a:t>
            </a:r>
            <a:r>
              <a:rPr lang="nb-NO" sz="1200" b="0" dirty="0" smtClean="0"/>
              <a:t>jokolade/godteri</a:t>
            </a:r>
            <a:r>
              <a:rPr lang="nb-NO" sz="1200" b="0" baseline="0" dirty="0" smtClean="0"/>
              <a:t> og k</a:t>
            </a:r>
            <a:r>
              <a:rPr lang="nb-NO" sz="1200" b="0" dirty="0" smtClean="0"/>
              <a:t>aker og kjeks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b-NO" sz="1200" b="0" dirty="0" smtClean="0"/>
              <a:t>(for deg som presenterer: se nærmere om sukkerinntak i presentasjonen «Kompetanseheving</a:t>
            </a:r>
            <a:r>
              <a:rPr lang="nb-NO" sz="1200" b="0" baseline="0" dirty="0" smtClean="0"/>
              <a:t> sukker»).</a:t>
            </a:r>
            <a:endParaRPr lang="nb-NO" sz="1200" b="0" dirty="0" smtClean="0"/>
          </a:p>
          <a:p>
            <a:pPr marL="171450" indent="-171450">
              <a:buFont typeface="Arial" panose="020B0604020202020204" pitchFamily="34" charset="0"/>
              <a:buChar char="•"/>
            </a:pPr>
            <a:endParaRPr lang="nb-NO" sz="12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smtClean="0"/>
              <a:t>Disse gir </a:t>
            </a:r>
            <a:r>
              <a:rPr lang="nb-NO" b="1" baseline="0" dirty="0" smtClean="0"/>
              <a:t>mye energi, men lite næring. </a:t>
            </a:r>
            <a:endParaRPr lang="nb-NO" b="1" dirty="0" smtClean="0"/>
          </a:p>
          <a:p>
            <a:pPr marL="0" indent="0">
              <a:buFont typeface="Arial" panose="020B0604020202020204" pitchFamily="34" charset="0"/>
              <a:buNone/>
            </a:pPr>
            <a:r>
              <a:rPr lang="nb-NO" sz="1200" b="0" dirty="0" smtClean="0"/>
              <a:t>Viktigere å</a:t>
            </a:r>
            <a:r>
              <a:rPr lang="nb-NO" sz="1200" b="0" baseline="0" dirty="0" smtClean="0"/>
              <a:t> tenke på at vi bør spise mindre av dette, enn hvor mye sukker det er i yoghurt, ketchup og annen mat som gir oss lite sukker totalt.</a:t>
            </a:r>
            <a:endParaRPr lang="nb-NO" sz="1200" b="0"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1279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lysbildet er til foreldre, kan tas ut/justeres hvis vises til barn/unge]</a:t>
            </a:r>
          </a:p>
          <a:p>
            <a:endParaRPr lang="nb-NO" baseline="0" dirty="0" smtClean="0"/>
          </a:p>
          <a:p>
            <a:r>
              <a:rPr lang="nb-NO" dirty="0" smtClean="0"/>
              <a:t>Til diskusjon:</a:t>
            </a:r>
          </a:p>
          <a:p>
            <a:r>
              <a:rPr lang="nb-NO" dirty="0" smtClean="0"/>
              <a:t>Hvordan unngå lørdag hele uka?</a:t>
            </a:r>
          </a:p>
          <a:p>
            <a:r>
              <a:rPr lang="nb-NO" dirty="0" smtClean="0"/>
              <a:t>Sett grenser for barna</a:t>
            </a:r>
          </a:p>
          <a:p>
            <a:r>
              <a:rPr lang="nb-NO" dirty="0" smtClean="0"/>
              <a:t>Hvor ofte og hvor mye</a:t>
            </a:r>
          </a:p>
          <a:p>
            <a:endParaRPr lang="nb-NO" dirty="0" smtClean="0"/>
          </a:p>
          <a:p>
            <a:r>
              <a:rPr lang="nb-NO" dirty="0" smtClean="0"/>
              <a:t>Som</a:t>
            </a:r>
            <a:r>
              <a:rPr lang="nb-NO" baseline="0" dirty="0" smtClean="0"/>
              <a:t> forelder er du ikke kjip om du sier nei til brus og søtsaker hver dag. </a:t>
            </a:r>
          </a:p>
          <a:p>
            <a:r>
              <a:rPr lang="nb-NO" baseline="0" dirty="0" smtClean="0"/>
              <a:t>Sett grenser på hvor ofte og hvor mye.</a:t>
            </a: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30</a:t>
            </a:fld>
            <a:endParaRPr lang="nb-NO"/>
          </a:p>
        </p:txBody>
      </p:sp>
    </p:spTree>
    <p:extLst>
      <p:ext uri="{BB962C8B-B14F-4D97-AF65-F5344CB8AC3E}">
        <p14:creationId xmlns:p14="http://schemas.microsoft.com/office/powerpoint/2010/main" val="166646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Smoothie</a:t>
            </a:r>
            <a:r>
              <a:rPr lang="nb-NO" dirty="0" smtClean="0"/>
              <a:t> kan også lages som iskrem!</a:t>
            </a:r>
          </a:p>
          <a:p>
            <a:endParaRPr lang="nb-NO" dirty="0" smtClean="0"/>
          </a:p>
          <a:p>
            <a:r>
              <a:rPr lang="nb-NO" dirty="0" err="1" smtClean="0"/>
              <a:t>Evt</a:t>
            </a:r>
            <a:r>
              <a:rPr lang="nb-NO" baseline="0" dirty="0" smtClean="0"/>
              <a:t> til diskusjon; hva serveres på arrangement (i regi av skole, fritidsaktiviteter mv) for barn/unge? Tilbys noe av dette?</a:t>
            </a:r>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6A1E4C89-3B0D-496A-AA59-67BF3CE18714}" type="slidenum">
              <a:rPr lang="nb-NO" smtClean="0"/>
              <a:t>31</a:t>
            </a:fld>
            <a:endParaRPr lang="nb-NO"/>
          </a:p>
        </p:txBody>
      </p:sp>
    </p:spTree>
    <p:extLst>
      <p:ext uri="{BB962C8B-B14F-4D97-AF65-F5344CB8AC3E}">
        <p14:creationId xmlns:p14="http://schemas.microsoft.com/office/powerpoint/2010/main" val="297191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Fargerike alternativer til smågodt. </a:t>
            </a:r>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32</a:t>
            </a:fld>
            <a:endParaRPr lang="nb-NO"/>
          </a:p>
        </p:txBody>
      </p:sp>
    </p:spTree>
    <p:extLst>
      <p:ext uri="{BB962C8B-B14F-4D97-AF65-F5344CB8AC3E}">
        <p14:creationId xmlns:p14="http://schemas.microsoft.com/office/powerpoint/2010/main" val="175419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Sukkerinntak øker risiko for hull i tennene, infeksjoner og betennelse i tannkjøttet.</a:t>
            </a:r>
          </a:p>
          <a:p>
            <a:endParaRPr lang="nb-NO" baseline="0" dirty="0" smtClean="0"/>
          </a:p>
          <a:p>
            <a:r>
              <a:rPr lang="nb-NO" baseline="0" dirty="0" smtClean="0"/>
              <a:t>Systematiske kunnskapsoppsummeringer har konkludert med følgende (Kostrådsrapporten 2011 og NNR 2012): </a:t>
            </a:r>
          </a:p>
          <a:p>
            <a:pPr marL="171450" indent="-171450">
              <a:buFont typeface="Arial" panose="020B0604020202020204" pitchFamily="34" charset="0"/>
              <a:buChar char="•"/>
            </a:pPr>
            <a:r>
              <a:rPr lang="nb-NO" dirty="0" smtClean="0"/>
              <a:t>Et høyt inntak av drikke med tilsatt sukker øker risiko for vektøkning, overvekt og fedme og diabetes type 2</a:t>
            </a:r>
          </a:p>
          <a:p>
            <a:pPr marL="171450" indent="-171450">
              <a:buFont typeface="Arial" panose="020B0604020202020204" pitchFamily="34" charset="0"/>
              <a:buChar char="•"/>
            </a:pPr>
            <a:r>
              <a:rPr lang="nb-NO" dirty="0" smtClean="0"/>
              <a:t>Et høyt inntak av matvarer med høy energitetthet øker risiko for overvekt og fedme</a:t>
            </a:r>
          </a:p>
          <a:p>
            <a:pPr marL="171450" indent="-171450">
              <a:buFont typeface="Arial" panose="020B0604020202020204" pitchFamily="34" charset="0"/>
              <a:buChar char="•"/>
            </a:pPr>
            <a:r>
              <a:rPr lang="nb-NO" dirty="0" smtClean="0"/>
              <a:t>Inntak av tilsatt sukker øker risiko for karies </a:t>
            </a:r>
          </a:p>
          <a:p>
            <a:pPr marL="171450" indent="-171450">
              <a:buFont typeface="Arial" panose="020B0604020202020204" pitchFamily="34" charset="0"/>
              <a:buChar char="•"/>
            </a:pPr>
            <a:r>
              <a:rPr lang="nb-NO" dirty="0" smtClean="0"/>
              <a:t>Hyppig bruk av drikke med lav pH øker risiko </a:t>
            </a:r>
            <a:r>
              <a:rPr lang="nb-NO" sz="1200" kern="1200" dirty="0" smtClean="0">
                <a:solidFill>
                  <a:schemeClr val="tx1"/>
                </a:solidFill>
                <a:effectLst/>
                <a:latin typeface="+mn-lt"/>
                <a:ea typeface="+mn-ea"/>
                <a:cs typeface="+mn-cs"/>
              </a:rPr>
              <a:t>for erosjonsskader på tennene</a:t>
            </a:r>
          </a:p>
          <a:p>
            <a:pPr marL="0" indent="0">
              <a:buFont typeface="Arial" panose="020B0604020202020204" pitchFamily="34" charset="0"/>
              <a:buNone/>
            </a:pPr>
            <a:endParaRPr lang="nb-NO"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smtClean="0"/>
              <a:t>For befolkningsrettet informasjon</a:t>
            </a:r>
            <a:r>
              <a:rPr lang="nb-NO" baseline="0" dirty="0" smtClean="0"/>
              <a:t>:  https://helsenorge.no/kosthold-og-ernaring/kostrad </a:t>
            </a:r>
            <a:endParaRPr lang="nb-NO" dirty="0" smtClean="0"/>
          </a:p>
          <a:p>
            <a:pPr marL="0" indent="0">
              <a:buFont typeface="Arial" panose="020B0604020202020204" pitchFamily="34" charset="0"/>
              <a:buNone/>
            </a:pPr>
            <a:r>
              <a:rPr lang="nb-NO" dirty="0" smtClean="0"/>
              <a:t>Bakgrunn:</a:t>
            </a:r>
          </a:p>
          <a:p>
            <a:pPr marL="171450" indent="-171450">
              <a:buFont typeface="Arial" panose="020B0604020202020204" pitchFamily="34" charset="0"/>
              <a:buChar char="•"/>
            </a:pPr>
            <a:r>
              <a:rPr lang="nb-NO" dirty="0" smtClean="0"/>
              <a:t>Kostrådsrapporten 2011, Nasjonalt råd for ernæring</a:t>
            </a:r>
          </a:p>
          <a:p>
            <a:pPr marL="171450" indent="-171450">
              <a:buFont typeface="Arial" panose="020B0604020202020204" pitchFamily="34" charset="0"/>
              <a:buChar char="•"/>
            </a:pPr>
            <a:r>
              <a:rPr lang="nb-NO" dirty="0" smtClean="0"/>
              <a:t>NNR 2012/Norske anbefalinger for ernæring og fysisk aktivitet</a:t>
            </a:r>
          </a:p>
          <a:p>
            <a:pPr marL="171450" indent="-171450">
              <a:buFont typeface="Arial" panose="020B0604020202020204" pitchFamily="34" charset="0"/>
              <a:buChar char="•"/>
            </a:pPr>
            <a:r>
              <a:rPr lang="nb-NO" dirty="0" err="1" smtClean="0"/>
              <a:t>WHOs</a:t>
            </a:r>
            <a:r>
              <a:rPr lang="nb-NO" dirty="0" smtClean="0"/>
              <a:t> retningslinjer</a:t>
            </a:r>
          </a:p>
          <a:p>
            <a:pPr marL="171450" indent="-171450">
              <a:buFont typeface="Arial" panose="020B0604020202020204" pitchFamily="34" charset="0"/>
              <a:buChar char="•"/>
            </a:pPr>
            <a:r>
              <a:rPr lang="nb-NO" dirty="0" smtClean="0"/>
              <a:t>FHI – kunnskapsgrunnlag til ny handlingsplan kosthold, 2017</a:t>
            </a:r>
          </a:p>
          <a:p>
            <a:pPr marL="171450" indent="-171450">
              <a:buFont typeface="Arial" panose="020B0604020202020204" pitchFamily="34" charset="0"/>
              <a:buChar char="•"/>
            </a:pPr>
            <a:r>
              <a:rPr lang="nb-NO" dirty="0" smtClean="0"/>
              <a:t>Andre lands anbefalinger,</a:t>
            </a:r>
            <a:r>
              <a:rPr lang="nb-NO" baseline="0" dirty="0" smtClean="0"/>
              <a:t> s</a:t>
            </a:r>
            <a:r>
              <a:rPr lang="nb-NO" dirty="0" smtClean="0"/>
              <a:t>om USA og England</a:t>
            </a:r>
          </a:p>
          <a:p>
            <a:endParaRPr lang="nb-NO" dirty="0" smtClean="0"/>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0572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u="none" dirty="0" smtClean="0">
                <a:effectLst/>
              </a:rPr>
              <a:t>Hyppig inntak av mat og drikke med sukker øker risikoen for karies (hull i tennene). Karies skyldes et komplekst samspill mellom bakterier i munnhulen, sukker og tannvev. Spiser du ofte og mye mat med tilsatt sukker, stimuleres bakterienes produksjon av ulike stoffer</a:t>
            </a:r>
            <a:r>
              <a:rPr lang="nb-NO" u="none" baseline="0" dirty="0" smtClean="0">
                <a:effectLst/>
              </a:rPr>
              <a:t> som</a:t>
            </a:r>
            <a:r>
              <a:rPr lang="nb-NO" u="none" dirty="0" smtClean="0">
                <a:effectLst/>
              </a:rPr>
              <a:t> kan føre til karies. </a:t>
            </a:r>
            <a:br>
              <a:rPr lang="nb-NO" u="none" dirty="0" smtClean="0">
                <a:effectLst/>
              </a:rPr>
            </a:br>
            <a:r>
              <a:rPr lang="nb-NO" u="none" dirty="0" smtClean="0">
                <a:effectLst/>
              </a:rPr>
              <a:t/>
            </a:r>
            <a:br>
              <a:rPr lang="nb-NO" u="none" dirty="0" smtClean="0">
                <a:effectLst/>
              </a:rPr>
            </a:br>
            <a:r>
              <a:rPr lang="nb-NO" sz="1200" u="none" kern="1200" dirty="0" smtClean="0">
                <a:solidFill>
                  <a:schemeClr val="tx1"/>
                </a:solidFill>
                <a:effectLst/>
                <a:latin typeface="+mn-lt"/>
                <a:ea typeface="+mn-ea"/>
                <a:cs typeface="+mn-cs"/>
              </a:rPr>
              <a:t>Hyppig inntak av sure produkter gjennom dagen bør unngås. Drikke med sukker, drikke</a:t>
            </a:r>
            <a:r>
              <a:rPr lang="nb-NO" sz="1200" u="none" kern="1200" baseline="0" dirty="0" smtClean="0">
                <a:solidFill>
                  <a:schemeClr val="tx1"/>
                </a:solidFill>
                <a:effectLst/>
                <a:latin typeface="+mn-lt"/>
                <a:ea typeface="+mn-ea"/>
                <a:cs typeface="+mn-cs"/>
              </a:rPr>
              <a:t> med søtstoff, </a:t>
            </a:r>
            <a:r>
              <a:rPr lang="nb-NO" sz="1200" u="none" kern="1200" dirty="0" smtClean="0">
                <a:solidFill>
                  <a:schemeClr val="tx1"/>
                </a:solidFill>
                <a:effectLst/>
                <a:latin typeface="+mn-lt"/>
                <a:ea typeface="+mn-ea"/>
                <a:cs typeface="+mn-cs"/>
              </a:rPr>
              <a:t>juice/sitrusfrukter, sure godterier og annet syrlig kan gi syreskader på tennene (erosjoner) hvis det spises/drikkes ofte.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kern="1200" baseline="0" dirty="0" smtClean="0">
                <a:solidFill>
                  <a:schemeClr val="tx1"/>
                </a:solidFill>
                <a:effectLst/>
                <a:latin typeface="+mn-lt"/>
                <a:ea typeface="+mn-ea"/>
                <a:cs typeface="+mn-cs"/>
              </a:rPr>
              <a:t>Syreskader kan fører til ising i tennene, tannvevet kan bli svakere og bli mer utsatt for slitasje og karies.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u="none" kern="1200" dirty="0" smtClean="0">
                <a:solidFill>
                  <a:schemeClr val="tx1"/>
                </a:solidFill>
                <a:effectLst/>
                <a:latin typeface="+mn-lt"/>
                <a:ea typeface="+mn-ea"/>
                <a:cs typeface="+mn-cs"/>
              </a:rPr>
              <a:t>Etter inntak av syreholdig mat/drikke kan gjerne munnen skylles med vann, og måltidet avsluttes med melk/ost eller noe annet basisk.</a:t>
            </a:r>
            <a:r>
              <a:rPr lang="nb-NO"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*Søtstoffer er en kategori tilsetningsstoffer, som gir mat</a:t>
            </a:r>
            <a:r>
              <a:rPr lang="nb-NO" sz="1200" b="0" i="0" kern="1200" baseline="0" dirty="0" smtClean="0">
                <a:solidFill>
                  <a:schemeClr val="tx1"/>
                </a:solidFill>
                <a:effectLst/>
                <a:latin typeface="+mn-lt"/>
                <a:ea typeface="+mn-ea"/>
                <a:cs typeface="+mn-cs"/>
              </a:rPr>
              <a:t> og drikke</a:t>
            </a:r>
            <a:r>
              <a:rPr lang="nb-NO" sz="1200" b="0" i="0" kern="1200" dirty="0" smtClean="0">
                <a:solidFill>
                  <a:schemeClr val="tx1"/>
                </a:solidFill>
                <a:effectLst/>
                <a:latin typeface="+mn-lt"/>
                <a:ea typeface="+mn-ea"/>
                <a:cs typeface="+mn-cs"/>
              </a:rPr>
              <a:t> søt smak. Søtstoffer erstatter sukker i noe mat og drikke. Ofte kalles dette kunstig søtning.</a:t>
            </a:r>
            <a:endParaRPr lang="nb-NO" u="non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5</a:t>
            </a:fld>
            <a:endParaRPr lang="nb-NO"/>
          </a:p>
        </p:txBody>
      </p:sp>
    </p:spTree>
    <p:extLst>
      <p:ext uri="{BB962C8B-B14F-4D97-AF65-F5344CB8AC3E}">
        <p14:creationId xmlns:p14="http://schemas.microsoft.com/office/powerpoint/2010/main" val="229361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Barn og sukker</a:t>
            </a:r>
          </a:p>
          <a:p>
            <a:r>
              <a:rPr lang="nb-NO" dirty="0" smtClean="0">
                <a:effectLst/>
              </a:rPr>
              <a:t>Det er spesielt viktig for barn og unge at de får i seg sunn og næringsrik mat og drikke fordi de vokser og utvikler seg, og er i mye aktivitet. En liten mage har ikke plass til så mye mat, til tross for at behovet for vitaminer og mineraler er stort. </a:t>
            </a:r>
            <a:br>
              <a:rPr lang="nb-NO" dirty="0" smtClean="0">
                <a:effectLst/>
              </a:rPr>
            </a:br>
            <a:r>
              <a:rPr lang="nb-NO" dirty="0" smtClean="0">
                <a:effectLst/>
              </a:rPr>
              <a:t/>
            </a:r>
            <a:br>
              <a:rPr lang="nb-NO" dirty="0" smtClean="0">
                <a:effectLst/>
              </a:rPr>
            </a:br>
            <a:r>
              <a:rPr lang="nb-NO" dirty="0" smtClean="0">
                <a:effectLst/>
              </a:rPr>
              <a:t>Når barna fyller magen med mat og drikke som inneholder mye sukker, blir de mette uten at de får i seg de næringsstoffene de trenger. </a:t>
            </a:r>
            <a:r>
              <a:rPr lang="nb-NO" dirty="0"/>
              <a:t>I tillegg til å sørge for måltider med god ernæringsmessig sammensetning, er et annet råd  å la barna spise med jevne mellomrom for å holde blodsukkeret stabilt.</a:t>
            </a:r>
          </a:p>
          <a:p>
            <a:endParaRPr lang="nb-NO" dirty="0" smtClean="0"/>
          </a:p>
          <a:p>
            <a:r>
              <a:rPr lang="nb-NO" dirty="0" smtClean="0">
                <a:effectLst/>
              </a:rPr>
              <a:t>Over halvparten av barn og unge, og om lag en av fem voksne, har et inntak av tilsatt sukker som er høyere enn anbefalt. Inntaket av sukkerholdig drikke som brus og saft er også mye høyere blant unge enn eldre.</a:t>
            </a:r>
          </a:p>
          <a:p>
            <a:endParaRPr lang="nb-NO" dirty="0" smtClean="0">
              <a:effectLst/>
            </a:endParaRPr>
          </a:p>
          <a:p>
            <a:r>
              <a:rPr lang="nb-NO" b="1" dirty="0" smtClean="0">
                <a:effectLst/>
              </a:rPr>
              <a:t>Beskrivelse</a:t>
            </a:r>
            <a:r>
              <a:rPr lang="nb-NO" b="1" baseline="0" dirty="0" smtClean="0">
                <a:effectLst/>
              </a:rPr>
              <a:t> bilde: </a:t>
            </a:r>
          </a:p>
          <a:p>
            <a:r>
              <a:rPr lang="nb-NO" dirty="0" smtClean="0"/>
              <a:t>Tilsatt</a:t>
            </a:r>
            <a:r>
              <a:rPr lang="nb-NO" baseline="0" dirty="0" smtClean="0"/>
              <a:t> sukker </a:t>
            </a:r>
            <a:r>
              <a:rPr lang="nb-NO" dirty="0" smtClean="0"/>
              <a:t>i hhv:</a:t>
            </a:r>
            <a:r>
              <a:rPr lang="nb-NO" baseline="0" dirty="0" smtClean="0"/>
              <a:t> </a:t>
            </a:r>
          </a:p>
          <a:p>
            <a:pPr marL="171450" indent="-171450">
              <a:buFontTx/>
              <a:buChar char="-"/>
            </a:pPr>
            <a:r>
              <a:rPr lang="nb-NO" sz="1200" kern="1200" dirty="0" smtClean="0">
                <a:solidFill>
                  <a:schemeClr val="tx1"/>
                </a:solidFill>
                <a:effectLst/>
                <a:latin typeface="+mn-lt"/>
                <a:ea typeface="+mn-ea"/>
                <a:cs typeface="+mn-cs"/>
              </a:rPr>
              <a:t>  1 muffins (ferdigpakket); tilsatt sukker her tilsvarer sukkermengden i 12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- 3 safarikjeks: tilsatt sukker her tilsvarer sukkermengden i 5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- 1 hvetebolle: tilsatt</a:t>
            </a:r>
            <a:r>
              <a:rPr lang="nb-NO" sz="1200" kern="1200" baseline="0" dirty="0" smtClean="0">
                <a:solidFill>
                  <a:schemeClr val="tx1"/>
                </a:solidFill>
                <a:effectLst/>
                <a:latin typeface="+mn-lt"/>
                <a:ea typeface="+mn-ea"/>
                <a:cs typeface="+mn-cs"/>
              </a:rPr>
              <a:t> sukker her tilsvarer sukkermengden i </a:t>
            </a:r>
            <a:r>
              <a:rPr lang="nb-NO" sz="1200" kern="1200" dirty="0" smtClean="0">
                <a:solidFill>
                  <a:schemeClr val="tx1"/>
                </a:solidFill>
                <a:effectLst/>
                <a:latin typeface="+mn-lt"/>
                <a:ea typeface="+mn-ea"/>
                <a:cs typeface="+mn-cs"/>
              </a:rPr>
              <a:t>4 sukkerbiter </a:t>
            </a:r>
          </a:p>
          <a:p>
            <a:endParaRPr lang="nb-NO" dirty="0" smtClean="0"/>
          </a:p>
          <a:p>
            <a:r>
              <a:rPr lang="nb-NO" dirty="0" smtClean="0"/>
              <a:t>Med</a:t>
            </a:r>
            <a:r>
              <a:rPr lang="nb-NO" baseline="0" dirty="0" smtClean="0"/>
              <a:t> sunn mat og drikke mener vi et kosthold i tråd med Helsedirektoratets kostråd.</a:t>
            </a:r>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6</a:t>
            </a:fld>
            <a:endParaRPr lang="nb-NO"/>
          </a:p>
        </p:txBody>
      </p:sp>
    </p:spTree>
    <p:extLst>
      <p:ext uri="{BB962C8B-B14F-4D97-AF65-F5344CB8AC3E}">
        <p14:creationId xmlns:p14="http://schemas.microsoft.com/office/powerpoint/2010/main" val="223317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Sukker forekommer naturlig</a:t>
            </a:r>
            <a:r>
              <a:rPr lang="nb-NO" baseline="0" dirty="0" smtClean="0"/>
              <a:t> og</a:t>
            </a:r>
            <a:r>
              <a:rPr lang="nb-NO" dirty="0" smtClean="0"/>
              <a:t> i ulike former i mat.  For eksempel inneholder frukt fruktsukker (fruktose) og druesukker (glukose), mens melk inneholder melkesukker (laktose). Dette</a:t>
            </a:r>
            <a:r>
              <a:rPr lang="nb-NO" baseline="0" dirty="0" smtClean="0"/>
              <a:t> sukkeret</a:t>
            </a:r>
            <a:r>
              <a:rPr lang="nb-NO" dirty="0" smtClean="0"/>
              <a:t> regnes ikke som tilsatt sukker. Matvarer med naturlig innhold av sukker inneholder som oftest også andre viktige næringsstoffer.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a:p>
            <a:r>
              <a:rPr lang="nb-NO" dirty="0"/>
              <a:t>Tilsatt sukker er tilsatt matvaren ved produksjon eller </a:t>
            </a:r>
            <a:r>
              <a:rPr lang="nb-NO" dirty="0" smtClean="0"/>
              <a:t>tilberedning, både hos</a:t>
            </a:r>
            <a:r>
              <a:rPr lang="nb-NO" baseline="0" dirty="0" smtClean="0"/>
              <a:t> matprodusenter, serveringssteder og hjemme</a:t>
            </a:r>
            <a:r>
              <a:rPr lang="nb-NO" dirty="0" smtClean="0"/>
              <a:t>. </a:t>
            </a:r>
          </a:p>
          <a:p>
            <a:endParaRPr lang="nb-NO" dirty="0" smtClean="0"/>
          </a:p>
          <a:p>
            <a:pPr marL="171450" indent="-171450">
              <a:buFontTx/>
              <a:buChar char="-"/>
            </a:pPr>
            <a:endParaRPr lang="nb-NO" dirty="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7</a:t>
            </a:fld>
            <a:endParaRPr lang="nb-NO"/>
          </a:p>
        </p:txBody>
      </p:sp>
    </p:spTree>
    <p:extLst>
      <p:ext uri="{BB962C8B-B14F-4D97-AF65-F5344CB8AC3E}">
        <p14:creationId xmlns:p14="http://schemas.microsoft.com/office/powerpoint/2010/main" val="346781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Tilsatt sukker er tilsatt matvaren ved produksjon eller tilberedning, både hos matprodusenter,</a:t>
            </a:r>
            <a:r>
              <a:rPr lang="nb-NO" baseline="0" dirty="0" smtClean="0"/>
              <a:t> i serveringssteder</a:t>
            </a:r>
            <a:r>
              <a:rPr lang="nb-NO" dirty="0" smtClean="0"/>
              <a:t> og hjemme. Tilsatt sukker bidrar ikke, eller i svært liten grad, med viktige næringsstoffer i kostholdet, kun med energi. </a:t>
            </a:r>
          </a:p>
          <a:p>
            <a:endParaRPr lang="nb-NO" dirty="0"/>
          </a:p>
          <a:p>
            <a:r>
              <a:rPr lang="nb-NO" b="1" dirty="0" smtClean="0"/>
              <a:t>Tilsatt</a:t>
            </a:r>
            <a:r>
              <a:rPr lang="nb-NO" b="1" baseline="0" dirty="0" smtClean="0"/>
              <a:t> sukker kan være: </a:t>
            </a:r>
          </a:p>
          <a:p>
            <a:r>
              <a:rPr lang="nb-NO" baseline="0" dirty="0" err="1" smtClean="0"/>
              <a:t>sukrose</a:t>
            </a:r>
            <a:r>
              <a:rPr lang="nb-NO" baseline="0" dirty="0" smtClean="0"/>
              <a:t>, fruktose, maltose, laktose, </a:t>
            </a:r>
            <a:r>
              <a:rPr lang="nb-NO" baseline="0" dirty="0" err="1" smtClean="0"/>
              <a:t>stivelseshydrolysat</a:t>
            </a:r>
            <a:r>
              <a:rPr lang="nb-NO" baseline="0" dirty="0" smtClean="0"/>
              <a:t> (glukosesirup, høyfruktosesirup), honning, frukt- og </a:t>
            </a:r>
            <a:r>
              <a:rPr lang="nb-NO" baseline="0" dirty="0" err="1" smtClean="0"/>
              <a:t>bærkonsentrater</a:t>
            </a:r>
            <a:r>
              <a:rPr lang="nb-NO" baseline="0" dirty="0" smtClean="0"/>
              <a:t> og andre isolerte sukkerpreparater som er brukt i ren form eller tilsatt som komponent i matvarer eller ved matlaging.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dirty="0" smtClean="0"/>
              <a:t>Legg merke til at en sukkerart kan være naturlig i en matvare, </a:t>
            </a:r>
            <a:r>
              <a:rPr lang="nb-NO" dirty="0" err="1" smtClean="0"/>
              <a:t>f.eks</a:t>
            </a:r>
            <a:r>
              <a:rPr lang="nb-NO" dirty="0" smtClean="0"/>
              <a:t> frukt, men tilsatt i en annen, som når man tilsetter fruktose til en vare under produksjon for å gi søtere smak. Det er mye bedre å få</a:t>
            </a:r>
            <a:r>
              <a:rPr lang="nb-NO" baseline="0" dirty="0" smtClean="0"/>
              <a:t> i seg mat som har et naturlig innhold av sukker, som frukt. Dette inneholder som regel mye annet viktig som kroppen trenger. </a:t>
            </a:r>
          </a:p>
          <a:p>
            <a:endParaRPr lang="nb-NO" i="1" baseline="0" dirty="0" smtClean="0"/>
          </a:p>
          <a:p>
            <a:r>
              <a:rPr lang="nb-NO" i="0" dirty="0" smtClean="0"/>
              <a:t>Hvorfor tilsettes</a:t>
            </a:r>
            <a:r>
              <a:rPr lang="nb-NO" i="0" baseline="0" dirty="0" smtClean="0"/>
              <a:t> sukker i mat? </a:t>
            </a:r>
          </a:p>
          <a:p>
            <a:pPr marL="171450" indent="-171450">
              <a:buFontTx/>
              <a:buChar char="-"/>
            </a:pPr>
            <a:r>
              <a:rPr lang="nb-NO" i="0" baseline="0" dirty="0" smtClean="0"/>
              <a:t>Smak</a:t>
            </a:r>
          </a:p>
          <a:p>
            <a:pPr marL="171450" indent="-171450">
              <a:buFontTx/>
              <a:buChar char="-"/>
            </a:pPr>
            <a:r>
              <a:rPr lang="nb-NO" i="0" baseline="0" dirty="0" smtClean="0"/>
              <a:t>Holdbarhet</a:t>
            </a:r>
          </a:p>
          <a:p>
            <a:pPr marL="171450" indent="-171450">
              <a:buFontTx/>
              <a:buChar char="-"/>
            </a:pPr>
            <a:r>
              <a:rPr lang="nb-NO" i="0" baseline="0" dirty="0" smtClean="0"/>
              <a:t>Tekstur</a:t>
            </a:r>
          </a:p>
          <a:p>
            <a:pPr marL="171450" indent="-171450">
              <a:buFontTx/>
              <a:buChar char="-"/>
            </a:pPr>
            <a:r>
              <a:rPr lang="nb-NO" i="0" baseline="0" dirty="0" smtClean="0"/>
              <a:t>Farge</a:t>
            </a: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8</a:t>
            </a:fld>
            <a:endParaRPr lang="nb-NO"/>
          </a:p>
        </p:txBody>
      </p:sp>
    </p:spTree>
    <p:extLst>
      <p:ext uri="{BB962C8B-B14F-4D97-AF65-F5344CB8AC3E}">
        <p14:creationId xmlns:p14="http://schemas.microsoft.com/office/powerpoint/2010/main" val="357093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Velg vann som tørstedrikk.</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Vann dekker væskebehovet uten å bidra med unødvendige kalorier, og er derfor den aller beste drikken når du er tørst.</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200" u="sng" dirty="0" smtClean="0"/>
              <a:t>Velg vann som tørstedrikk</a:t>
            </a:r>
            <a:r>
              <a:rPr lang="nb-NO" altLang="nb-NO" sz="1200" dirty="0" smtClean="0"/>
              <a:t>. Kroppen må ha vann for å kunne oppta næringsstoffer og transportere stoffene til cellene. Fordøyelsen trenger vann for at vi skal unngå forstoppelse. </a:t>
            </a:r>
            <a:r>
              <a:rPr lang="nb-NO" dirty="0" smtClean="0"/>
              <a:t>Vanlig vann dekker væskebehovet uten å bidra med unødvendige kalorier, og er den aller beste drikken når du er tørst. </a:t>
            </a:r>
            <a:r>
              <a:rPr lang="nb-NO" altLang="nb-NO" dirty="0" smtClean="0"/>
              <a:t>Det er mye energi og lite nyttige næringsstoffer i sukkerholdig drikke. Sukkerholdige drikker gir heller ikke den samme metthetsfølelsen som annet energiinntak.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9</a:t>
            </a:fld>
            <a:endParaRPr lang="en-GB"/>
          </a:p>
        </p:txBody>
      </p:sp>
    </p:spTree>
    <p:extLst>
      <p:ext uri="{BB962C8B-B14F-4D97-AF65-F5344CB8AC3E}">
        <p14:creationId xmlns:p14="http://schemas.microsoft.com/office/powerpoint/2010/main" val="4020884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1"/>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0" y="0"/>
            <a:ext cx="9143245" cy="4707326"/>
          </a:xfrm>
          <a:prstGeom prst="rect">
            <a:avLst/>
          </a:prstGeom>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7FA5712B-22CE-432C-BD2B-721F6BB3926D}" type="datetime1">
              <a:rPr lang="nb-NO" smtClean="0"/>
              <a:t>07.11.2017</a:t>
            </a:fld>
            <a:endParaRPr lang="nb-NO" dirty="0"/>
          </a:p>
        </p:txBody>
      </p:sp>
      <p:sp>
        <p:nvSpPr>
          <p:cNvPr id="11"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2"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572E07E6-6649-4080-B3BD-1FD7AC6A1A6A}"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1"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33FDB064-E4A7-4C74-BFD7-CA9AD5D79B6C}" type="datetime1">
              <a:rPr lang="nb-NO" smtClean="0"/>
              <a:t>07.11.2017</a:t>
            </a:fld>
            <a:endParaRPr lang="nb-NO" dirty="0"/>
          </a:p>
        </p:txBody>
      </p:sp>
      <p:sp>
        <p:nvSpPr>
          <p:cNvPr id="12"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3"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201EB444-9C47-4A58-AFEB-82E78AE6E20B}" type="datetime1">
              <a:rPr lang="nb-NO" smtClean="0"/>
              <a:t>07.11.2017</a:t>
            </a:fld>
            <a:endParaRPr lang="nb-NO" dirty="0"/>
          </a:p>
        </p:txBody>
      </p:sp>
      <p:sp>
        <p:nvSpPr>
          <p:cNvPr id="17"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8"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B76C3EA7-8536-4911-AFC7-054B8E54EA74}" type="datetime1">
              <a:rPr lang="nb-NO" smtClean="0"/>
              <a:t>07.11.2017</a:t>
            </a:fld>
            <a:endParaRPr lang="nb-NO" dirty="0"/>
          </a:p>
        </p:txBody>
      </p:sp>
      <p:sp>
        <p:nvSpPr>
          <p:cNvPr id="13"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7"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4E9C4652-FB31-4C39-B527-03AFBEB6A364}"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8AA30E95-BFCA-490E-AC58-64EA780C32B0}"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092CD3C0-9A92-4B11-A4E0-C839F96EE4CC}"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CA843D15-5439-4EF8-9231-D35666EAB8C5}"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5" name="Slide Number Placeholder 4"/>
          <p:cNvSpPr>
            <a:spLocks noGrp="1"/>
          </p:cNvSpPr>
          <p:nvPr>
            <p:ph type="sldNum" sz="quarter" idx="12"/>
          </p:nvPr>
        </p:nvSpPr>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6" y="1081565"/>
            <a:ext cx="8221663" cy="343471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Tree>
    <p:extLst>
      <p:ext uri="{BB962C8B-B14F-4D97-AF65-F5344CB8AC3E}">
        <p14:creationId xmlns:p14="http://schemas.microsoft.com/office/powerpoint/2010/main" val="347361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0093A7"/>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2"/>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6"/>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76428D"/>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4"/>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7"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1"/>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A21C6D7F-0B93-4407-BE52-5465085EE680}" type="datetime1">
              <a:rPr lang="nb-NO" smtClean="0"/>
              <a:t>07.11.2017</a:t>
            </a:fld>
            <a:endParaRPr lang="nb-NO" dirty="0"/>
          </a:p>
        </p:txBody>
      </p:sp>
      <p:sp>
        <p:nvSpPr>
          <p:cNvPr id="14"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5"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2"/>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6"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6508E22E-08EC-432B-87B8-9A391D510D32}"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rgbClr val="0093A7"/>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5193CD9B-6B8A-44CB-8053-105E1B078AD4}"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1"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500981"/>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274400"/>
            <a:ext cx="8208000" cy="3394472"/>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E3BFBB60-D778-46BA-90D7-B72395CE6CBB}"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cxnSp>
        <p:nvCxnSpPr>
          <p:cNvPr id="13" name="Rett linje 12"/>
          <p:cNvCxnSpPr/>
          <p:nvPr/>
        </p:nvCxnSpPr>
        <p:spPr>
          <a:xfrm>
            <a:off x="0" y="474287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 id="2147483672" r:id="rId19"/>
  </p:sldLayoutIdLst>
  <p:hf hdr="0" ftr="0" dt="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smtClean="0">
                <a:solidFill>
                  <a:schemeClr val="tx2"/>
                </a:solidFill>
              </a:rPr>
              <a:t>Undervisningsmateriell om sukker</a:t>
            </a:r>
            <a:endParaRPr lang="nb-NO" b="1" dirty="0">
              <a:solidFill>
                <a:schemeClr val="tx2"/>
              </a:solidFill>
            </a:endParaRPr>
          </a:p>
        </p:txBody>
      </p:sp>
      <p:pic>
        <p:nvPicPr>
          <p:cNvPr id="6" name="Plassholder for bilde 5"/>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2910" b="22910"/>
          <a:stretch>
            <a:fillRect/>
          </a:stretch>
        </p:blipFill>
        <p:spPr/>
      </p:pic>
      <p:sp>
        <p:nvSpPr>
          <p:cNvPr id="3" name="TekstSylinder 2"/>
          <p:cNvSpPr txBox="1"/>
          <p:nvPr/>
        </p:nvSpPr>
        <p:spPr>
          <a:xfrm>
            <a:off x="827584" y="4443958"/>
            <a:ext cx="5328592" cy="400110"/>
          </a:xfrm>
          <a:prstGeom prst="rect">
            <a:avLst/>
          </a:prstGeom>
          <a:noFill/>
        </p:spPr>
        <p:txBody>
          <a:bodyPr wrap="square" rtlCol="0">
            <a:spAutoFit/>
          </a:bodyPr>
          <a:lstStyle/>
          <a:p>
            <a:r>
              <a:rPr lang="nb-NO" sz="2000" b="1" dirty="0" smtClean="0"/>
              <a:t>Til helsestasjon og skolehelsetjeneste</a:t>
            </a:r>
            <a:endParaRPr lang="nb-NO" sz="2000" b="1" dirty="0"/>
          </a:p>
        </p:txBody>
      </p:sp>
    </p:spTree>
    <p:extLst>
      <p:ext uri="{BB962C8B-B14F-4D97-AF65-F5344CB8AC3E}">
        <p14:creationId xmlns:p14="http://schemas.microsoft.com/office/powerpoint/2010/main" val="3254265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Søte drikker</a:t>
            </a:r>
            <a:endParaRPr lang="nb-NO"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pPr marL="342900" lvl="1" indent="-342900">
              <a:buFont typeface="Arial" pitchFamily="34" charset="0"/>
              <a:buChar char="•"/>
            </a:pPr>
            <a:r>
              <a:rPr lang="nb-NO" sz="2400" dirty="0">
                <a:solidFill>
                  <a:schemeClr val="tx1"/>
                </a:solidFill>
              </a:rPr>
              <a:t>Unngå drikker med mye sukker til hverdags</a:t>
            </a:r>
          </a:p>
          <a:p>
            <a:r>
              <a:rPr lang="nb-NO" altLang="nb-NO" sz="2400" dirty="0" smtClean="0">
                <a:solidFill>
                  <a:schemeClr val="tx1"/>
                </a:solidFill>
                <a:latin typeface="+mj-lt"/>
              </a:rPr>
              <a:t>En </a:t>
            </a:r>
            <a:r>
              <a:rPr lang="nb-NO" altLang="nb-NO" sz="2400" dirty="0">
                <a:solidFill>
                  <a:schemeClr val="tx1"/>
                </a:solidFill>
                <a:latin typeface="+mj-lt"/>
              </a:rPr>
              <a:t>halv liter </a:t>
            </a:r>
            <a:r>
              <a:rPr lang="nb-NO" altLang="nb-NO" sz="2400" dirty="0" smtClean="0">
                <a:solidFill>
                  <a:schemeClr val="tx1"/>
                </a:solidFill>
                <a:latin typeface="+mj-lt"/>
              </a:rPr>
              <a:t>brus med sukker kan inneholde 25 sukkerbiter!</a:t>
            </a:r>
            <a:endParaRPr lang="nb-NO" altLang="nb-NO" sz="2400" dirty="0">
              <a:solidFill>
                <a:schemeClr val="tx1"/>
              </a:solidFill>
              <a:latin typeface="+mj-lt"/>
            </a:endParaRPr>
          </a:p>
          <a:p>
            <a:r>
              <a:rPr lang="nb-NO" sz="2400" dirty="0" smtClean="0">
                <a:solidFill>
                  <a:schemeClr val="tx1"/>
                </a:solidFill>
                <a:latin typeface="+mj-lt"/>
              </a:rPr>
              <a:t>Drikke </a:t>
            </a:r>
            <a:r>
              <a:rPr lang="nb-NO" sz="2400" dirty="0">
                <a:solidFill>
                  <a:schemeClr val="tx1"/>
                </a:solidFill>
                <a:latin typeface="+mj-lt"/>
              </a:rPr>
              <a:t>med søtstoff gir lite eller ingen energi sammenlignet </a:t>
            </a:r>
            <a:r>
              <a:rPr lang="nb-NO" sz="2400" dirty="0" smtClean="0">
                <a:solidFill>
                  <a:schemeClr val="tx1"/>
                </a:solidFill>
                <a:latin typeface="+mj-lt"/>
              </a:rPr>
              <a:t>med drikke tilsatt sukker</a:t>
            </a:r>
            <a:r>
              <a:rPr lang="nb-NO" sz="2400" dirty="0">
                <a:solidFill>
                  <a:schemeClr val="tx1"/>
                </a:solidFill>
                <a:latin typeface="+mj-lt"/>
              </a:rPr>
              <a:t>. </a:t>
            </a:r>
            <a:endParaRPr lang="nb-NO" sz="2400" dirty="0" smtClean="0">
              <a:solidFill>
                <a:schemeClr val="tx1"/>
              </a:solidFill>
              <a:latin typeface="+mj-lt"/>
            </a:endParaRPr>
          </a:p>
          <a:p>
            <a:r>
              <a:rPr lang="nb-NO" sz="2400" dirty="0" smtClean="0">
                <a:solidFill>
                  <a:schemeClr val="tx1"/>
                </a:solidFill>
                <a:latin typeface="+mj-lt"/>
              </a:rPr>
              <a:t>Drikke </a:t>
            </a:r>
            <a:r>
              <a:rPr lang="nb-NO" sz="2400" dirty="0">
                <a:solidFill>
                  <a:schemeClr val="tx1"/>
                </a:solidFill>
                <a:latin typeface="+mj-lt"/>
              </a:rPr>
              <a:t>tilsatt </a:t>
            </a:r>
            <a:r>
              <a:rPr lang="nb-NO" sz="2400" dirty="0" smtClean="0">
                <a:solidFill>
                  <a:schemeClr val="tx1"/>
                </a:solidFill>
                <a:latin typeface="+mj-lt"/>
              </a:rPr>
              <a:t>både sukker eller søtstoff er </a:t>
            </a:r>
            <a:r>
              <a:rPr lang="nb-NO" sz="2400" dirty="0">
                <a:solidFill>
                  <a:schemeClr val="tx1"/>
                </a:solidFill>
                <a:latin typeface="+mj-lt"/>
              </a:rPr>
              <a:t>som regel sure, og kan gi skader på tannemaljen. </a:t>
            </a:r>
            <a:endParaRPr lang="nb-NO" sz="2400" dirty="0" smtClean="0">
              <a:solidFill>
                <a:schemeClr val="tx1"/>
              </a:solidFill>
              <a:latin typeface="+mj-lt"/>
            </a:endParaRPr>
          </a:p>
          <a:p>
            <a:r>
              <a:rPr lang="nb-NO" altLang="nb-NO" sz="2400" dirty="0" smtClean="0">
                <a:solidFill>
                  <a:schemeClr val="tx1"/>
                </a:solidFill>
              </a:rPr>
              <a:t>Barn under 3 år skal ikke ha søtstoff</a:t>
            </a:r>
            <a:endParaRPr lang="nb-NO" altLang="nb-NO" sz="2400" dirty="0">
              <a:solidFill>
                <a:schemeClr val="tx1"/>
              </a:solidFill>
            </a:endParaRPr>
          </a:p>
          <a:p>
            <a:pPr marL="0" indent="0">
              <a:buNone/>
            </a:pPr>
            <a:endParaRPr lang="nb-NO" dirty="0">
              <a:solidFill>
                <a:schemeClr val="tx1"/>
              </a:solidFill>
            </a:endParaRPr>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a:t>
            </a:fld>
            <a:endParaRPr lang="nb-NO"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921" y="3363838"/>
            <a:ext cx="1356370" cy="123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421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Karbohydrater</a:t>
            </a:r>
            <a:endParaRPr lang="nb-NO" dirty="0">
              <a:solidFill>
                <a:schemeClr val="accent1">
                  <a:lumMod val="50000"/>
                </a:schemeClr>
              </a:solidFill>
            </a:endParaRPr>
          </a:p>
        </p:txBody>
      </p:sp>
      <p:sp>
        <p:nvSpPr>
          <p:cNvPr id="3" name="Plassholder for innhold 2"/>
          <p:cNvSpPr>
            <a:spLocks noGrp="1"/>
          </p:cNvSpPr>
          <p:nvPr>
            <p:ph idx="1"/>
          </p:nvPr>
        </p:nvSpPr>
        <p:spPr/>
        <p:txBody>
          <a:bodyPr/>
          <a:lstStyle/>
          <a:p>
            <a:r>
              <a:rPr lang="nb-NO" dirty="0"/>
              <a:t>En gruppe næringsstoffer som består av sukker, stivelse og fiber</a:t>
            </a:r>
          </a:p>
          <a:p>
            <a:r>
              <a:rPr lang="nb-NO" dirty="0"/>
              <a:t>Stivelse og sukker fordøyes lett og bidrar med energi</a:t>
            </a:r>
          </a:p>
          <a:p>
            <a:r>
              <a:rPr lang="nb-NO" dirty="0"/>
              <a:t>Fiber bidrar med lite energi, men er viktig for fordøyelse og forebygging av ulike sykdommer</a:t>
            </a:r>
          </a:p>
          <a:p>
            <a:r>
              <a:rPr lang="nb-NO" dirty="0"/>
              <a:t>Karbohydrater er vår viktigste energikilde, men velg matvarer med de grove karbohydratene</a:t>
            </a:r>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a:t>
            </a:fld>
            <a:endParaRPr lang="nb-NO"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160" y="3217133"/>
            <a:ext cx="22002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88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Velg</a:t>
            </a:r>
            <a:r>
              <a:rPr lang="nb-NO" dirty="0" smtClean="0">
                <a:solidFill>
                  <a:schemeClr val="tx2">
                    <a:lumMod val="50000"/>
                  </a:schemeClr>
                </a:solidFill>
              </a:rPr>
              <a:t> grove karbohydrater</a:t>
            </a:r>
            <a:endParaRPr lang="nb-NO" dirty="0">
              <a:solidFill>
                <a:schemeClr val="tx2">
                  <a:lumMod val="50000"/>
                </a:schemeClr>
              </a:solidFill>
            </a:endParaRPr>
          </a:p>
        </p:txBody>
      </p:sp>
      <p:sp>
        <p:nvSpPr>
          <p:cNvPr id="3" name="Plassholder for innhold 2"/>
          <p:cNvSpPr>
            <a:spLocks noGrp="1"/>
          </p:cNvSpPr>
          <p:nvPr>
            <p:ph idx="1"/>
          </p:nvPr>
        </p:nvSpPr>
        <p:spPr/>
        <p:txBody>
          <a:bodyPr>
            <a:normAutofit/>
          </a:bodyPr>
          <a:lstStyle/>
          <a:p>
            <a:r>
              <a:rPr lang="nb-NO" sz="2200" dirty="0"/>
              <a:t>Vi trenger karbohydrater, men velg de </a:t>
            </a:r>
            <a:r>
              <a:rPr lang="nb-NO" sz="2200" b="1" dirty="0" smtClean="0"/>
              <a:t>grove</a:t>
            </a:r>
            <a:r>
              <a:rPr lang="nb-NO" sz="2200" dirty="0" smtClean="0"/>
              <a:t> </a:t>
            </a:r>
            <a:r>
              <a:rPr lang="nb-NO" sz="2200" dirty="0"/>
              <a:t>fremfor de </a:t>
            </a:r>
            <a:r>
              <a:rPr lang="nb-NO" sz="2200" i="1" dirty="0" smtClean="0"/>
              <a:t>fine</a:t>
            </a:r>
            <a:endParaRPr lang="nb-NO" sz="2200" i="1" dirty="0"/>
          </a:p>
          <a:p>
            <a:r>
              <a:rPr lang="nb-NO" sz="2200" dirty="0" smtClean="0"/>
              <a:t>Bruker lenger </a:t>
            </a:r>
            <a:r>
              <a:rPr lang="nb-NO" sz="2200" dirty="0"/>
              <a:t>tid på å tas opp i blodet fra </a:t>
            </a:r>
            <a:r>
              <a:rPr lang="nb-NO" sz="2200" dirty="0" smtClean="0"/>
              <a:t>tarmen</a:t>
            </a:r>
          </a:p>
          <a:p>
            <a:r>
              <a:rPr lang="nb-NO" sz="2200" dirty="0" smtClean="0"/>
              <a:t>I fullkornsprodukter</a:t>
            </a:r>
            <a:r>
              <a:rPr lang="nb-NO" sz="2200" dirty="0"/>
              <a:t>, grønnsaker, frukt, bær, bønner, linser </a:t>
            </a:r>
          </a:p>
          <a:p>
            <a:r>
              <a:rPr lang="nb-NO" sz="2200" dirty="0" smtClean="0"/>
              <a:t>Bra for fordøyelsen, bidrar til; metthet </a:t>
            </a:r>
            <a:r>
              <a:rPr lang="nb-NO" sz="2200" dirty="0"/>
              <a:t>som varer, </a:t>
            </a:r>
            <a:r>
              <a:rPr lang="nb-NO" sz="2200" dirty="0" smtClean="0"/>
              <a:t>beskyttelse </a:t>
            </a:r>
            <a:r>
              <a:rPr lang="nb-NO" sz="2200" dirty="0"/>
              <a:t>mot </a:t>
            </a:r>
            <a:r>
              <a:rPr lang="nb-NO" sz="2200" dirty="0" smtClean="0"/>
              <a:t>sykdom og bedre vektbalanse </a:t>
            </a:r>
          </a:p>
          <a:p>
            <a:r>
              <a:rPr lang="nb-NO" sz="2200" dirty="0" smtClean="0"/>
              <a:t>Gode kilder for fiber og noen vitaminer </a:t>
            </a:r>
            <a:r>
              <a:rPr lang="nb-NO" sz="2200" dirty="0"/>
              <a:t>og mineraler</a:t>
            </a:r>
            <a:r>
              <a:rPr lang="nb-NO" sz="2600" dirty="0"/>
              <a:t> </a:t>
            </a:r>
          </a:p>
        </p:txBody>
      </p:sp>
      <p:sp>
        <p:nvSpPr>
          <p:cNvPr id="4" name="Plassholder for lysbildenummer 3"/>
          <p:cNvSpPr>
            <a:spLocks noGrp="1"/>
          </p:cNvSpPr>
          <p:nvPr>
            <p:ph type="sldNum" sz="quarter" idx="4"/>
          </p:nvPr>
        </p:nvSpPr>
        <p:spPr/>
        <p:txBody>
          <a:bodyPr/>
          <a:lstStyle/>
          <a:p>
            <a:fld id="{CDA22134-EA94-4B2E-9154-EB8F13265450}" type="slidenum">
              <a:rPr lang="nb-NO" smtClean="0"/>
              <a:pPr/>
              <a:t>12</a:t>
            </a:fld>
            <a:endParaRPr lang="nb-NO" dirty="0"/>
          </a:p>
        </p:txBody>
      </p:sp>
    </p:spTree>
    <p:extLst>
      <p:ext uri="{BB962C8B-B14F-4D97-AF65-F5344CB8AC3E}">
        <p14:creationId xmlns:p14="http://schemas.microsoft.com/office/powerpoint/2010/main" val="329895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….fremfor fine karbohydrater </a:t>
            </a:r>
            <a:endParaRPr lang="nb-NO"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r>
              <a:rPr lang="nb-NO" dirty="0" smtClean="0"/>
              <a:t>Sukker, drikke med </a:t>
            </a:r>
            <a:r>
              <a:rPr lang="nb-NO" dirty="0"/>
              <a:t>sukker, </a:t>
            </a:r>
            <a:r>
              <a:rPr lang="nb-NO" dirty="0" smtClean="0"/>
              <a:t>andre varer med mye sukker som søtsaker</a:t>
            </a:r>
            <a:r>
              <a:rPr lang="nb-NO" dirty="0"/>
              <a:t>, godteri, </a:t>
            </a:r>
            <a:r>
              <a:rPr lang="nb-NO" dirty="0" smtClean="0"/>
              <a:t>sjokolade</a:t>
            </a:r>
          </a:p>
          <a:p>
            <a:r>
              <a:rPr lang="nb-NO" dirty="0" smtClean="0"/>
              <a:t>Kornprodukter med mest finmalt mel og lite fiber som loff, </a:t>
            </a:r>
            <a:r>
              <a:rPr lang="nb-NO" dirty="0"/>
              <a:t>kjeks, </a:t>
            </a:r>
            <a:r>
              <a:rPr lang="nb-NO" dirty="0" smtClean="0"/>
              <a:t>kaker, mv</a:t>
            </a:r>
            <a:endParaRPr lang="nb-NO" dirty="0"/>
          </a:p>
          <a:p>
            <a:r>
              <a:rPr lang="nb-NO" dirty="0" smtClean="0"/>
              <a:t>Hvit ris og pasta</a:t>
            </a:r>
          </a:p>
        </p:txBody>
      </p:sp>
      <p:sp>
        <p:nvSpPr>
          <p:cNvPr id="4" name="Plassholder for lysbildenummer 3"/>
          <p:cNvSpPr>
            <a:spLocks noGrp="1"/>
          </p:cNvSpPr>
          <p:nvPr>
            <p:ph type="sldNum" sz="quarter" idx="4"/>
          </p:nvPr>
        </p:nvSpPr>
        <p:spPr/>
        <p:txBody>
          <a:bodyPr/>
          <a:lstStyle/>
          <a:p>
            <a:fld id="{CDA22134-EA94-4B2E-9154-EB8F13265450}" type="slidenum">
              <a:rPr lang="nb-NO" smtClean="0"/>
              <a:pPr/>
              <a:t>13</a:t>
            </a:fld>
            <a:endParaRPr lang="nb-NO"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859781"/>
            <a:ext cx="1944216" cy="172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19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Shdir_Felles\Ernæring\Små grep stor forskjell\SUKKER\2017\Sukkeruke uke 39\Materiell bilder\blodsukkerkurven uten 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t="3715"/>
          <a:stretch/>
        </p:blipFill>
        <p:spPr bwMode="auto">
          <a:xfrm>
            <a:off x="2195736" y="195486"/>
            <a:ext cx="4225234" cy="4491542"/>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p:cNvSpPr>
            <a:spLocks noGrp="1"/>
          </p:cNvSpPr>
          <p:nvPr>
            <p:ph type="sldNum" sz="quarter" idx="4"/>
          </p:nvPr>
        </p:nvSpPr>
        <p:spPr/>
        <p:txBody>
          <a:bodyPr/>
          <a:lstStyle/>
          <a:p>
            <a:fld id="{CDA22134-EA94-4B2E-9154-EB8F13265450}" type="slidenum">
              <a:rPr lang="nb-NO" smtClean="0"/>
              <a:pPr/>
              <a:t>14</a:t>
            </a:fld>
            <a:endParaRPr lang="nb-NO" dirty="0"/>
          </a:p>
        </p:txBody>
      </p:sp>
    </p:spTree>
    <p:extLst>
      <p:ext uri="{BB962C8B-B14F-4D97-AF65-F5344CB8AC3E}">
        <p14:creationId xmlns:p14="http://schemas.microsoft.com/office/powerpoint/2010/main" val="4129517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solidFill>
                  <a:schemeClr val="accent1">
                    <a:lumMod val="50000"/>
                  </a:schemeClr>
                </a:solidFill>
              </a:rPr>
              <a:t>Hvilken frokostblanding velger du</a:t>
            </a:r>
            <a:r>
              <a:rPr lang="nb-NO" dirty="0" smtClean="0">
                <a:solidFill>
                  <a:schemeClr val="tx2">
                    <a:lumMod val="50000"/>
                  </a:schemeClr>
                </a:solidFill>
              </a:rPr>
              <a:t>?</a:t>
            </a:r>
            <a:endParaRPr lang="nb-NO" dirty="0">
              <a:solidFill>
                <a:schemeClr val="tx2">
                  <a:lumMod val="50000"/>
                </a:schemeClr>
              </a:solidFill>
            </a:endParaRPr>
          </a:p>
        </p:txBody>
      </p:sp>
      <p:pic>
        <p:nvPicPr>
          <p:cNvPr id="3" name="Plassholder for innhold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021"/>
          <a:stretch/>
        </p:blipFill>
        <p:spPr>
          <a:xfrm>
            <a:off x="1475656" y="1118715"/>
            <a:ext cx="6235614" cy="3550123"/>
          </a:xfrm>
        </p:spPr>
      </p:pic>
      <p:sp>
        <p:nvSpPr>
          <p:cNvPr id="2" name="Plassholder for lysbildenummer 1"/>
          <p:cNvSpPr>
            <a:spLocks noGrp="1"/>
          </p:cNvSpPr>
          <p:nvPr>
            <p:ph type="sldNum" sz="quarter" idx="4"/>
          </p:nvPr>
        </p:nvSpPr>
        <p:spPr/>
        <p:txBody>
          <a:bodyPr/>
          <a:lstStyle/>
          <a:p>
            <a:fld id="{CDA22134-EA94-4B2E-9154-EB8F13265450}" type="slidenum">
              <a:rPr lang="nb-NO" smtClean="0"/>
              <a:pPr/>
              <a:t>15</a:t>
            </a:fld>
            <a:endParaRPr lang="nb-NO" dirty="0"/>
          </a:p>
        </p:txBody>
      </p:sp>
    </p:spTree>
    <p:extLst>
      <p:ext uri="{BB962C8B-B14F-4D97-AF65-F5344CB8AC3E}">
        <p14:creationId xmlns:p14="http://schemas.microsoft.com/office/powerpoint/2010/main" val="2527640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Hva velger du til lunsj? </a:t>
            </a:r>
            <a:endParaRPr lang="nb-NO" dirty="0">
              <a:solidFill>
                <a:schemeClr val="accent1">
                  <a:lumMod val="50000"/>
                </a:schemeClr>
              </a:solidFill>
            </a:endParaRPr>
          </a:p>
        </p:txBody>
      </p:sp>
      <p:pic>
        <p:nvPicPr>
          <p:cNvPr id="5" name="Plassholder for innhol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4168"/>
          <a:stretch/>
        </p:blipFill>
        <p:spPr>
          <a:xfrm>
            <a:off x="1238364" y="1118715"/>
            <a:ext cx="6623452" cy="3393232"/>
          </a:xfrm>
        </p:spPr>
      </p:pic>
      <p:sp>
        <p:nvSpPr>
          <p:cNvPr id="3" name="Plassholder for lysbildenummer 2"/>
          <p:cNvSpPr>
            <a:spLocks noGrp="1"/>
          </p:cNvSpPr>
          <p:nvPr>
            <p:ph type="sldNum" sz="quarter" idx="4"/>
          </p:nvPr>
        </p:nvSpPr>
        <p:spPr/>
        <p:txBody>
          <a:bodyPr/>
          <a:lstStyle/>
          <a:p>
            <a:fld id="{CDA22134-EA94-4B2E-9154-EB8F13265450}" type="slidenum">
              <a:rPr lang="nb-NO" smtClean="0"/>
              <a:pPr/>
              <a:t>16</a:t>
            </a:fld>
            <a:endParaRPr lang="nb-NO" dirty="0"/>
          </a:p>
        </p:txBody>
      </p:sp>
    </p:spTree>
    <p:extLst>
      <p:ext uri="{BB962C8B-B14F-4D97-AF65-F5344CB8AC3E}">
        <p14:creationId xmlns:p14="http://schemas.microsoft.com/office/powerpoint/2010/main" val="37353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p:txBody>
          <a:bodyPr/>
          <a:lstStyle/>
          <a:p>
            <a:r>
              <a:rPr lang="nb-NO" dirty="0" smtClean="0">
                <a:solidFill>
                  <a:schemeClr val="accent1">
                    <a:lumMod val="50000"/>
                  </a:schemeClr>
                </a:solidFill>
              </a:rPr>
              <a:t>Hva</a:t>
            </a:r>
            <a:r>
              <a:rPr lang="nb-NO" dirty="0" smtClean="0">
                <a:solidFill>
                  <a:schemeClr val="tx2"/>
                </a:solidFill>
              </a:rPr>
              <a:t> velger du som pålegg?</a:t>
            </a:r>
            <a:endParaRPr lang="nb-NO" dirty="0">
              <a:solidFill>
                <a:schemeClr val="tx2"/>
              </a:solidFill>
            </a:endParaRPr>
          </a:p>
        </p:txBody>
      </p:sp>
      <p:pic>
        <p:nvPicPr>
          <p:cNvPr id="5" name="Plassholder for innhol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3321"/>
          <a:stretch/>
        </p:blipFill>
        <p:spPr>
          <a:xfrm>
            <a:off x="1187624" y="1118715"/>
            <a:ext cx="6965764" cy="3550123"/>
          </a:xfrm>
        </p:spPr>
      </p:pic>
      <p:sp>
        <p:nvSpPr>
          <p:cNvPr id="2" name="Plassholder for lysbildenummer 1"/>
          <p:cNvSpPr>
            <a:spLocks noGrp="1"/>
          </p:cNvSpPr>
          <p:nvPr>
            <p:ph type="sldNum" sz="quarter" idx="4"/>
          </p:nvPr>
        </p:nvSpPr>
        <p:spPr/>
        <p:txBody>
          <a:bodyPr/>
          <a:lstStyle/>
          <a:p>
            <a:fld id="{CDA22134-EA94-4B2E-9154-EB8F13265450}" type="slidenum">
              <a:rPr lang="nb-NO" smtClean="0"/>
              <a:pPr/>
              <a:t>17</a:t>
            </a:fld>
            <a:endParaRPr lang="nb-NO" dirty="0"/>
          </a:p>
        </p:txBody>
      </p:sp>
    </p:spTree>
    <p:extLst>
      <p:ext uri="{BB962C8B-B14F-4D97-AF65-F5344CB8AC3E}">
        <p14:creationId xmlns:p14="http://schemas.microsoft.com/office/powerpoint/2010/main" val="3726042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solidFill>
                  <a:schemeClr val="tx2"/>
                </a:solidFill>
              </a:rPr>
              <a:t>Hva velger du til middag?</a:t>
            </a:r>
            <a:endParaRPr lang="nb-NO" dirty="0"/>
          </a:p>
        </p:txBody>
      </p:sp>
      <p:pic>
        <p:nvPicPr>
          <p:cNvPr id="3" name="Plassholder for innhol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39402" y="1274763"/>
            <a:ext cx="6065196" cy="3394075"/>
          </a:xfrm>
        </p:spPr>
      </p:pic>
      <p:sp>
        <p:nvSpPr>
          <p:cNvPr id="2" name="Plassholder for lysbildenummer 1"/>
          <p:cNvSpPr>
            <a:spLocks noGrp="1"/>
          </p:cNvSpPr>
          <p:nvPr>
            <p:ph type="sldNum" sz="quarter" idx="4"/>
          </p:nvPr>
        </p:nvSpPr>
        <p:spPr/>
        <p:txBody>
          <a:bodyPr/>
          <a:lstStyle/>
          <a:p>
            <a:fld id="{CDA22134-EA94-4B2E-9154-EB8F13265450}" type="slidenum">
              <a:rPr lang="nb-NO" smtClean="0"/>
              <a:pPr/>
              <a:t>18</a:t>
            </a:fld>
            <a:endParaRPr lang="nb-NO" dirty="0"/>
          </a:p>
        </p:txBody>
      </p:sp>
    </p:spTree>
    <p:extLst>
      <p:ext uri="{BB962C8B-B14F-4D97-AF65-F5344CB8AC3E}">
        <p14:creationId xmlns:p14="http://schemas.microsoft.com/office/powerpoint/2010/main" val="4154053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611560" y="411510"/>
            <a:ext cx="8208000" cy="617734"/>
          </a:xfrm>
        </p:spPr>
        <p:txBody>
          <a:bodyPr>
            <a:normAutofit/>
          </a:bodyPr>
          <a:lstStyle/>
          <a:p>
            <a:r>
              <a:rPr lang="nb-NO" dirty="0">
                <a:solidFill>
                  <a:schemeClr val="tx2"/>
                </a:solidFill>
              </a:rPr>
              <a:t>Like mye energi i tre boller som i all frukten</a:t>
            </a:r>
          </a:p>
        </p:txBody>
      </p:sp>
      <p:pic>
        <p:nvPicPr>
          <p:cNvPr id="5" name="Plassholder for innhol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874" b="28395"/>
          <a:stretch/>
        </p:blipFill>
        <p:spPr>
          <a:xfrm>
            <a:off x="1475656" y="1143894"/>
            <a:ext cx="6408712" cy="3171262"/>
          </a:xfrm>
        </p:spPr>
      </p:pic>
      <p:sp>
        <p:nvSpPr>
          <p:cNvPr id="2" name="Plassholder for lysbildenummer 1"/>
          <p:cNvSpPr>
            <a:spLocks noGrp="1"/>
          </p:cNvSpPr>
          <p:nvPr>
            <p:ph type="sldNum" sz="quarter" idx="4"/>
          </p:nvPr>
        </p:nvSpPr>
        <p:spPr/>
        <p:txBody>
          <a:bodyPr/>
          <a:lstStyle/>
          <a:p>
            <a:fld id="{CDA22134-EA94-4B2E-9154-EB8F13265450}" type="slidenum">
              <a:rPr lang="nb-NO" smtClean="0"/>
              <a:pPr/>
              <a:t>19</a:t>
            </a:fld>
            <a:endParaRPr lang="nb-NO" dirty="0"/>
          </a:p>
        </p:txBody>
      </p:sp>
    </p:spTree>
    <p:extLst>
      <p:ext uri="{BB962C8B-B14F-4D97-AF65-F5344CB8AC3E}">
        <p14:creationId xmlns:p14="http://schemas.microsoft.com/office/powerpoint/2010/main" val="159055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lumMod val="50000"/>
                  </a:schemeClr>
                </a:solidFill>
              </a:rPr>
              <a:t>Kostråd om sukker</a:t>
            </a:r>
          </a:p>
        </p:txBody>
      </p:sp>
      <p:sp>
        <p:nvSpPr>
          <p:cNvPr id="4" name="Plassholder for lysbildenummer 3"/>
          <p:cNvSpPr>
            <a:spLocks noGrp="1"/>
          </p:cNvSpPr>
          <p:nvPr>
            <p:ph type="sldNum" sz="quarter" idx="4"/>
          </p:nvPr>
        </p:nvSpPr>
        <p:spPr/>
        <p:txBody>
          <a:bodyPr/>
          <a:lstStyle/>
          <a:p>
            <a:fld id="{CDA22134-EA94-4B2E-9154-EB8F13265450}" type="slidenum">
              <a:rPr lang="nb-NO" smtClean="0"/>
              <a:pPr/>
              <a:t>2</a:t>
            </a:fld>
            <a:endParaRPr lang="nb-NO" dirty="0"/>
          </a:p>
        </p:txBody>
      </p:sp>
      <p:sp>
        <p:nvSpPr>
          <p:cNvPr id="3" name="Plassholder for innhold 2"/>
          <p:cNvSpPr>
            <a:spLocks noGrp="1"/>
          </p:cNvSpPr>
          <p:nvPr>
            <p:ph idx="1"/>
          </p:nvPr>
        </p:nvSpPr>
        <p:spPr/>
        <p:txBody>
          <a:bodyPr/>
          <a:lstStyle/>
          <a:p>
            <a:r>
              <a:rPr lang="nb-NO" dirty="0" smtClean="0"/>
              <a:t>Unngå mat og drikke med mye tilsatt sukker til hverdags</a:t>
            </a:r>
          </a:p>
          <a:p>
            <a:r>
              <a:rPr lang="nb-NO" dirty="0" smtClean="0"/>
              <a:t>Brus, saft og godteri er de største kildene til tilsatt sukker i kosten vår</a:t>
            </a:r>
            <a:br>
              <a:rPr lang="nb-NO" dirty="0" smtClean="0"/>
            </a:br>
            <a:r>
              <a:rPr lang="nb-NO" dirty="0" smtClean="0"/>
              <a:t>- Tilfører mye sukker og energi, men lite  vitaminer og mineraler</a:t>
            </a:r>
            <a:endParaRPr lang="nb-NO" dirty="0"/>
          </a:p>
        </p:txBody>
      </p:sp>
      <p:pic>
        <p:nvPicPr>
          <p:cNvPr id="7" name="Plassholder for innhold 6"/>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794845" y="1274763"/>
            <a:ext cx="3818334" cy="3394075"/>
          </a:xfrm>
        </p:spPr>
      </p:pic>
    </p:spTree>
    <p:extLst>
      <p:ext uri="{BB962C8B-B14F-4D97-AF65-F5344CB8AC3E}">
        <p14:creationId xmlns:p14="http://schemas.microsoft.com/office/powerpoint/2010/main" val="201757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92114"/>
            <a:ext cx="8208000" cy="617734"/>
          </a:xfrm>
        </p:spPr>
        <p:txBody>
          <a:bodyPr>
            <a:normAutofit/>
          </a:bodyPr>
          <a:lstStyle/>
          <a:p>
            <a:r>
              <a:rPr lang="nb-NO" dirty="0" smtClean="0">
                <a:solidFill>
                  <a:schemeClr val="accent1">
                    <a:lumMod val="50000"/>
                  </a:schemeClr>
                </a:solidFill>
              </a:rPr>
              <a:t>Hvor</a:t>
            </a:r>
            <a:r>
              <a:rPr lang="nb-NO" dirty="0" smtClean="0">
                <a:solidFill>
                  <a:schemeClr val="tx2"/>
                </a:solidFill>
              </a:rPr>
              <a:t> mye sukker drikker du?</a:t>
            </a:r>
            <a:endParaRPr lang="nb-NO" dirty="0">
              <a:solidFill>
                <a:schemeClr val="tx2"/>
              </a:solidFill>
            </a:endParaRPr>
          </a:p>
        </p:txBody>
      </p:sp>
      <p:pic>
        <p:nvPicPr>
          <p:cNvPr id="6" name="Plassholder for innhol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8017"/>
          <a:stretch/>
        </p:blipFill>
        <p:spPr>
          <a:xfrm>
            <a:off x="827584" y="1491630"/>
            <a:ext cx="7414708" cy="2967864"/>
          </a:xfrm>
        </p:spPr>
      </p:pic>
      <p:sp>
        <p:nvSpPr>
          <p:cNvPr id="3" name="Plassholder for lysbildenummer 2"/>
          <p:cNvSpPr>
            <a:spLocks noGrp="1"/>
          </p:cNvSpPr>
          <p:nvPr>
            <p:ph type="sldNum" sz="quarter" idx="4"/>
          </p:nvPr>
        </p:nvSpPr>
        <p:spPr/>
        <p:txBody>
          <a:bodyPr/>
          <a:lstStyle/>
          <a:p>
            <a:fld id="{CDA22134-EA94-4B2E-9154-EB8F13265450}" type="slidenum">
              <a:rPr lang="nb-NO" smtClean="0"/>
              <a:pPr/>
              <a:t>20</a:t>
            </a:fld>
            <a:endParaRPr lang="nb-NO" dirty="0"/>
          </a:p>
        </p:txBody>
      </p:sp>
    </p:spTree>
    <p:extLst>
      <p:ext uri="{BB962C8B-B14F-4D97-AF65-F5344CB8AC3E}">
        <p14:creationId xmlns:p14="http://schemas.microsoft.com/office/powerpoint/2010/main" val="203233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2">
                    <a:lumMod val="75000"/>
                  </a:schemeClr>
                </a:solidFill>
              </a:rPr>
              <a:t>Smågodt gir mye sukker</a:t>
            </a:r>
            <a:endParaRPr lang="nb-NO" dirty="0">
              <a:solidFill>
                <a:schemeClr val="tx2">
                  <a:lumMod val="75000"/>
                </a:schemeClr>
              </a:solidFill>
            </a:endParaRPr>
          </a:p>
        </p:txBody>
      </p:sp>
      <p:sp>
        <p:nvSpPr>
          <p:cNvPr id="3" name="Plassholder for innhold 2"/>
          <p:cNvSpPr>
            <a:spLocks noGrp="1"/>
          </p:cNvSpPr>
          <p:nvPr>
            <p:ph idx="1"/>
          </p:nvPr>
        </p:nvSpPr>
        <p:spPr/>
        <p:txBody>
          <a:bodyPr/>
          <a:lstStyle/>
          <a:p>
            <a:pPr marL="0" indent="0">
              <a:buNone/>
            </a:pPr>
            <a:r>
              <a:rPr lang="nb-NO" dirty="0" smtClean="0"/>
              <a:t> </a:t>
            </a:r>
          </a:p>
          <a:p>
            <a:pPr marL="0" indent="0">
              <a:buNone/>
            </a:pPr>
            <a:r>
              <a:rPr lang="nb-NO" dirty="0" smtClean="0"/>
              <a:t>	</a:t>
            </a:r>
            <a:r>
              <a:rPr lang="nb-NO" sz="3600" dirty="0" smtClean="0"/>
              <a:t>100 gram </a:t>
            </a:r>
          </a:p>
          <a:p>
            <a:pPr marL="0" indent="0">
              <a:buNone/>
            </a:pPr>
            <a:r>
              <a:rPr lang="nb-NO" sz="3600" dirty="0"/>
              <a:t>	</a:t>
            </a:r>
            <a:r>
              <a:rPr lang="nb-NO" sz="3600" dirty="0" smtClean="0"/>
              <a:t>       =</a:t>
            </a:r>
          </a:p>
          <a:p>
            <a:pPr marL="0" indent="0">
              <a:buNone/>
            </a:pPr>
            <a:r>
              <a:rPr lang="nb-NO" sz="3600" dirty="0" smtClean="0"/>
              <a:t>        25 sukkerbiter</a:t>
            </a:r>
            <a:endParaRPr lang="nb-NO" sz="3600" dirty="0"/>
          </a:p>
        </p:txBody>
      </p:sp>
      <p:pic>
        <p:nvPicPr>
          <p:cNvPr id="10" name="Plassholder for innhold 9"/>
          <p:cNvPicPr>
            <a:picLocks noGrp="1" noChangeAspect="1"/>
          </p:cNvPicPr>
          <p:nvPr>
            <p:ph idx="11"/>
          </p:nvPr>
        </p:nvPicPr>
        <p:blipFill>
          <a:blip r:embed="rId3" cstate="print">
            <a:extLst>
              <a:ext uri="{28A0092B-C50C-407E-A947-70E740481C1C}">
                <a14:useLocalDpi xmlns:a14="http://schemas.microsoft.com/office/drawing/2010/main" val="0"/>
              </a:ext>
            </a:extLst>
          </a:blip>
          <a:stretch>
            <a:fillRect/>
          </a:stretch>
        </p:blipFill>
        <p:spPr>
          <a:xfrm>
            <a:off x="4724400" y="1443791"/>
            <a:ext cx="3959225" cy="3056018"/>
          </a:xfrm>
        </p:spPr>
      </p:pic>
      <p:sp>
        <p:nvSpPr>
          <p:cNvPr id="4" name="Plassholder for lysbildenummer 3"/>
          <p:cNvSpPr>
            <a:spLocks noGrp="1"/>
          </p:cNvSpPr>
          <p:nvPr>
            <p:ph type="sldNum" sz="quarter" idx="4"/>
          </p:nvPr>
        </p:nvSpPr>
        <p:spPr/>
        <p:txBody>
          <a:bodyPr/>
          <a:lstStyle/>
          <a:p>
            <a:fld id="{CDA22134-EA94-4B2E-9154-EB8F13265450}" type="slidenum">
              <a:rPr lang="nb-NO" smtClean="0"/>
              <a:pPr/>
              <a:t>21</a:t>
            </a:fld>
            <a:endParaRPr lang="nb-NO" dirty="0"/>
          </a:p>
        </p:txBody>
      </p:sp>
    </p:spTree>
    <p:extLst>
      <p:ext uri="{BB962C8B-B14F-4D97-AF65-F5344CB8AC3E}">
        <p14:creationId xmlns:p14="http://schemas.microsoft.com/office/powerpoint/2010/main" val="3299032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Hvor</a:t>
            </a:r>
            <a:r>
              <a:rPr lang="nb-NO" dirty="0" smtClean="0">
                <a:solidFill>
                  <a:schemeClr val="tx2">
                    <a:lumMod val="75000"/>
                  </a:schemeClr>
                </a:solidFill>
              </a:rPr>
              <a:t> mye spiser du av gangen?</a:t>
            </a:r>
            <a:endParaRPr lang="nb-NO" dirty="0">
              <a:solidFill>
                <a:schemeClr val="tx2">
                  <a:lumMod val="75000"/>
                </a:schemeClr>
              </a:solidFill>
            </a:endParaRPr>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7303" y="1274763"/>
            <a:ext cx="4829394" cy="3394075"/>
          </a:xfrm>
        </p:spPr>
      </p:pic>
      <p:sp>
        <p:nvSpPr>
          <p:cNvPr id="3" name="Plassholder for lysbildenummer 2"/>
          <p:cNvSpPr>
            <a:spLocks noGrp="1"/>
          </p:cNvSpPr>
          <p:nvPr>
            <p:ph type="sldNum" sz="quarter" idx="4"/>
          </p:nvPr>
        </p:nvSpPr>
        <p:spPr/>
        <p:txBody>
          <a:bodyPr/>
          <a:lstStyle/>
          <a:p>
            <a:fld id="{CDA22134-EA94-4B2E-9154-EB8F13265450}" type="slidenum">
              <a:rPr lang="nb-NO" smtClean="0"/>
              <a:pPr/>
              <a:t>22</a:t>
            </a:fld>
            <a:endParaRPr lang="nb-NO" dirty="0"/>
          </a:p>
        </p:txBody>
      </p:sp>
    </p:spTree>
    <p:extLst>
      <p:ext uri="{BB962C8B-B14F-4D97-AF65-F5344CB8AC3E}">
        <p14:creationId xmlns:p14="http://schemas.microsoft.com/office/powerpoint/2010/main" val="906212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Ett år med lørdagsgodt</a:t>
            </a:r>
            <a:endParaRPr lang="nb-NO" dirty="0">
              <a:solidFill>
                <a:schemeClr val="accent1">
                  <a:lumMod val="50000"/>
                </a:schemeClr>
              </a:solidFill>
            </a:endParaRPr>
          </a:p>
        </p:txBody>
      </p:sp>
      <p:pic>
        <p:nvPicPr>
          <p:cNvPr id="9" name="Plassholder for innhold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152" b="11536"/>
          <a:stretch/>
        </p:blipFill>
        <p:spPr>
          <a:xfrm>
            <a:off x="732893" y="1118715"/>
            <a:ext cx="7943107" cy="3229678"/>
          </a:xfrm>
        </p:spPr>
      </p:pic>
      <p:sp>
        <p:nvSpPr>
          <p:cNvPr id="6" name="Pil høyre 5"/>
          <p:cNvSpPr/>
          <p:nvPr/>
        </p:nvSpPr>
        <p:spPr>
          <a:xfrm rot="8531808">
            <a:off x="5025905" y="2069523"/>
            <a:ext cx="2419309" cy="653435"/>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kstSylinder 6"/>
          <p:cNvSpPr txBox="1"/>
          <p:nvPr/>
        </p:nvSpPr>
        <p:spPr>
          <a:xfrm rot="19382722">
            <a:off x="5471876" y="2118261"/>
            <a:ext cx="1773329" cy="369332"/>
          </a:xfrm>
          <a:prstGeom prst="rect">
            <a:avLst/>
          </a:prstGeom>
          <a:noFill/>
        </p:spPr>
        <p:txBody>
          <a:bodyPr wrap="square" rtlCol="0">
            <a:spAutoFit/>
          </a:bodyPr>
          <a:lstStyle/>
          <a:p>
            <a:r>
              <a:rPr lang="nb-NO" sz="1600" dirty="0" smtClean="0">
                <a:solidFill>
                  <a:schemeClr val="accent3">
                    <a:lumMod val="50000"/>
                  </a:schemeClr>
                </a:solidFill>
              </a:rPr>
              <a:t>1 300 sukkerbiter</a:t>
            </a:r>
            <a:r>
              <a:rPr lang="nb-NO" dirty="0" smtClean="0">
                <a:solidFill>
                  <a:schemeClr val="accent3">
                    <a:lumMod val="50000"/>
                  </a:schemeClr>
                </a:solidFill>
              </a:rPr>
              <a:t>!</a:t>
            </a:r>
            <a:endParaRPr lang="nb-NO" dirty="0">
              <a:solidFill>
                <a:schemeClr val="accent3">
                  <a:lumMod val="50000"/>
                </a:schemeClr>
              </a:solidFill>
            </a:endParaRPr>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23</a:t>
            </a:fld>
            <a:endParaRPr lang="nb-NO" dirty="0"/>
          </a:p>
        </p:txBody>
      </p:sp>
    </p:spTree>
    <p:extLst>
      <p:ext uri="{BB962C8B-B14F-4D97-AF65-F5344CB8AC3E}">
        <p14:creationId xmlns:p14="http://schemas.microsoft.com/office/powerpoint/2010/main" val="222054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t="7399" b="2971"/>
          <a:stretch/>
        </p:blipFill>
        <p:spPr>
          <a:xfrm>
            <a:off x="2690977" y="0"/>
            <a:ext cx="3734005" cy="4731990"/>
          </a:xfrm>
          <a:prstGeom prst="rect">
            <a:avLst/>
          </a:prstGeom>
        </p:spPr>
      </p:pic>
      <p:sp>
        <p:nvSpPr>
          <p:cNvPr id="3" name="Plassholder for lysbildenummer 2"/>
          <p:cNvSpPr>
            <a:spLocks noGrp="1"/>
          </p:cNvSpPr>
          <p:nvPr>
            <p:ph type="sldNum" sz="quarter" idx="4"/>
          </p:nvPr>
        </p:nvSpPr>
        <p:spPr/>
        <p:txBody>
          <a:bodyPr/>
          <a:lstStyle/>
          <a:p>
            <a:fld id="{CDA22134-EA94-4B2E-9154-EB8F13265450}" type="slidenum">
              <a:rPr lang="nb-NO" smtClean="0"/>
              <a:pPr/>
              <a:t>24</a:t>
            </a:fld>
            <a:endParaRPr lang="nb-NO" dirty="0"/>
          </a:p>
        </p:txBody>
      </p:sp>
    </p:spTree>
    <p:extLst>
      <p:ext uri="{BB962C8B-B14F-4D97-AF65-F5344CB8AC3E}">
        <p14:creationId xmlns:p14="http://schemas.microsoft.com/office/powerpoint/2010/main" val="2551384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solidFill>
                  <a:schemeClr val="accent1">
                    <a:lumMod val="50000"/>
                  </a:schemeClr>
                </a:solidFill>
              </a:rPr>
              <a:t>Lørdagsgodt tre ganger i uka</a:t>
            </a:r>
            <a:endParaRPr lang="nb-NO" dirty="0">
              <a:solidFill>
                <a:schemeClr val="accent1">
                  <a:lumMod val="50000"/>
                </a:schemeClr>
              </a:solidFill>
            </a:endParaRPr>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538"/>
          <a:stretch/>
        </p:blipFill>
        <p:spPr>
          <a:xfrm>
            <a:off x="1286249" y="1266752"/>
            <a:ext cx="6617792" cy="3408642"/>
          </a:xfrm>
        </p:spPr>
      </p:pic>
      <p:sp>
        <p:nvSpPr>
          <p:cNvPr id="5" name="Rektangel 4"/>
          <p:cNvSpPr/>
          <p:nvPr/>
        </p:nvSpPr>
        <p:spPr>
          <a:xfrm>
            <a:off x="2123728" y="1707654"/>
            <a:ext cx="1921680" cy="923330"/>
          </a:xfrm>
          <a:prstGeom prst="rect">
            <a:avLst/>
          </a:prstGeom>
          <a:noFill/>
        </p:spPr>
        <p:txBody>
          <a:bodyPr wrap="none" lIns="91440" tIns="45720" rIns="91440" bIns="45720">
            <a:spAutoFit/>
          </a:bodyPr>
          <a:lstStyle/>
          <a:p>
            <a:pPr algn="ctr"/>
            <a:r>
              <a:rPr lang="nb-NO"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Ett år:</a:t>
            </a:r>
            <a:endParaRPr lang="nb-NO"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Eksplosjon 1 7"/>
          <p:cNvSpPr/>
          <p:nvPr/>
        </p:nvSpPr>
        <p:spPr>
          <a:xfrm rot="19485012">
            <a:off x="5059557" y="1477989"/>
            <a:ext cx="2087292" cy="1413350"/>
          </a:xfrm>
          <a:prstGeom prst="irregularSeal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rot="19905008">
            <a:off x="4931932" y="1769166"/>
            <a:ext cx="2376264" cy="830997"/>
          </a:xfrm>
          <a:prstGeom prst="rect">
            <a:avLst/>
          </a:prstGeom>
          <a:noFill/>
        </p:spPr>
        <p:txBody>
          <a:bodyPr wrap="square" lIns="91440" tIns="45720" rIns="91440" bIns="45720">
            <a:spAutoFit/>
          </a:bodyPr>
          <a:lstStyle/>
          <a:p>
            <a:pPr algn="ctr"/>
            <a:r>
              <a:rPr lang="nb-NO"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3 9</a:t>
            </a:r>
            <a:r>
              <a:rPr lang="nb-NO"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00 sukkerbiter!</a:t>
            </a:r>
            <a:endParaRPr lang="nb-NO"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25</a:t>
            </a:fld>
            <a:endParaRPr lang="nb-NO" dirty="0"/>
          </a:p>
        </p:txBody>
      </p:sp>
    </p:spTree>
    <p:extLst>
      <p:ext uri="{BB962C8B-B14F-4D97-AF65-F5344CB8AC3E}">
        <p14:creationId xmlns:p14="http://schemas.microsoft.com/office/powerpoint/2010/main" val="752003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7815" y="843558"/>
            <a:ext cx="8208000" cy="617734"/>
          </a:xfrm>
          <a:ln>
            <a:solidFill>
              <a:schemeClr val="accent1">
                <a:lumMod val="50000"/>
              </a:schemeClr>
            </a:solidFill>
          </a:ln>
        </p:spPr>
        <p:txBody>
          <a:bodyPr>
            <a:noAutofit/>
          </a:bodyPr>
          <a:lstStyle/>
          <a:p>
            <a:r>
              <a:rPr lang="nb-NO" sz="3100" dirty="0">
                <a:solidFill>
                  <a:schemeClr val="accent1">
                    <a:lumMod val="50000"/>
                  </a:schemeClr>
                </a:solidFill>
              </a:rPr>
              <a:t>Små grep</a:t>
            </a:r>
            <a:r>
              <a:rPr lang="nb-NO" sz="3100" dirty="0">
                <a:solidFill>
                  <a:schemeClr val="tx2">
                    <a:lumMod val="75000"/>
                  </a:schemeClr>
                </a:solidFill>
              </a:rPr>
              <a:t/>
            </a:r>
            <a:br>
              <a:rPr lang="nb-NO" sz="3100" dirty="0">
                <a:solidFill>
                  <a:schemeClr val="tx2">
                    <a:lumMod val="75000"/>
                  </a:schemeClr>
                </a:solidFill>
              </a:rPr>
            </a:br>
            <a:r>
              <a:rPr lang="nb-NO" sz="3000" dirty="0" smtClean="0">
                <a:solidFill>
                  <a:schemeClr val="tx2">
                    <a:lumMod val="75000"/>
                  </a:schemeClr>
                </a:solidFill>
              </a:rPr>
              <a:t>- velg mindre skåler, da virker mengden større</a:t>
            </a:r>
            <a:endParaRPr lang="nb-NO" sz="3000" dirty="0">
              <a:solidFill>
                <a:schemeClr val="tx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48178"/>
            <a:ext cx="4824536" cy="304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p:cNvSpPr>
            <a:spLocks noGrp="1"/>
          </p:cNvSpPr>
          <p:nvPr>
            <p:ph type="sldNum" sz="quarter" idx="4"/>
          </p:nvPr>
        </p:nvSpPr>
        <p:spPr/>
        <p:txBody>
          <a:bodyPr/>
          <a:lstStyle/>
          <a:p>
            <a:fld id="{CDA22134-EA94-4B2E-9154-EB8F13265450}" type="slidenum">
              <a:rPr lang="nb-NO" smtClean="0"/>
              <a:pPr/>
              <a:t>26</a:t>
            </a:fld>
            <a:endParaRPr lang="nb-NO" dirty="0"/>
          </a:p>
        </p:txBody>
      </p:sp>
    </p:spTree>
    <p:extLst>
      <p:ext uri="{BB962C8B-B14F-4D97-AF65-F5344CB8AC3E}">
        <p14:creationId xmlns:p14="http://schemas.microsoft.com/office/powerpoint/2010/main" val="186860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730" y="1274763"/>
            <a:ext cx="6002541" cy="3394075"/>
          </a:xfrm>
        </p:spPr>
      </p:pic>
      <p:pic>
        <p:nvPicPr>
          <p:cNvPr id="6146" name="Picture 2" descr="O:\Shdir_Felles\Ernæring\Små grep stor forskjell\BILDER\Nøkkelhullet\Bilder og grafikk_nøkkelhullsfilmer 2015\mindre salt.JPG"/>
          <p:cNvPicPr>
            <a:picLocks noChangeAspect="1" noChangeArrowheads="1"/>
          </p:cNvPicPr>
          <p:nvPr/>
        </p:nvPicPr>
        <p:blipFill rotWithShape="1">
          <a:blip r:embed="rId4">
            <a:extLst>
              <a:ext uri="{28A0092B-C50C-407E-A947-70E740481C1C}">
                <a14:useLocalDpi xmlns:a14="http://schemas.microsoft.com/office/drawing/2010/main" val="0"/>
              </a:ext>
            </a:extLst>
          </a:blip>
          <a:srcRect b="24615"/>
          <a:stretch/>
        </p:blipFill>
        <p:spPr bwMode="auto">
          <a:xfrm>
            <a:off x="1567263" y="172850"/>
            <a:ext cx="3448050" cy="1077060"/>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lysbildenummer 2"/>
          <p:cNvSpPr>
            <a:spLocks noGrp="1"/>
          </p:cNvSpPr>
          <p:nvPr>
            <p:ph type="sldNum" sz="quarter" idx="4"/>
          </p:nvPr>
        </p:nvSpPr>
        <p:spPr/>
        <p:txBody>
          <a:bodyPr/>
          <a:lstStyle/>
          <a:p>
            <a:fld id="{CDA22134-EA94-4B2E-9154-EB8F13265450}" type="slidenum">
              <a:rPr lang="nb-NO" smtClean="0"/>
              <a:pPr/>
              <a:t>27</a:t>
            </a:fld>
            <a:endParaRPr lang="nb-NO" dirty="0"/>
          </a:p>
        </p:txBody>
      </p:sp>
    </p:spTree>
    <p:extLst>
      <p:ext uri="{BB962C8B-B14F-4D97-AF65-F5344CB8AC3E}">
        <p14:creationId xmlns:p14="http://schemas.microsoft.com/office/powerpoint/2010/main" val="35644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accent1">
                    <a:lumMod val="50000"/>
                  </a:schemeClr>
                </a:solidFill>
              </a:rPr>
              <a:t>Små grep</a:t>
            </a:r>
            <a:r>
              <a:rPr lang="nb-NO" dirty="0" smtClean="0">
                <a:solidFill>
                  <a:schemeClr val="tx2">
                    <a:lumMod val="75000"/>
                  </a:schemeClr>
                </a:solidFill>
              </a:rPr>
              <a:t/>
            </a:r>
            <a:br>
              <a:rPr lang="nb-NO" dirty="0" smtClean="0">
                <a:solidFill>
                  <a:schemeClr val="tx2">
                    <a:lumMod val="75000"/>
                  </a:schemeClr>
                </a:solidFill>
              </a:rPr>
            </a:br>
            <a:r>
              <a:rPr lang="nb-NO" dirty="0" smtClean="0">
                <a:solidFill>
                  <a:schemeClr val="accent1">
                    <a:lumMod val="50000"/>
                  </a:schemeClr>
                </a:solidFill>
              </a:rPr>
              <a:t>- les ingredienslisten</a:t>
            </a:r>
            <a:endParaRPr lang="nb-NO" dirty="0">
              <a:solidFill>
                <a:schemeClr val="accent1">
                  <a:lumMod val="50000"/>
                </a:schemeClr>
              </a:solidFill>
            </a:endParaRPr>
          </a:p>
        </p:txBody>
      </p:sp>
      <p:sp>
        <p:nvSpPr>
          <p:cNvPr id="3" name="Plassholder for innhold 2"/>
          <p:cNvSpPr>
            <a:spLocks noGrp="1"/>
          </p:cNvSpPr>
          <p:nvPr>
            <p:ph idx="1"/>
          </p:nvPr>
        </p:nvSpPr>
        <p:spPr/>
        <p:txBody>
          <a:bodyPr/>
          <a:lstStyle/>
          <a:p>
            <a:r>
              <a:rPr lang="nb-NO" dirty="0" smtClean="0"/>
              <a:t>Jo </a:t>
            </a:r>
            <a:r>
              <a:rPr lang="nb-NO" dirty="0"/>
              <a:t>tidligere sukker står oppgitt i ingredienslisten, jo mer av produktet består </a:t>
            </a:r>
            <a:r>
              <a:rPr lang="nb-NO" dirty="0" smtClean="0"/>
              <a:t>ofte av sukker</a:t>
            </a:r>
          </a:p>
          <a:p>
            <a:pPr marL="0" indent="0">
              <a:buNone/>
            </a:pPr>
            <a:endParaRPr lang="nb-NO" dirty="0" smtClean="0"/>
          </a:p>
          <a:p>
            <a:pPr marL="0" indent="0">
              <a:buNone/>
            </a:pPr>
            <a:r>
              <a:rPr lang="nb-NO" sz="2800" u="sng" dirty="0"/>
              <a:t>Sammenlign </a:t>
            </a:r>
            <a:r>
              <a:rPr lang="nb-NO" sz="2800" u="sng" dirty="0" smtClean="0"/>
              <a:t>varene: Yoghurt  </a:t>
            </a:r>
            <a:endParaRPr lang="nb-NO" sz="2800" u="sng" dirty="0"/>
          </a:p>
          <a:p>
            <a:r>
              <a:rPr lang="nb-NO" sz="2400" dirty="0"/>
              <a:t>Ingredienser (naturell): Helmelk, </a:t>
            </a:r>
            <a:r>
              <a:rPr lang="nb-NO" sz="2400" dirty="0" err="1"/>
              <a:t>skummetmelkpulver</a:t>
            </a:r>
            <a:r>
              <a:rPr lang="nb-NO" sz="2400" dirty="0"/>
              <a:t>, (…)</a:t>
            </a:r>
          </a:p>
          <a:p>
            <a:r>
              <a:rPr lang="nb-NO" sz="2400" dirty="0"/>
              <a:t>Ingredienser (jordbær): Helmelk, 6% sukker, 4% jordbærskummet-</a:t>
            </a:r>
            <a:r>
              <a:rPr lang="nb-NO" sz="2400" dirty="0" err="1"/>
              <a:t>melkpulver</a:t>
            </a:r>
            <a:r>
              <a:rPr lang="nb-NO" sz="2400" dirty="0"/>
              <a:t>, aroma, (…)</a:t>
            </a:r>
          </a:p>
          <a:p>
            <a:endParaRPr lang="nb-NO" dirty="0"/>
          </a:p>
        </p:txBody>
      </p:sp>
      <p:sp>
        <p:nvSpPr>
          <p:cNvPr id="4" name="Plassholder for lysbildenummer 3"/>
          <p:cNvSpPr>
            <a:spLocks noGrp="1"/>
          </p:cNvSpPr>
          <p:nvPr>
            <p:ph type="sldNum" sz="quarter" idx="4"/>
          </p:nvPr>
        </p:nvSpPr>
        <p:spPr/>
        <p:txBody>
          <a:bodyPr/>
          <a:lstStyle/>
          <a:p>
            <a:fld id="{CDA22134-EA94-4B2E-9154-EB8F13265450}" type="slidenum">
              <a:rPr lang="nb-NO" smtClean="0"/>
              <a:pPr/>
              <a:t>28</a:t>
            </a:fld>
            <a:endParaRPr lang="nb-NO" dirty="0"/>
          </a:p>
        </p:txBody>
      </p:sp>
    </p:spTree>
    <p:extLst>
      <p:ext uri="{BB962C8B-B14F-4D97-AF65-F5344CB8AC3E}">
        <p14:creationId xmlns:p14="http://schemas.microsoft.com/office/powerpoint/2010/main" val="2771180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49492"/>
            <a:ext cx="8229600" cy="857250"/>
          </a:xfrm>
        </p:spPr>
        <p:txBody>
          <a:bodyPr>
            <a:normAutofit fontScale="90000"/>
          </a:bodyPr>
          <a:lstStyle/>
          <a:p>
            <a:r>
              <a:rPr lang="nb-NO" dirty="0">
                <a:solidFill>
                  <a:schemeClr val="tx2">
                    <a:lumMod val="75000"/>
                  </a:schemeClr>
                </a:solidFill>
              </a:rPr>
              <a:t>Små grep</a:t>
            </a:r>
            <a:br>
              <a:rPr lang="nb-NO" dirty="0">
                <a:solidFill>
                  <a:schemeClr val="tx2">
                    <a:lumMod val="75000"/>
                  </a:schemeClr>
                </a:solidFill>
              </a:rPr>
            </a:br>
            <a:r>
              <a:rPr lang="nb-NO" dirty="0">
                <a:solidFill>
                  <a:schemeClr val="tx2">
                    <a:lumMod val="75000"/>
                  </a:schemeClr>
                </a:solidFill>
              </a:rPr>
              <a:t>- les </a:t>
            </a:r>
            <a:r>
              <a:rPr lang="nb-NO" dirty="0" smtClean="0">
                <a:solidFill>
                  <a:schemeClr val="tx2">
                    <a:lumMod val="75000"/>
                  </a:schemeClr>
                </a:solidFill>
              </a:rPr>
              <a:t>på næringsdeklarasjonen</a:t>
            </a:r>
            <a:endParaRPr lang="nb-NO" dirty="0"/>
          </a:p>
        </p:txBody>
      </p:sp>
      <p:pic>
        <p:nvPicPr>
          <p:cNvPr id="4" name="Picture 2" descr="O:\Shdir_Felles\Ernæring\Små grep stor forskjell\BILDER\Aina Hole Salt\Varedeklarasjon Done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177" y="1096395"/>
            <a:ext cx="4711332" cy="3469132"/>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5028152" y="3057659"/>
            <a:ext cx="1094121" cy="26500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29</a:t>
            </a:fld>
            <a:endParaRPr lang="nb-NO" dirty="0"/>
          </a:p>
        </p:txBody>
      </p:sp>
    </p:spTree>
    <p:extLst>
      <p:ext uri="{BB962C8B-B14F-4D97-AF65-F5344CB8AC3E}">
        <p14:creationId xmlns:p14="http://schemas.microsoft.com/office/powerpoint/2010/main" val="1848294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357504"/>
            <a:ext cx="8424936" cy="1569660"/>
          </a:xfrm>
          <a:prstGeom prst="rect">
            <a:avLst/>
          </a:prstGeom>
        </p:spPr>
        <p:txBody>
          <a:bodyPr wrap="square">
            <a:spAutoFit/>
          </a:bodyPr>
          <a:lstStyle/>
          <a:p>
            <a:r>
              <a:rPr lang="nb-NO" sz="3400" dirty="0">
                <a:solidFill>
                  <a:schemeClr val="accent1">
                    <a:lumMod val="50000"/>
                  </a:schemeClr>
                </a:solidFill>
                <a:latin typeface="+mj-lt"/>
                <a:ea typeface="+mj-ea"/>
                <a:cs typeface="+mj-cs"/>
              </a:rPr>
              <a:t>Hvor får vi sukkeret fra?</a:t>
            </a:r>
            <a:br>
              <a:rPr lang="nb-NO" sz="3400" dirty="0">
                <a:solidFill>
                  <a:schemeClr val="accent1">
                    <a:lumMod val="50000"/>
                  </a:schemeClr>
                </a:solidFill>
                <a:latin typeface="+mj-lt"/>
                <a:ea typeface="+mj-ea"/>
                <a:cs typeface="+mj-cs"/>
              </a:rPr>
            </a:br>
            <a:endParaRPr lang="nb-NO" sz="3400" dirty="0">
              <a:solidFill>
                <a:schemeClr val="accent1">
                  <a:lumMod val="50000"/>
                </a:schemeClr>
              </a:solidFill>
              <a:latin typeface="+mj-lt"/>
              <a:ea typeface="+mj-ea"/>
              <a:cs typeface="+mj-cs"/>
            </a:endParaRPr>
          </a:p>
          <a:p>
            <a:endParaRPr lang="nb-NO" sz="2800" dirty="0"/>
          </a:p>
        </p:txBody>
      </p:sp>
      <p:sp>
        <p:nvSpPr>
          <p:cNvPr id="2" name="TekstSylinder 1"/>
          <p:cNvSpPr txBox="1"/>
          <p:nvPr/>
        </p:nvSpPr>
        <p:spPr>
          <a:xfrm>
            <a:off x="3578178" y="3108769"/>
            <a:ext cx="2232248" cy="369332"/>
          </a:xfrm>
          <a:prstGeom prst="rect">
            <a:avLst/>
          </a:prstGeom>
          <a:noFill/>
        </p:spPr>
        <p:txBody>
          <a:bodyPr wrap="square" rtlCol="0">
            <a:spAutoFit/>
          </a:bodyPr>
          <a:lstStyle/>
          <a:p>
            <a:r>
              <a:rPr lang="nb-NO" dirty="0" smtClean="0">
                <a:solidFill>
                  <a:schemeClr val="tx2"/>
                </a:solidFill>
              </a:rPr>
              <a:t>Drikke med sukker</a:t>
            </a:r>
            <a:endParaRPr lang="nb-NO" dirty="0">
              <a:solidFill>
                <a:schemeClr val="tx2"/>
              </a:solidFill>
            </a:endParaRPr>
          </a:p>
        </p:txBody>
      </p:sp>
      <p:sp>
        <p:nvSpPr>
          <p:cNvPr id="5" name="TekstSylinder 4"/>
          <p:cNvSpPr txBox="1"/>
          <p:nvPr/>
        </p:nvSpPr>
        <p:spPr>
          <a:xfrm>
            <a:off x="611560" y="3126727"/>
            <a:ext cx="1728192" cy="369332"/>
          </a:xfrm>
          <a:prstGeom prst="rect">
            <a:avLst/>
          </a:prstGeom>
          <a:noFill/>
        </p:spPr>
        <p:txBody>
          <a:bodyPr wrap="square" rtlCol="0">
            <a:spAutoFit/>
          </a:bodyPr>
          <a:lstStyle/>
          <a:p>
            <a:r>
              <a:rPr lang="nb-NO" dirty="0" smtClean="0">
                <a:solidFill>
                  <a:schemeClr val="tx2"/>
                </a:solidFill>
              </a:rPr>
              <a:t>Godteri</a:t>
            </a:r>
            <a:endParaRPr lang="nb-NO" dirty="0">
              <a:solidFill>
                <a:schemeClr val="tx2"/>
              </a:solidFill>
            </a:endParaRPr>
          </a:p>
        </p:txBody>
      </p:sp>
      <p:sp>
        <p:nvSpPr>
          <p:cNvPr id="6" name="TekstSylinder 5"/>
          <p:cNvSpPr txBox="1"/>
          <p:nvPr/>
        </p:nvSpPr>
        <p:spPr>
          <a:xfrm>
            <a:off x="6660232" y="3032209"/>
            <a:ext cx="2160240" cy="369332"/>
          </a:xfrm>
          <a:prstGeom prst="rect">
            <a:avLst/>
          </a:prstGeom>
          <a:noFill/>
        </p:spPr>
        <p:txBody>
          <a:bodyPr wrap="square" rtlCol="0">
            <a:spAutoFit/>
          </a:bodyPr>
          <a:lstStyle/>
          <a:p>
            <a:r>
              <a:rPr lang="nb-NO" dirty="0" smtClean="0">
                <a:solidFill>
                  <a:schemeClr val="tx2"/>
                </a:solidFill>
              </a:rPr>
              <a:t>Kaker og kjeks</a:t>
            </a:r>
            <a:endParaRPr lang="nb-NO" dirty="0">
              <a:solidFill>
                <a:schemeClr val="tx2"/>
              </a:solidFill>
            </a:endParaRPr>
          </a:p>
        </p:txBody>
      </p:sp>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9195" r="14648" b="8659"/>
          <a:stretch/>
        </p:blipFill>
        <p:spPr>
          <a:xfrm>
            <a:off x="-2050" y="1076167"/>
            <a:ext cx="3240360" cy="2079105"/>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052" y="1074753"/>
            <a:ext cx="2284476" cy="203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ssholder for lysbildenummer 3"/>
          <p:cNvSpPr>
            <a:spLocks noGrp="1"/>
          </p:cNvSpPr>
          <p:nvPr>
            <p:ph type="sldNum" sz="quarter" idx="4"/>
          </p:nvPr>
        </p:nvSpPr>
        <p:spPr/>
        <p:txBody>
          <a:bodyPr/>
          <a:lstStyle/>
          <a:p>
            <a:fld id="{CDA22134-EA94-4B2E-9154-EB8F13265450}" type="slidenum">
              <a:rPr lang="nb-NO" smtClean="0"/>
              <a:pPr/>
              <a:t>3</a:t>
            </a:fld>
            <a:endParaRPr lang="nb-NO"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860" y="1103671"/>
            <a:ext cx="2940313" cy="200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1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Ikke kjipt å si nei</a:t>
            </a:r>
            <a:endParaRPr lang="nb-NO" dirty="0">
              <a:solidFill>
                <a:schemeClr val="accent1">
                  <a:lumMod val="50000"/>
                </a:schemeClr>
              </a:solidFill>
            </a:endParaRPr>
          </a:p>
        </p:txBody>
      </p:sp>
      <p:sp>
        <p:nvSpPr>
          <p:cNvPr id="3" name="Plassholder for innhold 2"/>
          <p:cNvSpPr>
            <a:spLocks noGrp="1"/>
          </p:cNvSpPr>
          <p:nvPr>
            <p:ph idx="1"/>
          </p:nvPr>
        </p:nvSpPr>
        <p:spPr/>
        <p:txBody>
          <a:bodyPr/>
          <a:lstStyle/>
          <a:p>
            <a:pPr marL="0" indent="0">
              <a:buNone/>
            </a:pPr>
            <a:endParaRPr lang="nb-NO" dirty="0" smtClean="0"/>
          </a:p>
          <a:p>
            <a:r>
              <a:rPr lang="nb-NO" dirty="0"/>
              <a:t>Hvordan unngå lørdag hele uka?</a:t>
            </a:r>
          </a:p>
          <a:p>
            <a:r>
              <a:rPr lang="nb-NO" dirty="0" smtClean="0"/>
              <a:t>Sett grenser for barna</a:t>
            </a:r>
          </a:p>
          <a:p>
            <a:r>
              <a:rPr lang="nb-NO" dirty="0"/>
              <a:t>H</a:t>
            </a:r>
            <a:r>
              <a:rPr lang="nb-NO" dirty="0" smtClean="0"/>
              <a:t>vor ofte og hvor mye</a:t>
            </a:r>
          </a:p>
          <a:p>
            <a:endParaRPr lang="nb-NO" dirty="0"/>
          </a:p>
        </p:txBody>
      </p:sp>
      <p:pic>
        <p:nvPicPr>
          <p:cNvPr id="6" name="Plassholder for innhold 5"/>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716016" y="704528"/>
            <a:ext cx="3600400" cy="3600400"/>
          </a:xfrm>
        </p:spPr>
      </p:pic>
      <p:sp>
        <p:nvSpPr>
          <p:cNvPr id="4" name="Plassholder for lysbildenummer 3"/>
          <p:cNvSpPr>
            <a:spLocks noGrp="1"/>
          </p:cNvSpPr>
          <p:nvPr>
            <p:ph type="sldNum" sz="quarter" idx="4"/>
          </p:nvPr>
        </p:nvSpPr>
        <p:spPr/>
        <p:txBody>
          <a:bodyPr/>
          <a:lstStyle/>
          <a:p>
            <a:fld id="{CDA22134-EA94-4B2E-9154-EB8F13265450}" type="slidenum">
              <a:rPr lang="nb-NO" smtClean="0"/>
              <a:pPr/>
              <a:t>30</a:t>
            </a:fld>
            <a:endParaRPr lang="nb-NO" dirty="0"/>
          </a:p>
        </p:txBody>
      </p:sp>
    </p:spTree>
    <p:extLst>
      <p:ext uri="{BB962C8B-B14F-4D97-AF65-F5344CB8AC3E}">
        <p14:creationId xmlns:p14="http://schemas.microsoft.com/office/powerpoint/2010/main" val="311228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solidFill>
                  <a:schemeClr val="accent1">
                    <a:lumMod val="50000"/>
                  </a:schemeClr>
                </a:solidFill>
              </a:rPr>
              <a:t>Små </a:t>
            </a:r>
            <a:r>
              <a:rPr lang="nb-NO" dirty="0" smtClean="0">
                <a:solidFill>
                  <a:schemeClr val="accent1">
                    <a:lumMod val="50000"/>
                  </a:schemeClr>
                </a:solidFill>
              </a:rPr>
              <a:t>grep</a:t>
            </a:r>
            <a:br>
              <a:rPr lang="nb-NO" dirty="0" smtClean="0">
                <a:solidFill>
                  <a:schemeClr val="accent1">
                    <a:lumMod val="50000"/>
                  </a:schemeClr>
                </a:solidFill>
              </a:rPr>
            </a:br>
            <a:r>
              <a:rPr lang="nb-NO" dirty="0" smtClean="0">
                <a:solidFill>
                  <a:schemeClr val="accent1">
                    <a:lumMod val="50000"/>
                  </a:schemeClr>
                </a:solidFill>
              </a:rPr>
              <a:t>-  </a:t>
            </a:r>
            <a:r>
              <a:rPr lang="nb-NO" dirty="0">
                <a:solidFill>
                  <a:schemeClr val="accent1">
                    <a:lumMod val="50000"/>
                  </a:schemeClr>
                </a:solidFill>
              </a:rPr>
              <a:t>gode alternativer til søtsaker og </a:t>
            </a:r>
            <a:r>
              <a:rPr lang="nb-NO" dirty="0" smtClean="0">
                <a:solidFill>
                  <a:schemeClr val="accent1">
                    <a:lumMod val="50000"/>
                  </a:schemeClr>
                </a:solidFill>
              </a:rPr>
              <a:t>sukret drikke</a:t>
            </a:r>
            <a:endParaRPr lang="nb-NO"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endParaRPr lang="nb-NO" dirty="0" smtClean="0"/>
          </a:p>
          <a:p>
            <a:r>
              <a:rPr lang="nb-NO" dirty="0" smtClean="0"/>
              <a:t>Oppkuttet </a:t>
            </a:r>
            <a:r>
              <a:rPr lang="nb-NO" dirty="0"/>
              <a:t>frukt </a:t>
            </a:r>
            <a:r>
              <a:rPr lang="nb-NO" dirty="0" smtClean="0"/>
              <a:t>eller bær</a:t>
            </a:r>
            <a:endParaRPr lang="nb-NO" dirty="0"/>
          </a:p>
          <a:p>
            <a:r>
              <a:rPr lang="nb-NO" dirty="0"/>
              <a:t>Vann med frukt eller bær</a:t>
            </a:r>
          </a:p>
          <a:p>
            <a:r>
              <a:rPr lang="nb-NO" dirty="0"/>
              <a:t>Rørte bær som alternativ til syltetøy</a:t>
            </a:r>
          </a:p>
          <a:p>
            <a:r>
              <a:rPr lang="nb-NO" dirty="0"/>
              <a:t>Banan eller eplemos som alternativ til tilsatt sukker i vafler og pannekaker</a:t>
            </a:r>
          </a:p>
          <a:p>
            <a:r>
              <a:rPr lang="nb-NO" dirty="0" err="1" smtClean="0"/>
              <a:t>Smoothie</a:t>
            </a:r>
            <a:endParaRPr lang="nb-NO" dirty="0" smtClean="0"/>
          </a:p>
          <a:p>
            <a:pPr marL="0" indent="0">
              <a:buNone/>
            </a:pPr>
            <a:endParaRPr lang="nb-NO"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91629"/>
            <a:ext cx="17748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ssholder for lysbildenummer 3"/>
          <p:cNvSpPr>
            <a:spLocks noGrp="1"/>
          </p:cNvSpPr>
          <p:nvPr>
            <p:ph type="sldNum" sz="quarter" idx="4"/>
          </p:nvPr>
        </p:nvSpPr>
        <p:spPr/>
        <p:txBody>
          <a:bodyPr/>
          <a:lstStyle/>
          <a:p>
            <a:fld id="{CDA22134-EA94-4B2E-9154-EB8F13265450}" type="slidenum">
              <a:rPr lang="nb-NO" smtClean="0"/>
              <a:pPr/>
              <a:t>31</a:t>
            </a:fld>
            <a:endParaRPr lang="nb-NO" dirty="0"/>
          </a:p>
        </p:txBody>
      </p:sp>
    </p:spTree>
    <p:extLst>
      <p:ext uri="{BB962C8B-B14F-4D97-AF65-F5344CB8AC3E}">
        <p14:creationId xmlns:p14="http://schemas.microsoft.com/office/powerpoint/2010/main" val="1260216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90261" y="0"/>
            <a:ext cx="6460797" cy="4640597"/>
          </a:xfrm>
          <a:prstGeom prst="rect">
            <a:avLst/>
          </a:prstGeom>
        </p:spPr>
      </p:pic>
      <p:sp>
        <p:nvSpPr>
          <p:cNvPr id="3" name="Plassholder for lysbildenummer 2"/>
          <p:cNvSpPr>
            <a:spLocks noGrp="1"/>
          </p:cNvSpPr>
          <p:nvPr>
            <p:ph type="sldNum" sz="quarter" idx="4"/>
          </p:nvPr>
        </p:nvSpPr>
        <p:spPr/>
        <p:txBody>
          <a:bodyPr/>
          <a:lstStyle/>
          <a:p>
            <a:fld id="{CDA22134-EA94-4B2E-9154-EB8F13265450}" type="slidenum">
              <a:rPr lang="nb-NO" smtClean="0"/>
              <a:pPr/>
              <a:t>32</a:t>
            </a:fld>
            <a:endParaRPr lang="nb-NO" dirty="0"/>
          </a:p>
        </p:txBody>
      </p:sp>
    </p:spTree>
    <p:extLst>
      <p:ext uri="{BB962C8B-B14F-4D97-AF65-F5344CB8AC3E}">
        <p14:creationId xmlns:p14="http://schemas.microsoft.com/office/powerpoint/2010/main" val="68033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31758"/>
            <a:ext cx="8208000" cy="586957"/>
          </a:xfrm>
        </p:spPr>
        <p:txBody>
          <a:bodyPr/>
          <a:lstStyle/>
          <a:p>
            <a:r>
              <a:rPr lang="nb-NO" altLang="nb-NO" sz="3200" dirty="0" smtClean="0">
                <a:solidFill>
                  <a:schemeClr val="accent1">
                    <a:lumMod val="50000"/>
                  </a:schemeClr>
                </a:solidFill>
              </a:rPr>
              <a:t>Sukker og helseutfordringer</a:t>
            </a:r>
            <a:endParaRPr lang="nb-NO" sz="3200"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pPr marL="0" indent="0">
              <a:buNone/>
            </a:pPr>
            <a:endParaRPr lang="nb-NO" altLang="nb-NO" sz="2400" b="1" dirty="0" smtClean="0"/>
          </a:p>
          <a:p>
            <a:pPr marL="0" indent="0">
              <a:buNone/>
            </a:pPr>
            <a:endParaRPr lang="nb-NO" altLang="nb-NO" sz="2400" b="1" dirty="0" smtClean="0"/>
          </a:p>
          <a:p>
            <a:pPr marL="0" indent="0">
              <a:buNone/>
            </a:pPr>
            <a:endParaRPr lang="nb-NO" altLang="nb-NO" sz="2400" b="1" dirty="0"/>
          </a:p>
          <a:p>
            <a:pPr marL="0" indent="0">
              <a:buNone/>
            </a:pPr>
            <a:endParaRPr lang="nb-NO" altLang="nb-NO" sz="2400" b="1" dirty="0" smtClean="0"/>
          </a:p>
          <a:p>
            <a:endParaRPr lang="nb-NO" dirty="0" smtClean="0"/>
          </a:p>
        </p:txBody>
      </p:sp>
      <p:sp>
        <p:nvSpPr>
          <p:cNvPr id="4" name="Bildeforklaring formet som et avrundet rektangel 3"/>
          <p:cNvSpPr/>
          <p:nvPr/>
        </p:nvSpPr>
        <p:spPr>
          <a:xfrm>
            <a:off x="530080" y="1635646"/>
            <a:ext cx="3096344" cy="16201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r>
              <a:rPr lang="nb-NO" sz="2300" dirty="0" smtClean="0"/>
              <a:t>  Øker </a:t>
            </a:r>
            <a:r>
              <a:rPr lang="nb-NO" sz="2300" dirty="0"/>
              <a:t>risiko for vektøkning, overvekt og fedme </a:t>
            </a:r>
            <a:r>
              <a:rPr lang="nb-NO" sz="2300" dirty="0" smtClean="0"/>
              <a:t>og </a:t>
            </a:r>
            <a:r>
              <a:rPr lang="nb-NO" sz="2300" dirty="0"/>
              <a:t>type </a:t>
            </a:r>
            <a:r>
              <a:rPr lang="nb-NO" sz="2300" dirty="0" smtClean="0"/>
              <a:t>2-diabetes</a:t>
            </a:r>
            <a:endParaRPr lang="nb-NO" sz="2300" dirty="0"/>
          </a:p>
        </p:txBody>
      </p:sp>
      <p:sp>
        <p:nvSpPr>
          <p:cNvPr id="5" name="Bildeforklaring formet som et avrundet rektangel 4"/>
          <p:cNvSpPr/>
          <p:nvPr/>
        </p:nvSpPr>
        <p:spPr>
          <a:xfrm>
            <a:off x="4392045" y="1669229"/>
            <a:ext cx="2592288" cy="10261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r>
              <a:rPr lang="nb-NO" sz="2300" dirty="0" smtClean="0"/>
              <a:t>  Øker </a:t>
            </a:r>
            <a:r>
              <a:rPr lang="nb-NO" sz="2300" dirty="0"/>
              <a:t>risiko for </a:t>
            </a:r>
            <a:r>
              <a:rPr lang="nb-NO" sz="2300" dirty="0" smtClean="0"/>
              <a:t>tannsykdommer</a:t>
            </a:r>
            <a:endParaRPr lang="nb-NO" sz="23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333" y="3031061"/>
            <a:ext cx="15525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lysbildenummer 5"/>
          <p:cNvSpPr>
            <a:spLocks noGrp="1"/>
          </p:cNvSpPr>
          <p:nvPr>
            <p:ph type="sldNum" sz="quarter" idx="4"/>
          </p:nvPr>
        </p:nvSpPr>
        <p:spPr/>
        <p:txBody>
          <a:bodyPr/>
          <a:lstStyle/>
          <a:p>
            <a:fld id="{CDA22134-EA94-4B2E-9154-EB8F13265450}" type="slidenum">
              <a:rPr lang="nb-NO" smtClean="0"/>
              <a:pPr/>
              <a:t>4</a:t>
            </a:fld>
            <a:endParaRPr lang="nb-NO" dirty="0"/>
          </a:p>
        </p:txBody>
      </p:sp>
    </p:spTree>
    <p:extLst>
      <p:ext uri="{BB962C8B-B14F-4D97-AF65-F5344CB8AC3E}">
        <p14:creationId xmlns:p14="http://schemas.microsoft.com/office/powerpoint/2010/main" val="422089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9917" y="339502"/>
            <a:ext cx="8208000" cy="617734"/>
          </a:xfrm>
        </p:spPr>
        <p:txBody>
          <a:bodyPr/>
          <a:lstStyle/>
          <a:p>
            <a:r>
              <a:rPr lang="nb-NO" dirty="0">
                <a:solidFill>
                  <a:schemeClr val="accent1">
                    <a:lumMod val="50000"/>
                  </a:schemeClr>
                </a:solidFill>
              </a:rPr>
              <a:t>S</a:t>
            </a:r>
            <a:r>
              <a:rPr lang="nb-NO" dirty="0" smtClean="0">
                <a:solidFill>
                  <a:schemeClr val="accent1">
                    <a:lumMod val="50000"/>
                  </a:schemeClr>
                </a:solidFill>
              </a:rPr>
              <a:t>ukker og syre skader tennene   </a:t>
            </a:r>
            <a:endParaRPr lang="nb-NO" dirty="0">
              <a:solidFill>
                <a:schemeClr val="accent1">
                  <a:lumMod val="50000"/>
                </a:schemeClr>
              </a:solidFill>
            </a:endParaRPr>
          </a:p>
        </p:txBody>
      </p:sp>
      <p:sp>
        <p:nvSpPr>
          <p:cNvPr id="3" name="Plassholder for innhold 2"/>
          <p:cNvSpPr>
            <a:spLocks noGrp="1"/>
          </p:cNvSpPr>
          <p:nvPr>
            <p:ph idx="1"/>
          </p:nvPr>
        </p:nvSpPr>
        <p:spPr/>
        <p:txBody>
          <a:bodyPr numCol="1">
            <a:normAutofit fontScale="92500" lnSpcReduction="20000"/>
          </a:bodyPr>
          <a:lstStyle/>
          <a:p>
            <a:r>
              <a:rPr lang="nb-NO" dirty="0" smtClean="0"/>
              <a:t>Hyppig inntak og mye mat og drikke med sukker gir lettere hull i tennene. </a:t>
            </a:r>
          </a:p>
          <a:p>
            <a:r>
              <a:rPr lang="nb-NO" dirty="0" smtClean="0"/>
              <a:t>Sukker stimulerer bakerienes produksjon av stoffer som kan føre til karies - hull i tennene </a:t>
            </a:r>
          </a:p>
          <a:p>
            <a:r>
              <a:rPr lang="nb-NO" dirty="0" smtClean="0"/>
              <a:t>Sur mat og drikke (lav pH) kan gi deg syreskader i tannvev («tannerosjon»). Dette er for eksempel:</a:t>
            </a:r>
          </a:p>
          <a:p>
            <a:pPr lvl="1"/>
            <a:r>
              <a:rPr lang="nb-NO" dirty="0"/>
              <a:t>B</a:t>
            </a:r>
            <a:r>
              <a:rPr lang="nb-NO" dirty="0" smtClean="0"/>
              <a:t>rus </a:t>
            </a:r>
            <a:r>
              <a:rPr lang="nb-NO" dirty="0"/>
              <a:t>med </a:t>
            </a:r>
            <a:r>
              <a:rPr lang="nb-NO" dirty="0" smtClean="0"/>
              <a:t>sukker</a:t>
            </a:r>
          </a:p>
          <a:p>
            <a:pPr lvl="1"/>
            <a:r>
              <a:rPr lang="nb-NO" dirty="0" smtClean="0"/>
              <a:t>Brus med søtstoff</a:t>
            </a:r>
          </a:p>
          <a:p>
            <a:pPr lvl="1"/>
            <a:r>
              <a:rPr lang="nb-NO" dirty="0"/>
              <a:t>J</a:t>
            </a:r>
            <a:r>
              <a:rPr lang="nb-NO" dirty="0" smtClean="0"/>
              <a:t>uice</a:t>
            </a:r>
          </a:p>
          <a:p>
            <a:pPr lvl="1"/>
            <a:r>
              <a:rPr lang="nb-NO" dirty="0"/>
              <a:t>S</a:t>
            </a:r>
            <a:r>
              <a:rPr lang="nb-NO" dirty="0" smtClean="0"/>
              <a:t>maktilsatt vann</a:t>
            </a:r>
          </a:p>
          <a:p>
            <a:pPr lvl="1"/>
            <a:r>
              <a:rPr lang="nb-NO" dirty="0" smtClean="0"/>
              <a:t>Surt godteri</a:t>
            </a:r>
            <a:endParaRPr lang="nb-NO" dirty="0"/>
          </a:p>
        </p:txBody>
      </p:sp>
      <p:sp>
        <p:nvSpPr>
          <p:cNvPr id="4" name="Plassholder for lysbildenummer 3"/>
          <p:cNvSpPr>
            <a:spLocks noGrp="1"/>
          </p:cNvSpPr>
          <p:nvPr>
            <p:ph type="sldNum" sz="quarter" idx="4"/>
          </p:nvPr>
        </p:nvSpPr>
        <p:spPr/>
        <p:txBody>
          <a:bodyPr/>
          <a:lstStyle/>
          <a:p>
            <a:fld id="{CDA22134-EA94-4B2E-9154-EB8F13265450}" type="slidenum">
              <a:rPr lang="nb-NO" smtClean="0"/>
              <a:pPr/>
              <a:t>5</a:t>
            </a:fld>
            <a:endParaRPr lang="nb-NO" dirty="0"/>
          </a:p>
        </p:txBody>
      </p:sp>
    </p:spTree>
    <p:extLst>
      <p:ext uri="{BB962C8B-B14F-4D97-AF65-F5344CB8AC3E}">
        <p14:creationId xmlns:p14="http://schemas.microsoft.com/office/powerpoint/2010/main" val="51287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Barn og sukker</a:t>
            </a:r>
            <a:endParaRPr lang="nb-NO"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r>
              <a:rPr lang="nb-NO" sz="2000" dirty="0" smtClean="0"/>
              <a:t>Barn trenger sunn og næringsrik mat og drikke for å vokse og utvikle seg</a:t>
            </a:r>
          </a:p>
          <a:p>
            <a:r>
              <a:rPr lang="nb-NO" sz="2000" dirty="0"/>
              <a:t>Mat og drikke med mye sukker gir energi, men ofte </a:t>
            </a:r>
            <a:r>
              <a:rPr lang="nb-NO" sz="2000" dirty="0" smtClean="0"/>
              <a:t>lite næringsstoffer</a:t>
            </a:r>
          </a:p>
          <a:p>
            <a:r>
              <a:rPr lang="nb-NO" sz="2000" dirty="0" smtClean="0"/>
              <a:t>Over halvparten av barn og unge får i seg mer tilsatt sukker enn anbefalt</a:t>
            </a:r>
            <a:endParaRPr lang="nb-NO" sz="2000" dirty="0"/>
          </a:p>
        </p:txBody>
      </p:sp>
      <p:sp>
        <p:nvSpPr>
          <p:cNvPr id="4" name="Plassholder for lysbildenummer 3"/>
          <p:cNvSpPr>
            <a:spLocks noGrp="1"/>
          </p:cNvSpPr>
          <p:nvPr>
            <p:ph type="sldNum" sz="quarter" idx="4"/>
          </p:nvPr>
        </p:nvSpPr>
        <p:spPr/>
        <p:txBody>
          <a:bodyPr/>
          <a:lstStyle/>
          <a:p>
            <a:fld id="{CDA22134-EA94-4B2E-9154-EB8F13265450}" type="slidenum">
              <a:rPr lang="nb-NO" smtClean="0"/>
              <a:pPr/>
              <a:t>6</a:t>
            </a:fld>
            <a:endParaRPr lang="nb-NO" dirty="0"/>
          </a:p>
        </p:txBody>
      </p:sp>
      <p:pic>
        <p:nvPicPr>
          <p:cNvPr id="2050" name="Picture 2" descr="C:\Users\sme\Desktop\Nytt muffinsbilde.PNG"/>
          <p:cNvPicPr>
            <a:picLocks noChangeAspect="1" noChangeArrowheads="1"/>
          </p:cNvPicPr>
          <p:nvPr/>
        </p:nvPicPr>
        <p:blipFill rotWithShape="1">
          <a:blip r:embed="rId3">
            <a:extLst>
              <a:ext uri="{28A0092B-C50C-407E-A947-70E740481C1C}">
                <a14:useLocalDpi xmlns:a14="http://schemas.microsoft.com/office/drawing/2010/main" val="0"/>
              </a:ext>
            </a:extLst>
          </a:blip>
          <a:srcRect l="2592" t="10773" r="3425" b="4069"/>
          <a:stretch/>
        </p:blipFill>
        <p:spPr bwMode="auto">
          <a:xfrm>
            <a:off x="323526" y="2700155"/>
            <a:ext cx="8532439" cy="197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3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solidFill>
                  <a:schemeClr val="accent1">
                    <a:lumMod val="50000"/>
                  </a:schemeClr>
                </a:solidFill>
              </a:rPr>
              <a:t>Naturlig og tilsatt sukker</a:t>
            </a:r>
          </a:p>
        </p:txBody>
      </p:sp>
      <p:pic>
        <p:nvPicPr>
          <p:cNvPr id="3" name="Plassholder for innhol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313" y="1652751"/>
            <a:ext cx="3959225" cy="2638098"/>
          </a:xfrm>
        </p:spPr>
      </p:pic>
      <p:pic>
        <p:nvPicPr>
          <p:cNvPr id="8" name="Plassholder for innhold 7"/>
          <p:cNvPicPr>
            <a:picLocks noGrp="1" noChangeAspect="1"/>
          </p:cNvPicPr>
          <p:nvPr>
            <p:ph idx="11"/>
          </p:nvPr>
        </p:nvPicPr>
        <p:blipFill rotWithShape="1">
          <a:blip r:embed="rId4" cstate="print">
            <a:extLst>
              <a:ext uri="{28A0092B-C50C-407E-A947-70E740481C1C}">
                <a14:useLocalDpi xmlns:a14="http://schemas.microsoft.com/office/drawing/2010/main" val="0"/>
              </a:ext>
            </a:extLst>
          </a:blip>
          <a:stretch/>
        </p:blipFill>
        <p:spPr>
          <a:xfrm>
            <a:off x="4724400" y="1569661"/>
            <a:ext cx="3959225" cy="2804278"/>
          </a:xfrm>
          <a:prstGeom prst="rect">
            <a:avLst/>
          </a:prstGeom>
        </p:spPr>
      </p:pic>
      <p:sp>
        <p:nvSpPr>
          <p:cNvPr id="2" name="Plassholder for lysbildenummer 1"/>
          <p:cNvSpPr>
            <a:spLocks noGrp="1"/>
          </p:cNvSpPr>
          <p:nvPr>
            <p:ph type="sldNum" sz="quarter" idx="4"/>
          </p:nvPr>
        </p:nvSpPr>
        <p:spPr/>
        <p:txBody>
          <a:bodyPr/>
          <a:lstStyle/>
          <a:p>
            <a:fld id="{CDA22134-EA94-4B2E-9154-EB8F13265450}" type="slidenum">
              <a:rPr lang="nb-NO" smtClean="0"/>
              <a:pPr/>
              <a:t>7</a:t>
            </a:fld>
            <a:endParaRPr lang="nb-NO" dirty="0"/>
          </a:p>
        </p:txBody>
      </p:sp>
    </p:spTree>
    <p:extLst>
      <p:ext uri="{BB962C8B-B14F-4D97-AF65-F5344CB8AC3E}">
        <p14:creationId xmlns:p14="http://schemas.microsoft.com/office/powerpoint/2010/main" val="3093361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Tilsatt sukker</a:t>
            </a:r>
            <a:endParaRPr lang="nb-NO" dirty="0">
              <a:solidFill>
                <a:schemeClr val="accent1">
                  <a:lumMod val="50000"/>
                </a:schemeClr>
              </a:solidFill>
            </a:endParaRPr>
          </a:p>
        </p:txBody>
      </p:sp>
      <p:sp>
        <p:nvSpPr>
          <p:cNvPr id="3" name="Plassholder for innhold 2"/>
          <p:cNvSpPr>
            <a:spLocks noGrp="1"/>
          </p:cNvSpPr>
          <p:nvPr>
            <p:ph idx="1"/>
          </p:nvPr>
        </p:nvSpPr>
        <p:spPr/>
        <p:txBody>
          <a:bodyPr>
            <a:normAutofit/>
          </a:bodyPr>
          <a:lstStyle/>
          <a:p>
            <a:r>
              <a:rPr lang="nb-NO" dirty="0" smtClean="0"/>
              <a:t>Tilsatt sukker er tilsatt matvaren ved produksjon eller tilberednin</a:t>
            </a:r>
            <a:r>
              <a:rPr lang="nb-NO" dirty="0" smtClean="0">
                <a:solidFill>
                  <a:schemeClr val="tx2"/>
                </a:solidFill>
              </a:rPr>
              <a:t>g</a:t>
            </a:r>
          </a:p>
          <a:p>
            <a:r>
              <a:rPr lang="nb-NO" dirty="0" smtClean="0"/>
              <a:t>Naturlig sukker finnes naturlig i råvaren, som frukt eller melk</a:t>
            </a:r>
          </a:p>
          <a:p>
            <a:r>
              <a:rPr lang="nb-NO" dirty="0" smtClean="0"/>
              <a:t>Tilsatt sukker bidrar ikke med viktige næringsstoffer, kun energi</a:t>
            </a:r>
          </a:p>
          <a:p>
            <a:r>
              <a:rPr lang="nb-NO" dirty="0"/>
              <a:t>Matvarer med naturlig innhold av </a:t>
            </a:r>
            <a:r>
              <a:rPr lang="nb-NO" dirty="0" smtClean="0"/>
              <a:t>sukker har </a:t>
            </a:r>
            <a:r>
              <a:rPr lang="nb-NO" dirty="0"/>
              <a:t>oftest også andre viktige næringsstoffer (som frukt)</a:t>
            </a:r>
          </a:p>
        </p:txBody>
      </p:sp>
      <p:sp>
        <p:nvSpPr>
          <p:cNvPr id="4" name="Plassholder for lysbildenummer 3"/>
          <p:cNvSpPr>
            <a:spLocks noGrp="1"/>
          </p:cNvSpPr>
          <p:nvPr>
            <p:ph type="sldNum" sz="quarter" idx="4"/>
          </p:nvPr>
        </p:nvSpPr>
        <p:spPr/>
        <p:txBody>
          <a:bodyPr/>
          <a:lstStyle/>
          <a:p>
            <a:fld id="{CDA22134-EA94-4B2E-9154-EB8F13265450}" type="slidenum">
              <a:rPr lang="nb-NO" smtClean="0"/>
              <a:pPr/>
              <a:t>8</a:t>
            </a:fld>
            <a:endParaRPr lang="nb-NO"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045" y="3321726"/>
            <a:ext cx="2235642" cy="158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53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lumMod val="50000"/>
                  </a:schemeClr>
                </a:solidFill>
              </a:rPr>
              <a:t>Kostråd drikke</a:t>
            </a:r>
            <a:endParaRPr lang="nb-NO" dirty="0">
              <a:solidFill>
                <a:schemeClr val="accent1">
                  <a:lumMod val="50000"/>
                </a:schemeClr>
              </a:solidFill>
            </a:endParaRPr>
          </a:p>
        </p:txBody>
      </p:sp>
      <p:sp>
        <p:nvSpPr>
          <p:cNvPr id="3" name="Plassholder for innhold 2"/>
          <p:cNvSpPr>
            <a:spLocks noGrp="1"/>
          </p:cNvSpPr>
          <p:nvPr>
            <p:ph idx="1"/>
          </p:nvPr>
        </p:nvSpPr>
        <p:spPr/>
        <p:txBody>
          <a:bodyPr/>
          <a:lstStyle/>
          <a:p>
            <a:pPr marL="0" indent="0">
              <a:buNone/>
            </a:pPr>
            <a:r>
              <a:rPr lang="nb-NO" sz="2800" b="1" dirty="0"/>
              <a:t>Velg vann som </a:t>
            </a:r>
            <a:r>
              <a:rPr lang="nb-NO" sz="2800" b="1" dirty="0" smtClean="0"/>
              <a:t>tørstedrikk</a:t>
            </a:r>
            <a:endParaRPr lang="nb-NO" sz="2800" b="1" dirty="0"/>
          </a:p>
          <a:p>
            <a:pPr lvl="1">
              <a:buFont typeface="Arial" panose="020B0604020202020204" pitchFamily="34" charset="0"/>
              <a:buChar char="•"/>
            </a:pPr>
            <a:r>
              <a:rPr lang="nb-NO" dirty="0" smtClean="0"/>
              <a:t>Vann </a:t>
            </a:r>
            <a:r>
              <a:rPr lang="nb-NO" dirty="0"/>
              <a:t>dekker </a:t>
            </a:r>
            <a:r>
              <a:rPr lang="nb-NO" dirty="0" smtClean="0"/>
              <a:t>væskebehovet uten </a:t>
            </a:r>
            <a:r>
              <a:rPr lang="nb-NO" dirty="0"/>
              <a:t>å bidra med unødvendige kalorier, og er derfor den aller beste drikken når du er tørst.</a:t>
            </a:r>
          </a:p>
          <a:p>
            <a:pPr lvl="1">
              <a:buFont typeface="Arial" panose="020B0604020202020204" pitchFamily="34" charset="0"/>
              <a:buChar char="•"/>
            </a:pPr>
            <a:r>
              <a:rPr lang="nb-NO" dirty="0" smtClean="0"/>
              <a:t>Vann </a:t>
            </a:r>
            <a:r>
              <a:rPr lang="nb-NO" dirty="0"/>
              <a:t>er nødvendig for å opprettholde normale </a:t>
            </a:r>
            <a:r>
              <a:rPr lang="nb-NO" dirty="0" smtClean="0"/>
              <a:t>kroppsfunksjoner</a:t>
            </a:r>
          </a:p>
          <a:p>
            <a:pPr marL="457200" lvl="1" indent="0">
              <a:buNone/>
            </a:pPr>
            <a:endParaRPr lang="nb-NO" dirty="0"/>
          </a:p>
          <a:p>
            <a:pPr lvl="1"/>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9</a:t>
            </a:fld>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694" y="2643758"/>
            <a:ext cx="1627187"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5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800741-510B-449F-90D6-9230EF494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DC3F65-96EB-4A59-A8C4-9004F75A03FF}">
  <ds:schemaRefs>
    <ds:schemaRef ds:uri="http://schemas.microsoft.com/sharepoint/v3/contenttype/forms"/>
  </ds:schemaRefs>
</ds:datastoreItem>
</file>

<file path=customXml/itemProps3.xml><?xml version="1.0" encoding="utf-8"?>
<ds:datastoreItem xmlns:ds="http://schemas.openxmlformats.org/officeDocument/2006/customXml" ds:itemID="{8E6DA938-7962-4A48-A0AD-82189B46BC37}">
  <ds:schemaRefs>
    <ds:schemaRef ds:uri="http://schemas.openxmlformats.org/package/2006/metadata/core-properties"/>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purl.org/dc/term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PPT_16_9_NO</Template>
  <TotalTime>2405</TotalTime>
  <Words>3305</Words>
  <Application>Microsoft Office PowerPoint</Application>
  <PresentationFormat>Skjermfremvisning (16:9)</PresentationFormat>
  <Paragraphs>389</Paragraphs>
  <Slides>32</Slides>
  <Notes>32</Notes>
  <HiddenSlides>0</HiddenSlides>
  <MMClips>0</MMClips>
  <ScaleCrop>false</ScaleCrop>
  <HeadingPairs>
    <vt:vector size="4" baseType="variant">
      <vt:variant>
        <vt:lpstr>Tema</vt:lpstr>
      </vt:variant>
      <vt:variant>
        <vt:i4>1</vt:i4>
      </vt:variant>
      <vt:variant>
        <vt:lpstr>Lysbildetitler</vt:lpstr>
      </vt:variant>
      <vt:variant>
        <vt:i4>32</vt:i4>
      </vt:variant>
    </vt:vector>
  </HeadingPairs>
  <TitlesOfParts>
    <vt:vector size="33" baseType="lpstr">
      <vt:lpstr>PPT_16_9_NO</vt:lpstr>
      <vt:lpstr>Undervisningsmateriell om sukker</vt:lpstr>
      <vt:lpstr>Kostråd om sukker</vt:lpstr>
      <vt:lpstr>PowerPoint-presentasjon</vt:lpstr>
      <vt:lpstr>Sukker og helseutfordringer</vt:lpstr>
      <vt:lpstr>Sukker og syre skader tennene   </vt:lpstr>
      <vt:lpstr>Barn og sukker</vt:lpstr>
      <vt:lpstr>Naturlig og tilsatt sukker</vt:lpstr>
      <vt:lpstr>Tilsatt sukker</vt:lpstr>
      <vt:lpstr>Kostråd drikke</vt:lpstr>
      <vt:lpstr>Søte drikker</vt:lpstr>
      <vt:lpstr>Karbohydrater</vt:lpstr>
      <vt:lpstr>Velg grove karbohydrater</vt:lpstr>
      <vt:lpstr>….fremfor fine karbohydrater </vt:lpstr>
      <vt:lpstr>PowerPoint-presentasjon</vt:lpstr>
      <vt:lpstr>Hvilken frokostblanding velger du?</vt:lpstr>
      <vt:lpstr>Hva velger du til lunsj? </vt:lpstr>
      <vt:lpstr>Hva velger du som pålegg?</vt:lpstr>
      <vt:lpstr>Hva velger du til middag?</vt:lpstr>
      <vt:lpstr>Like mye energi i tre boller som i all frukten</vt:lpstr>
      <vt:lpstr>Hvor mye sukker drikker du?</vt:lpstr>
      <vt:lpstr>Smågodt gir mye sukker</vt:lpstr>
      <vt:lpstr>Hvor mye spiser du av gangen?</vt:lpstr>
      <vt:lpstr>Ett år med lørdagsgodt</vt:lpstr>
      <vt:lpstr>PowerPoint-presentasjon</vt:lpstr>
      <vt:lpstr>Lørdagsgodt tre ganger i uka</vt:lpstr>
      <vt:lpstr>Små grep - velg mindre skåler, da virker mengden større</vt:lpstr>
      <vt:lpstr>PowerPoint-presentasjon</vt:lpstr>
      <vt:lpstr>Små grep - les ingredienslisten</vt:lpstr>
      <vt:lpstr>Små grep - les på næringsdeklarasjonen</vt:lpstr>
      <vt:lpstr>Ikke kjipt å si nei</vt:lpstr>
      <vt:lpstr>Små grep -  gode alternativer til søtsaker og sukret drikke</vt:lpstr>
      <vt:lpstr>PowerPoint-presentasjon</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Sukker</dc:title>
  <dc:creator>Sigvor Melve</dc:creator>
  <cp:lastModifiedBy>Sigvor Melve</cp:lastModifiedBy>
  <cp:revision>278</cp:revision>
  <cp:lastPrinted>2017-10-04T12:29:58Z</cp:lastPrinted>
  <dcterms:created xsi:type="dcterms:W3CDTF">2017-08-22T08:12:30Z</dcterms:created>
  <dcterms:modified xsi:type="dcterms:W3CDTF">2017-11-07T09:49:07Z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