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37"/>
  </p:notesMasterIdLst>
  <p:sldIdLst>
    <p:sldId id="258" r:id="rId6"/>
    <p:sldId id="294" r:id="rId7"/>
    <p:sldId id="260" r:id="rId8"/>
    <p:sldId id="297" r:id="rId9"/>
    <p:sldId id="262" r:id="rId10"/>
    <p:sldId id="263" r:id="rId11"/>
    <p:sldId id="264" r:id="rId12"/>
    <p:sldId id="295" r:id="rId13"/>
    <p:sldId id="265" r:id="rId14"/>
    <p:sldId id="290" r:id="rId15"/>
    <p:sldId id="267" r:id="rId16"/>
    <p:sldId id="268" r:id="rId17"/>
    <p:sldId id="270" r:id="rId18"/>
    <p:sldId id="271" r:id="rId19"/>
    <p:sldId id="291" r:id="rId20"/>
    <p:sldId id="296" r:id="rId21"/>
    <p:sldId id="274" r:id="rId22"/>
    <p:sldId id="275" r:id="rId23"/>
    <p:sldId id="276" r:id="rId24"/>
    <p:sldId id="277" r:id="rId25"/>
    <p:sldId id="278" r:id="rId26"/>
    <p:sldId id="279" r:id="rId27"/>
    <p:sldId id="280" r:id="rId28"/>
    <p:sldId id="281" r:id="rId29"/>
    <p:sldId id="283" r:id="rId30"/>
    <p:sldId id="284" r:id="rId31"/>
    <p:sldId id="298" r:id="rId32"/>
    <p:sldId id="286" r:id="rId33"/>
    <p:sldId id="287" r:id="rId34"/>
    <p:sldId id="288" r:id="rId35"/>
    <p:sldId id="289" r:id="rId36"/>
  </p:sldIdLst>
  <p:sldSz cx="9144000" cy="5143500" type="screen16x9"/>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44"/>
    <a:srgbClr val="76428D"/>
    <a:srgbClr val="00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62345" autoAdjust="0"/>
  </p:normalViewPr>
  <p:slideViewPr>
    <p:cSldViewPr snapToObjects="1">
      <p:cViewPr>
        <p:scale>
          <a:sx n="70" d="100"/>
          <a:sy n="70" d="100"/>
        </p:scale>
        <p:origin x="-1164" y="-4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p:scale>
          <a:sx n="89" d="100"/>
          <a:sy n="89" d="100"/>
        </p:scale>
        <p:origin x="-1914" y="50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3BF4E9B-EC91-4D6A-95C2-760E78FEA15A}" type="datetimeFigureOut">
              <a:rPr lang="en-GB" smtClean="0"/>
              <a:t>07/11/2017</a:t>
            </a:fld>
            <a:endParaRPr lang="en-GB"/>
          </a:p>
        </p:txBody>
      </p:sp>
      <p:sp>
        <p:nvSpPr>
          <p:cNvPr id="4" name="Plassholder for lysbil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lsenorge.no/kosthold-og-ernaring/kostrad/velg-vann-som-torstedrik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smtClean="0">
                <a:effectLst/>
              </a:rPr>
              <a:t>«</a:t>
            </a:r>
            <a:r>
              <a:rPr lang="nb-NO" b="1" dirty="0" err="1" smtClean="0">
                <a:effectLst/>
              </a:rPr>
              <a:t>Sukkerskolen</a:t>
            </a:r>
            <a:r>
              <a:rPr lang="nb-NO" b="1" dirty="0" smtClean="0">
                <a:effectLst/>
              </a:rPr>
              <a:t>» </a:t>
            </a:r>
            <a:r>
              <a:rPr lang="nb-NO" dirty="0" smtClean="0">
                <a:effectLst/>
              </a:rPr>
              <a:t>er et undervisning- og veilendingsverktøy</a:t>
            </a:r>
            <a:r>
              <a:rPr lang="nb-NO" baseline="0" dirty="0" smtClean="0">
                <a:effectLst/>
              </a:rPr>
              <a:t> </a:t>
            </a:r>
            <a:r>
              <a:rPr lang="nb-NO" dirty="0" smtClean="0">
                <a:effectLst/>
              </a:rPr>
              <a:t>til</a:t>
            </a:r>
            <a:r>
              <a:rPr lang="nb-NO" baseline="0" dirty="0" smtClean="0">
                <a:effectLst/>
              </a:rPr>
              <a:t> bruk av ansatte på frisklivssentraler, tannhelsetjenesten og andre forebyggende helsetjenester. </a:t>
            </a:r>
            <a:r>
              <a:rPr lang="nb-NO" sz="1200" b="0" i="0" u="none" strike="noStrike" kern="1200" baseline="0" dirty="0" smtClean="0">
                <a:solidFill>
                  <a:schemeClr val="tx1"/>
                </a:solidFill>
                <a:latin typeface="+mn-lt"/>
                <a:ea typeface="+mn-ea"/>
                <a:cs typeface="+mn-cs"/>
              </a:rPr>
              <a:t>«</a:t>
            </a:r>
            <a:r>
              <a:rPr lang="nb-NO" sz="1200" b="0" i="0" u="none" strike="noStrike" kern="1200" baseline="0" dirty="0" err="1" smtClean="0">
                <a:solidFill>
                  <a:schemeClr val="tx1"/>
                </a:solidFill>
                <a:latin typeface="+mn-lt"/>
                <a:ea typeface="+mn-ea"/>
                <a:cs typeface="+mn-cs"/>
              </a:rPr>
              <a:t>Sukkerskolen</a:t>
            </a:r>
            <a:r>
              <a:rPr lang="nb-NO" sz="1200" b="0" i="0" u="none" strike="noStrike" kern="1200" baseline="0" dirty="0" smtClean="0">
                <a:solidFill>
                  <a:schemeClr val="tx1"/>
                </a:solidFill>
                <a:latin typeface="+mn-lt"/>
                <a:ea typeface="+mn-ea"/>
                <a:cs typeface="+mn-cs"/>
              </a:rPr>
              <a:t>» tar utgangspunkt i Helsedirektoratets kostråd og anbefalinger, og passer for personer som med fordel kan endre kostholdet sitt for å forebygge komplikasjoner, helseplager og sykdom. </a:t>
            </a:r>
          </a:p>
          <a:p>
            <a:endParaRPr lang="nb-NO" baseline="0" dirty="0" smtClean="0">
              <a:effectLst/>
            </a:endParaRPr>
          </a:p>
          <a:p>
            <a:r>
              <a:rPr lang="nb-NO" baseline="0" dirty="0" smtClean="0">
                <a:effectLst/>
              </a:rPr>
              <a:t>Før undervisningen/veiledningen vil det være nyttig for ansvarlig å ha satt seg litt inn i kunnskapsgrunnlaget. Dette får man hjelp til gjennom </a:t>
            </a:r>
            <a:r>
              <a:rPr lang="nb-NO" baseline="0" dirty="0" err="1" smtClean="0">
                <a:effectLst/>
              </a:rPr>
              <a:t>ppt</a:t>
            </a:r>
            <a:r>
              <a:rPr lang="nb-NO" baseline="0" dirty="0" smtClean="0">
                <a:effectLst/>
              </a:rPr>
              <a:t>-presentasjonen «Kompetanseheving sukker». Den er tilgjengelig for nedlastning på helsedirektoratet.no. </a:t>
            </a:r>
          </a:p>
          <a:p>
            <a:endParaRPr lang="nb-NO" baseline="0" dirty="0" smtClean="0">
              <a:effectLst/>
            </a:endParaRPr>
          </a:p>
          <a:p>
            <a:r>
              <a:rPr lang="nb-NO" sz="1200" b="0" i="0" u="none" strike="noStrike" kern="1200" baseline="0" dirty="0" smtClean="0">
                <a:solidFill>
                  <a:schemeClr val="tx1"/>
                </a:solidFill>
                <a:effectLst/>
                <a:latin typeface="+mn-lt"/>
                <a:ea typeface="+mn-ea"/>
                <a:cs typeface="+mn-cs"/>
              </a:rPr>
              <a:t>Kombiner gjerne undervisningen med praktiske oppgaver! Dette kan bidra til ytterligere bevisstgjøring og aktiv deltakelse. </a:t>
            </a:r>
            <a:endParaRPr lang="nb-NO" baseline="0" dirty="0" smtClean="0">
              <a:effectLst/>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1</a:t>
            </a:fld>
            <a:endParaRPr lang="en-GB"/>
          </a:p>
        </p:txBody>
      </p:sp>
    </p:spTree>
    <p:extLst>
      <p:ext uri="{BB962C8B-B14F-4D97-AF65-F5344CB8AC3E}">
        <p14:creationId xmlns:p14="http://schemas.microsoft.com/office/powerpoint/2010/main" val="89829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b="1" dirty="0" smtClean="0"/>
              <a:t>Mat og måltidsrytme påvirker blodsukkeret</a:t>
            </a:r>
          </a:p>
          <a:p>
            <a:r>
              <a:rPr lang="nb-NO" dirty="0" smtClean="0"/>
              <a:t>Hva skjer i kroppen når vi spiser ulike typer mat? Og når vi ikke spiser? </a:t>
            </a:r>
          </a:p>
          <a:p>
            <a:endParaRPr lang="nb-NO" dirty="0" smtClean="0"/>
          </a:p>
          <a:p>
            <a:r>
              <a:rPr lang="nb-NO" dirty="0" smtClean="0"/>
              <a:t>Spiser man ikke frokost starter man dagen med lavt blodsukker og lite energi.</a:t>
            </a:r>
          </a:p>
          <a:p>
            <a:r>
              <a:rPr lang="nb-NO" dirty="0" smtClean="0"/>
              <a:t>Spiser man kjeks eller annen mat med såkalte «fine» karbohydrater, får man kjapt en følelse av å få energi, men denne forsvinner fort.</a:t>
            </a:r>
            <a:endParaRPr lang="nb-NO" b="1" dirty="0" smtClean="0">
              <a:solidFill>
                <a:prstClr val="black"/>
              </a:solidFill>
            </a:endParaRPr>
          </a:p>
          <a:p>
            <a:pPr lvl="0"/>
            <a:endParaRPr lang="nb-NO" b="1"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Illustrasjonen viser blodsukkeret når du ikke spiser, når du spiser matvarer med mye sukker (og lite fiber) og når du spiser et godt sammensatt måltid med grove</a:t>
            </a:r>
            <a:r>
              <a:rPr lang="nb-NO" sz="1200" kern="1200" baseline="0" dirty="0" smtClean="0">
                <a:solidFill>
                  <a:schemeClr val="tx1"/>
                </a:solidFill>
                <a:effectLst/>
                <a:latin typeface="+mn-lt"/>
                <a:ea typeface="+mn-ea"/>
                <a:cs typeface="+mn-cs"/>
              </a:rPr>
              <a:t> brødvarer (grove/langsomme karbohydrater med mye fiber), ulike pålegg, frukt/grønnsaker og melk</a:t>
            </a:r>
            <a:r>
              <a:rPr lang="nb-NO" sz="1200" kern="1200" dirty="0" smtClean="0">
                <a:solidFill>
                  <a:schemeClr val="tx1"/>
                </a:solidFill>
                <a:effectLst/>
                <a:latin typeface="+mn-lt"/>
                <a:ea typeface="+mn-ea"/>
                <a:cs typeface="+mn-cs"/>
              </a:rPr>
              <a:t>. </a:t>
            </a:r>
            <a:r>
              <a:rPr lang="nb-NO" dirty="0" smtClean="0">
                <a:solidFill>
                  <a:prstClr val="black"/>
                </a:solidFill>
              </a:rPr>
              <a:t>Den synliggjør  også hvorfor det er viktig med regelmessig påfyll av ernæringsmessig bra mat for å holde ut en hel dag.</a:t>
            </a:r>
          </a:p>
          <a:p>
            <a:pPr lvl="0"/>
            <a:endParaRPr lang="nb-NO" dirty="0" smtClean="0">
              <a:solidFill>
                <a:prstClr val="black"/>
              </a:solidFill>
            </a:endParaRPr>
          </a:p>
          <a:p>
            <a:pPr lvl="0"/>
            <a:r>
              <a:rPr lang="nb-NO" dirty="0" smtClean="0">
                <a:solidFill>
                  <a:prstClr val="black"/>
                </a:solidFill>
              </a:rPr>
              <a:t>Matvarer med mye sukker og hvitt mel, som loff, godteri, brus, kaker og kjeks fordøyes fort og gir rask blodsukkerstigning. Fiberrike matvarer som grove brød- og kornvarer, grønnsaker, </a:t>
            </a:r>
            <a:r>
              <a:rPr lang="nb-NO" dirty="0" err="1" smtClean="0">
                <a:solidFill>
                  <a:prstClr val="black"/>
                </a:solidFill>
              </a:rPr>
              <a:t>fullkornsris</a:t>
            </a:r>
            <a:r>
              <a:rPr lang="nb-NO" dirty="0" smtClean="0">
                <a:solidFill>
                  <a:prstClr val="black"/>
                </a:solidFill>
              </a:rPr>
              <a:t>, fullkornspasta og belgvekster (bønner, linser og erter) bidrar til langsommere fordøyelse og gir lavere og langsommere blodsukker-stigning</a:t>
            </a:r>
            <a:r>
              <a:rPr lang="nb-NO" baseline="0" dirty="0" smtClean="0">
                <a:solidFill>
                  <a:prstClr val="black"/>
                </a:solidFill>
              </a:rPr>
              <a:t>. </a:t>
            </a:r>
            <a:endParaRPr lang="nb-NO" dirty="0" smtClean="0">
              <a:solidFill>
                <a:prstClr val="black"/>
              </a:solidFill>
            </a:endParaRP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10</a:t>
            </a:fld>
            <a:endParaRPr lang="en-GB"/>
          </a:p>
        </p:txBody>
      </p:sp>
    </p:spTree>
    <p:extLst>
      <p:ext uri="{BB962C8B-B14F-4D97-AF65-F5344CB8AC3E}">
        <p14:creationId xmlns:p14="http://schemas.microsoft.com/office/powerpoint/2010/main" val="337094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Frokostblandinger kan inneholde mye tilsatt sukker.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Bildet viser en porsjonsstørrelse frokost (som i gjennomsnitt</a:t>
            </a:r>
            <a:r>
              <a:rPr lang="nb-NO" baseline="0" dirty="0" smtClean="0"/>
              <a:t> tilsvarer 35 gram) </a:t>
            </a:r>
            <a:r>
              <a:rPr lang="nb-NO" baseline="0" dirty="0" err="1" smtClean="0"/>
              <a:t>honnikorn</a:t>
            </a:r>
            <a:r>
              <a:rPr lang="nb-NO" baseline="0" dirty="0" smtClean="0"/>
              <a:t> til venstre.</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I 35 gram </a:t>
            </a:r>
            <a:r>
              <a:rPr lang="nb-NO" baseline="0" dirty="0" err="1" smtClean="0"/>
              <a:t>honnikorn</a:t>
            </a:r>
            <a:r>
              <a:rPr lang="nb-NO" baseline="0" dirty="0" smtClean="0"/>
              <a:t> er det 12 gram sukker. Dette tilsvarer 6 sukkerbiter. En porsjonsstørrelse med </a:t>
            </a:r>
            <a:r>
              <a:rPr lang="nb-NO" baseline="0" dirty="0" err="1" smtClean="0"/>
              <a:t>firkorn</a:t>
            </a:r>
            <a:r>
              <a:rPr lang="nb-NO" baseline="0" dirty="0" smtClean="0"/>
              <a:t> (100 gram) til høyre har ikke tilsatt sukker, derfor er det ingen sukkerbiter foran. </a:t>
            </a:r>
            <a:r>
              <a:rPr lang="nb-NO" dirty="0" smtClean="0"/>
              <a:t>Frukt og bær kan tilsettes</a:t>
            </a:r>
            <a:r>
              <a:rPr lang="nb-NO" baseline="0" dirty="0" smtClean="0"/>
              <a:t> for å gi søtere smak og er en måte å få inn mer av disse matvarene i frokosten.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a:defRPr/>
            </a:pPr>
            <a:r>
              <a:rPr lang="nb-NO" sz="1200" dirty="0" err="1" smtClean="0"/>
              <a:t>Honnikorn</a:t>
            </a:r>
            <a:r>
              <a:rPr lang="nb-NO" sz="1200" dirty="0" smtClean="0"/>
              <a:t> er mye lettere enn frokostblandingen så mengden </a:t>
            </a:r>
            <a:r>
              <a:rPr lang="nb-NO" sz="1200" dirty="0" err="1" smtClean="0"/>
              <a:t>honnikorn</a:t>
            </a:r>
            <a:r>
              <a:rPr lang="nb-NO" sz="1200" baseline="0" dirty="0" smtClean="0"/>
              <a:t> i gram pr porsjon er mye mindre. </a:t>
            </a:r>
            <a:r>
              <a:rPr lang="nb-NO" sz="1200" dirty="0" smtClean="0"/>
              <a:t>Vi har</a:t>
            </a:r>
            <a:r>
              <a:rPr lang="nb-NO" sz="1200" baseline="0" dirty="0" smtClean="0"/>
              <a:t> benyttet porsjonsmengder som er angitt i Mål, vekt og porsjonsstørrelse for matvarer utgitt av Helsedirektoratet, Mattilsynet og Universitet i Oslo. </a:t>
            </a:r>
            <a:r>
              <a:rPr lang="nb-NO" sz="1200" dirty="0" smtClean="0"/>
              <a:t>https://helsedirektoratet.no/publikasjoner/mal-vekt-og-porsjonsstorrelser-for-matvarer. </a:t>
            </a:r>
          </a:p>
          <a:p>
            <a:endParaRPr lang="nb-NO" sz="1200" dirty="0" smtClean="0"/>
          </a:p>
          <a:p>
            <a:r>
              <a:rPr lang="nb-NO" sz="1200" dirty="0" smtClean="0"/>
              <a:t>Se etter Nøkkelhullet ved valg av for eksempel frokostblandinger, da kan du spare sukker.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11</a:t>
            </a:fld>
            <a:endParaRPr lang="en-GB"/>
          </a:p>
        </p:txBody>
      </p:sp>
    </p:spTree>
    <p:extLst>
      <p:ext uri="{BB962C8B-B14F-4D97-AF65-F5344CB8AC3E}">
        <p14:creationId xmlns:p14="http://schemas.microsoft.com/office/powerpoint/2010/main" val="196964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sammenlignes et «bollemåltid» med et vanlig brødmåltid. </a:t>
            </a:r>
          </a:p>
          <a:p>
            <a:endParaRPr lang="nb-NO" dirty="0" smtClean="0"/>
          </a:p>
          <a:p>
            <a:r>
              <a:rPr lang="nb-NO" sz="1200" b="1" dirty="0" smtClean="0"/>
              <a:t>Bolle-«måltidet» inneholder mye tilsatt sukker.</a:t>
            </a:r>
            <a:r>
              <a:rPr lang="nb-NO" sz="1200" b="1" baseline="0" dirty="0" smtClean="0"/>
              <a:t> T</a:t>
            </a:r>
            <a:r>
              <a:rPr lang="nb-NO" sz="1200" b="1" dirty="0" smtClean="0"/>
              <a:t>ilsvarer 37 sukkerbiter.	</a:t>
            </a:r>
            <a:r>
              <a:rPr lang="nb-NO" sz="1200" dirty="0" smtClean="0"/>
              <a:t>			</a:t>
            </a:r>
            <a:br>
              <a:rPr lang="nb-NO" sz="1200" dirty="0" smtClean="0"/>
            </a:br>
            <a:r>
              <a:rPr lang="nb-NO" sz="1200" dirty="0" smtClean="0"/>
              <a:t>3 hveteboller (a 80 g) og ½ l sukret brus</a:t>
            </a:r>
            <a:r>
              <a:rPr lang="nb-NO" sz="1200" baseline="0" dirty="0" smtClean="0"/>
              <a:t>  = </a:t>
            </a:r>
            <a:r>
              <a:rPr lang="nb-NO" sz="1200" dirty="0" smtClean="0"/>
              <a:t>37 sukkerbiter</a:t>
            </a:r>
            <a:r>
              <a:rPr lang="nb-NO" sz="1200" baseline="0" dirty="0" smtClean="0"/>
              <a:t> (</a:t>
            </a:r>
            <a:r>
              <a:rPr lang="nb-NO" sz="1200" dirty="0" smtClean="0"/>
              <a:t>1076 kcal og 74 g tilsatt sukker).</a:t>
            </a:r>
            <a:r>
              <a:rPr lang="nb-NO" sz="1200" baseline="0" dirty="0" smtClean="0"/>
              <a:t> </a:t>
            </a:r>
            <a:endParaRPr lang="nb-NO" sz="1200" dirty="0" smtClean="0"/>
          </a:p>
          <a:p>
            <a:r>
              <a:rPr lang="nb-NO" sz="1200" dirty="0" smtClean="0"/>
              <a:t>		</a:t>
            </a:r>
          </a:p>
          <a:p>
            <a:r>
              <a:rPr lang="nb-NO" sz="1200" b="1" dirty="0" smtClean="0"/>
              <a:t>Brødmåltidet inneholder</a:t>
            </a:r>
            <a:r>
              <a:rPr lang="nb-NO" sz="1200" b="1" baseline="0" dirty="0" smtClean="0"/>
              <a:t> ikke tilsatt sukker. (Ingen sukkerbiter.) </a:t>
            </a:r>
            <a:r>
              <a:rPr lang="nb-NO" sz="1200" dirty="0" smtClean="0"/>
              <a:t>					</a:t>
            </a:r>
            <a:br>
              <a:rPr lang="nb-NO" sz="1200" dirty="0" smtClean="0"/>
            </a:br>
            <a:r>
              <a:rPr lang="nb-NO" sz="1200" dirty="0" smtClean="0"/>
              <a:t>1 skive grovt brød</a:t>
            </a:r>
            <a:r>
              <a:rPr lang="nb-NO" sz="1200" baseline="0" dirty="0" smtClean="0"/>
              <a:t> </a:t>
            </a:r>
            <a:r>
              <a:rPr lang="nb-NO" sz="1200" dirty="0" smtClean="0"/>
              <a:t>med halvfet gulost og grønn paprika</a:t>
            </a:r>
            <a:br>
              <a:rPr lang="nb-NO" sz="1200" dirty="0" smtClean="0"/>
            </a:br>
            <a:r>
              <a:rPr lang="nb-NO" sz="1200" dirty="0" smtClean="0"/>
              <a:t>1 skive grovt brød med makrell i tomat og agurkskiver			</a:t>
            </a:r>
            <a:br>
              <a:rPr lang="nb-NO" sz="1200" dirty="0" smtClean="0"/>
            </a:br>
            <a:r>
              <a:rPr lang="nb-NO" sz="1200" dirty="0" smtClean="0"/>
              <a:t>1 liten/halv gulrot 		 </a:t>
            </a:r>
            <a:br>
              <a:rPr lang="nb-NO" sz="1200" dirty="0" smtClean="0"/>
            </a:br>
            <a:r>
              <a:rPr lang="nb-NO" sz="1200" dirty="0" smtClean="0"/>
              <a:t>1 glass lettmelk (0,7% fett) </a:t>
            </a:r>
            <a:br>
              <a:rPr lang="nb-NO" sz="1200" dirty="0" smtClean="0"/>
            </a:br>
            <a:r>
              <a:rPr lang="nb-NO" sz="1200" dirty="0" smtClean="0"/>
              <a:t>½ appelsin </a:t>
            </a:r>
          </a:p>
          <a:p>
            <a:r>
              <a:rPr lang="nb-NO" sz="1200" dirty="0" smtClean="0"/>
              <a:t>=</a:t>
            </a:r>
            <a:r>
              <a:rPr lang="nb-NO" sz="1200" baseline="0" dirty="0" smtClean="0"/>
              <a:t> </a:t>
            </a:r>
            <a:r>
              <a:rPr lang="nb-NO" sz="1200" dirty="0" smtClean="0"/>
              <a:t>0 sukkerbiter</a:t>
            </a:r>
            <a:r>
              <a:rPr lang="nb-NO" sz="1200" baseline="0" dirty="0" smtClean="0"/>
              <a:t> (</a:t>
            </a:r>
            <a:r>
              <a:rPr lang="nb-NO" sz="1200" baseline="0" dirty="0" err="1" smtClean="0"/>
              <a:t>ca</a:t>
            </a:r>
            <a:r>
              <a:rPr lang="nb-NO" sz="1200" baseline="0" dirty="0" smtClean="0"/>
              <a:t> </a:t>
            </a:r>
            <a:r>
              <a:rPr lang="nb-NO" sz="1200" dirty="0" smtClean="0"/>
              <a:t>485 kcal og 0 g tilsatt sukker)</a:t>
            </a:r>
          </a:p>
          <a:p>
            <a:endParaRPr lang="nb-NO" sz="1200" dirty="0" smtClean="0"/>
          </a:p>
          <a:p>
            <a:pPr>
              <a:lnSpc>
                <a:spcPct val="80000"/>
              </a:lnSpc>
            </a:pPr>
            <a:r>
              <a:rPr lang="nb-NO" altLang="nb-NO" sz="1200" u="sng" dirty="0" smtClean="0"/>
              <a:t>Mer informasjon:</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t>Karbohydrater deles inn i stivelse, sukker (naturlig og tilsatt) og kostfiber. </a:t>
            </a:r>
            <a:r>
              <a:rPr lang="nb-NO" altLang="nb-NO" sz="1200" dirty="0" smtClean="0"/>
              <a:t>Karbohydrater er den viktigste energikilden i kostholdet vårt.</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200" dirty="0" smtClean="0"/>
              <a:t>Karbohydratene</a:t>
            </a:r>
            <a:r>
              <a:rPr lang="nb-NO" altLang="nb-NO" sz="1200" baseline="0" dirty="0" smtClean="0"/>
              <a:t> i </a:t>
            </a:r>
            <a:r>
              <a:rPr lang="nb-NO" altLang="nb-NO" sz="1200" dirty="0" smtClean="0"/>
              <a:t>matvarene</a:t>
            </a:r>
            <a:r>
              <a:rPr lang="nb-NO" altLang="nb-NO" sz="1200" baseline="0" dirty="0" smtClean="0"/>
              <a:t> som er vist på bildet til høyre inneholder grove, eller langsomme, karbohydrater: </a:t>
            </a:r>
            <a:r>
              <a:rPr lang="nb-NO" sz="1200" dirty="0" smtClean="0"/>
              <a:t>grove brød- og kornvarer, grønnsaker, belgfrukter. Grove karbohydrater gir stivelse og fiber, fremfor sukker.</a:t>
            </a:r>
            <a:r>
              <a:rPr lang="nb-NO" sz="1200" baseline="0" dirty="0" smtClean="0"/>
              <a:t> </a:t>
            </a:r>
            <a:r>
              <a:rPr lang="nb-NO" altLang="nb-NO" sz="1200" baseline="0" dirty="0" smtClean="0"/>
              <a:t>Matvarene på bildet til venstre er karbohydratrike matvarer av den typen som ikke gir </a:t>
            </a:r>
            <a:r>
              <a:rPr lang="nb-NO" altLang="nb-NO" dirty="0" smtClean="0"/>
              <a:t>så mye av fiber og andre næringsstoffer </a:t>
            </a:r>
            <a:r>
              <a:rPr lang="nb-NO" altLang="nb-NO" sz="1200" baseline="0" dirty="0" smtClean="0"/>
              <a:t>kroppen vår trenger. De inneholder fine (raske) karbohydrater</a:t>
            </a:r>
            <a:r>
              <a:rPr lang="nb-NO" altLang="nb-NO" sz="1200" dirty="0" smtClean="0"/>
              <a:t> med </a:t>
            </a:r>
            <a:r>
              <a:rPr lang="nb-NO" altLang="nb-NO" sz="1200" baseline="0" dirty="0" smtClean="0"/>
              <a:t>mye tilsatt sukker</a:t>
            </a:r>
            <a:r>
              <a:rPr lang="nb-NO" altLang="nb-NO" sz="1200" dirty="0" smtClean="0"/>
              <a:t> og fint mel.</a:t>
            </a:r>
            <a:r>
              <a:rPr lang="nb-NO" altLang="nb-NO" sz="1200" baseline="0" dirty="0" smtClean="0"/>
              <a:t>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12</a:t>
            </a:fld>
            <a:endParaRPr lang="en-GB"/>
          </a:p>
        </p:txBody>
      </p:sp>
    </p:spTree>
    <p:extLst>
      <p:ext uri="{BB962C8B-B14F-4D97-AF65-F5344CB8AC3E}">
        <p14:creationId xmlns:p14="http://schemas.microsoft.com/office/powerpoint/2010/main" val="359527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Spørsmål som kan tas opp til diskusjon:</a:t>
            </a:r>
          </a:p>
          <a:p>
            <a:r>
              <a:rPr lang="nb-NO" dirty="0" smtClean="0"/>
              <a:t>Hva er gode påleggsalternativer?</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1 brødskive med sjokoladepålegg (15 g)= 4 sukkerbiter</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1 brødskive med sjokoladepålegg med mindre sukker (15 g) = 2 sukkerbiter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1 brødskive med ½ banan = ingen</a:t>
            </a:r>
            <a:r>
              <a:rPr lang="nb-NO" sz="1200" kern="1200" baseline="0" dirty="0" smtClean="0">
                <a:solidFill>
                  <a:schemeClr val="tx1"/>
                </a:solidFill>
                <a:effectLst/>
                <a:latin typeface="+mn-lt"/>
                <a:ea typeface="+mn-ea"/>
                <a:cs typeface="+mn-cs"/>
              </a:rPr>
              <a:t> tilsatt sukker / 0 sukkerbiter.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 finnes flere</a:t>
            </a:r>
            <a:r>
              <a:rPr lang="nb-NO" baseline="0" dirty="0" smtClean="0"/>
              <a:t> påleggstyper med mye tilsatt sukker, her er sjokoladepålegg brukt som eksempel. Frukt, her som banan, kan brukes som pålegg og gir mindre energi enn sukkerrike pålegg og har også viktige næringsstoffer.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13</a:t>
            </a:fld>
            <a:endParaRPr lang="en-GB"/>
          </a:p>
        </p:txBody>
      </p:sp>
    </p:spTree>
    <p:extLst>
      <p:ext uri="{BB962C8B-B14F-4D97-AF65-F5344CB8AC3E}">
        <p14:creationId xmlns:p14="http://schemas.microsoft.com/office/powerpoint/2010/main" val="13508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effectLst/>
              </a:rPr>
              <a:t>En sjokolademuffins kan </a:t>
            </a:r>
            <a:r>
              <a:rPr lang="nb-NO" b="1" dirty="0" smtClean="0">
                <a:effectLst/>
              </a:rPr>
              <a:t>inneholde like mye energi </a:t>
            </a:r>
            <a:r>
              <a:rPr lang="nb-NO" dirty="0" smtClean="0">
                <a:effectLst/>
              </a:rPr>
              <a:t>som en porsjon pasta </a:t>
            </a:r>
            <a:r>
              <a:rPr lang="nb-NO" dirty="0" err="1" smtClean="0">
                <a:effectLst/>
              </a:rPr>
              <a:t>bolognese</a:t>
            </a:r>
            <a:r>
              <a:rPr lang="nb-NO" dirty="0" smtClean="0">
                <a:effectLst/>
              </a:rPr>
              <a:t> (Energi: 400-450 kcal).</a:t>
            </a:r>
            <a:r>
              <a:rPr lang="nb-NO" baseline="0" dirty="0" smtClean="0">
                <a:effectLst/>
              </a:rPr>
              <a:t> Og </a:t>
            </a:r>
            <a:r>
              <a:rPr lang="nb-NO" b="1" baseline="0" dirty="0" smtClean="0">
                <a:effectLst/>
              </a:rPr>
              <a:t>mye mer tilsatt sukker!</a:t>
            </a:r>
            <a:endParaRPr lang="nb-NO" baseline="0" dirty="0" smtClean="0">
              <a:effectLst/>
            </a:endParaRPr>
          </a:p>
          <a:p>
            <a:pPr>
              <a:lnSpc>
                <a:spcPct val="90000"/>
              </a:lnSpc>
            </a:pPr>
            <a:r>
              <a:rPr lang="nb-NO" altLang="nb-NO" b="0" dirty="0" smtClean="0">
                <a:cs typeface="Arial" panose="020B0604020202020204" pitchFamily="34" charset="0"/>
              </a:rPr>
              <a:t>Dette</a:t>
            </a:r>
            <a:r>
              <a:rPr lang="nb-NO" altLang="nb-NO" b="0" baseline="0" dirty="0" smtClean="0">
                <a:cs typeface="Arial" panose="020B0604020202020204" pitchFamily="34" charset="0"/>
              </a:rPr>
              <a:t> bildet viser </a:t>
            </a:r>
            <a:r>
              <a:rPr lang="nb-NO" altLang="nb-NO" b="1" baseline="0" dirty="0" smtClean="0">
                <a:cs typeface="Arial" panose="020B0604020202020204" pitchFamily="34" charset="0"/>
              </a:rPr>
              <a:t>hvor stor forskjell det kan være på energitettheten </a:t>
            </a:r>
            <a:r>
              <a:rPr lang="nb-NO" altLang="nb-NO" b="0" baseline="0" dirty="0" smtClean="0">
                <a:cs typeface="Arial" panose="020B0604020202020204" pitchFamily="34" charset="0"/>
              </a:rPr>
              <a:t>(mengde energi pr 100 g matvarer) i ulike</a:t>
            </a:r>
            <a:r>
              <a:rPr lang="nb-NO" altLang="nb-NO" b="0" dirty="0" smtClean="0">
                <a:cs typeface="Arial" panose="020B0604020202020204" pitchFamily="34" charset="0"/>
              </a:rPr>
              <a:t> matvarer.</a:t>
            </a:r>
          </a:p>
          <a:p>
            <a:pPr>
              <a:lnSpc>
                <a:spcPct val="90000"/>
              </a:lnSpc>
            </a:pPr>
            <a:endParaRPr lang="nb-NO" altLang="nb-NO" b="0" baseline="0" dirty="0" smtClean="0">
              <a:cs typeface="Arial" panose="020B0604020202020204" pitchFamily="34" charset="0"/>
            </a:endParaRPr>
          </a:p>
          <a:p>
            <a:pPr>
              <a:lnSpc>
                <a:spcPct val="90000"/>
              </a:lnSpc>
            </a:pPr>
            <a:r>
              <a:rPr lang="nb-NO" altLang="nb-NO" b="0" baseline="0" dirty="0" smtClean="0">
                <a:cs typeface="Arial" panose="020B0604020202020204" pitchFamily="34" charset="0"/>
              </a:rPr>
              <a:t>Energimengden på venstre og høyre bilde er omtrent lik (ca. 400 kcal hver). Men siden en </a:t>
            </a:r>
            <a:r>
              <a:rPr lang="nb-NO" altLang="nb-NO" dirty="0" smtClean="0">
                <a:cs typeface="Arial" panose="020B0604020202020204" pitchFamily="34" charset="0"/>
              </a:rPr>
              <a:t>muffins (ferdigkjøpt)</a:t>
            </a:r>
            <a:r>
              <a:rPr lang="nb-NO" altLang="nb-NO" baseline="0" dirty="0" smtClean="0">
                <a:cs typeface="Arial" panose="020B0604020202020204" pitchFamily="34" charset="0"/>
              </a:rPr>
              <a:t> </a:t>
            </a:r>
            <a:r>
              <a:rPr lang="nb-NO" altLang="nb-NO" dirty="0" smtClean="0">
                <a:cs typeface="Arial" panose="020B0604020202020204" pitchFamily="34" charset="0"/>
              </a:rPr>
              <a:t>inneholder mye mer energi pr 100 g enn vanlige matvarer som inngår i et</a:t>
            </a:r>
            <a:r>
              <a:rPr lang="nb-NO" altLang="nb-NO" baseline="0" dirty="0" smtClean="0">
                <a:cs typeface="Arial" panose="020B0604020202020204" pitchFamily="34" charset="0"/>
              </a:rPr>
              <a:t> middagsmåltid</a:t>
            </a:r>
            <a:r>
              <a:rPr lang="nb-NO" altLang="nb-NO" dirty="0" smtClean="0">
                <a:cs typeface="Arial" panose="020B0604020202020204" pitchFamily="34" charset="0"/>
              </a:rPr>
              <a:t>, kan vi spise mye mer av vanlig mat (middag). I tillegg får vi mye mer av </a:t>
            </a:r>
            <a:r>
              <a:rPr lang="nb-NO" altLang="nb-NO" b="1" dirty="0" smtClean="0">
                <a:cs typeface="Arial" panose="020B0604020202020204" pitchFamily="34" charset="0"/>
              </a:rPr>
              <a:t>viktige næringsstoffer</a:t>
            </a:r>
            <a:r>
              <a:rPr lang="nb-NO" altLang="nb-NO" dirty="0" smtClean="0">
                <a:cs typeface="Arial" panose="020B0604020202020204" pitchFamily="34" charset="0"/>
              </a:rPr>
              <a:t> som vitaminer, mineraler og fiber i middagsmåltidet. (Her er det brukt fullkorns-</a:t>
            </a:r>
            <a:r>
              <a:rPr lang="nb-NO" altLang="nb-NO" dirty="0" err="1" smtClean="0">
                <a:cs typeface="Arial" panose="020B0604020202020204" pitchFamily="34" charset="0"/>
              </a:rPr>
              <a:t>spaghetti</a:t>
            </a:r>
            <a:r>
              <a:rPr lang="nb-NO" altLang="nb-NO" dirty="0" smtClean="0">
                <a:cs typeface="Arial" panose="020B0604020202020204" pitchFamily="34" charset="0"/>
              </a:rPr>
              <a:t>).</a:t>
            </a:r>
            <a:endParaRPr lang="nb-NO" altLang="nb-NO" b="1" dirty="0" smtClean="0"/>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0" baseline="0" dirty="0" smtClean="0">
                <a:effectLst/>
              </a:rPr>
              <a:t>Kilde: Kostverktøyet (kostverktoyet.no)</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14</a:t>
            </a:fld>
            <a:endParaRPr lang="en-GB"/>
          </a:p>
        </p:txBody>
      </p:sp>
    </p:spTree>
    <p:extLst>
      <p:ext uri="{BB962C8B-B14F-4D97-AF65-F5344CB8AC3E}">
        <p14:creationId xmlns:p14="http://schemas.microsoft.com/office/powerpoint/2010/main" val="254453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Dette</a:t>
            </a:r>
            <a:r>
              <a:rPr lang="nb-NO" sz="1200" kern="1200" baseline="0" dirty="0" smtClean="0">
                <a:solidFill>
                  <a:schemeClr val="tx1"/>
                </a:solidFill>
                <a:effectLst/>
                <a:latin typeface="+mn-lt"/>
                <a:ea typeface="+mn-ea"/>
                <a:cs typeface="+mn-cs"/>
              </a:rPr>
              <a:t> bildet illustrerer ulikt energi- og næringsinnhold.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50 g usaltede nøtter og 1 eple (120 g) er det like mye energi som i en melkesjokoladerull</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(70 g melkesjokolade, rull): ca. 380 kcal.</a:t>
            </a:r>
          </a:p>
          <a:p>
            <a:r>
              <a:rPr lang="nb-NO" sz="1200" kern="1200" dirty="0" smtClean="0">
                <a:solidFill>
                  <a:schemeClr val="tx1"/>
                </a:solidFill>
                <a:effectLst/>
                <a:latin typeface="+mn-lt"/>
                <a:ea typeface="+mn-ea"/>
                <a:cs typeface="+mn-cs"/>
              </a:rPr>
              <a:t>Men; det er 32 g tilsatt sukker i sjokoladen og ikke noe tilsatt i nøtter og eple! I</a:t>
            </a:r>
            <a:r>
              <a:rPr lang="nb-NO" sz="1200" kern="1200" baseline="0" dirty="0" smtClean="0">
                <a:solidFill>
                  <a:schemeClr val="tx1"/>
                </a:solidFill>
                <a:effectLst/>
                <a:latin typeface="+mn-lt"/>
                <a:ea typeface="+mn-ea"/>
                <a:cs typeface="+mn-cs"/>
              </a:rPr>
              <a:t> tillegg inneholder nøttene og eplet mer av viktige næringsstoffer enn sjokoladen.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15</a:t>
            </a:fld>
            <a:endParaRPr lang="en-GB"/>
          </a:p>
        </p:txBody>
      </p:sp>
    </p:spTree>
    <p:extLst>
      <p:ext uri="{BB962C8B-B14F-4D97-AF65-F5344CB8AC3E}">
        <p14:creationId xmlns:p14="http://schemas.microsoft.com/office/powerpoint/2010/main" val="4582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rPr>
              <a:t>Dette bildet</a:t>
            </a:r>
            <a:r>
              <a:rPr lang="nb-NO" sz="1200" kern="1200" baseline="0" dirty="0" smtClean="0">
                <a:solidFill>
                  <a:schemeClr val="tx1"/>
                </a:solidFill>
                <a:effectLst/>
              </a:rPr>
              <a:t> er ment å illustrere ulikt energiinnhold i matvarer og øke bevisstheten om at liten mengde ikke betyr lite energi.</a:t>
            </a:r>
          </a:p>
          <a:p>
            <a:pPr lvl="0"/>
            <a:r>
              <a:rPr lang="nb-NO" sz="1200" kern="1200" baseline="0" dirty="0" smtClean="0">
                <a:solidFill>
                  <a:schemeClr val="tx1"/>
                </a:solidFill>
                <a:effectLst/>
              </a:rPr>
              <a:t>Det er like mye energi i de 3 bollene som i all frukten.</a:t>
            </a:r>
            <a:endParaRPr lang="nb-NO" sz="1200" kern="1200" dirty="0" smtClean="0">
              <a:solidFill>
                <a:schemeClr val="tx1"/>
              </a:solidFill>
              <a:effectLst/>
            </a:endParaRPr>
          </a:p>
          <a:p>
            <a:pPr lvl="0"/>
            <a:endParaRPr lang="nb-NO" sz="1200" kern="1200" dirty="0" smtClean="0">
              <a:solidFill>
                <a:schemeClr val="tx1"/>
              </a:solidFill>
              <a:effectLst/>
            </a:endParaRPr>
          </a:p>
          <a:p>
            <a:pPr lvl="0"/>
            <a:r>
              <a:rPr lang="nb-NO" sz="1200" kern="1200" dirty="0" smtClean="0">
                <a:solidFill>
                  <a:schemeClr val="tx1"/>
                </a:solidFill>
                <a:effectLst/>
              </a:rPr>
              <a:t> </a:t>
            </a:r>
            <a:endParaRPr lang="nb-NO" sz="1200" i="0" kern="1200" dirty="0" smtClean="0">
              <a:solidFill>
                <a:schemeClr val="tx1"/>
              </a:solidFill>
              <a:effectLst/>
            </a:endParaRPr>
          </a:p>
          <a:p>
            <a:pPr lvl="0"/>
            <a:r>
              <a:rPr lang="nb-NO" sz="1100" i="1" dirty="0" smtClean="0">
                <a:latin typeface="+mn-lt"/>
                <a:ea typeface="+mn-ea"/>
                <a:cs typeface="+mn-cs"/>
              </a:rPr>
              <a:t>Bakgrunnsinformasjon ved </a:t>
            </a:r>
            <a:r>
              <a:rPr lang="nb-NO" sz="1100" i="1" dirty="0" err="1" smtClean="0">
                <a:latin typeface="+mn-lt"/>
                <a:ea typeface="+mn-ea"/>
                <a:cs typeface="+mn-cs"/>
              </a:rPr>
              <a:t>evt</a:t>
            </a:r>
            <a:r>
              <a:rPr lang="nb-NO" sz="1100" i="1" dirty="0" smtClean="0">
                <a:latin typeface="+mn-lt"/>
                <a:ea typeface="+mn-ea"/>
                <a:cs typeface="+mn-cs"/>
              </a:rPr>
              <a:t> spørsmål/diskusjon</a:t>
            </a:r>
          </a:p>
          <a:p>
            <a:pPr lvl="0"/>
            <a:endParaRPr lang="nb-NO" sz="1100" u="sng" dirty="0">
              <a:latin typeface="+mn-lt"/>
              <a:ea typeface="+mn-ea"/>
              <a:cs typeface="+mn-cs"/>
            </a:endParaRPr>
          </a:p>
          <a:p>
            <a:pPr lvl="0"/>
            <a:r>
              <a:rPr lang="nb-NO" sz="1100" u="sng" kern="1200" dirty="0" smtClean="0">
                <a:solidFill>
                  <a:schemeClr val="tx1"/>
                </a:solidFill>
                <a:effectLst/>
                <a:latin typeface="+mn-lt"/>
                <a:ea typeface="+mn-ea"/>
                <a:cs typeface="+mn-cs"/>
              </a:rPr>
              <a:t>«Måltid 1»</a:t>
            </a:r>
            <a:br>
              <a:rPr lang="nb-NO" sz="1100" u="sng"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3 hveteboller med sjokoladebiter  (a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85 g) veier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255 g og gir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950 kcal. </a:t>
            </a:r>
            <a:br>
              <a:rPr lang="nb-NO" sz="1100" kern="1200" dirty="0" smtClean="0">
                <a:solidFill>
                  <a:schemeClr val="tx1"/>
                </a:solidFill>
                <a:effectLst/>
                <a:latin typeface="+mn-lt"/>
                <a:ea typeface="+mn-ea"/>
                <a:cs typeface="+mn-cs"/>
              </a:rPr>
            </a:br>
            <a:r>
              <a:rPr lang="nb-NO" sz="1100" b="1" kern="1200" dirty="0" smtClean="0">
                <a:solidFill>
                  <a:schemeClr val="tx1"/>
                </a:solidFill>
                <a:effectLst/>
                <a:latin typeface="+mn-lt"/>
                <a:ea typeface="+mn-ea"/>
                <a:cs typeface="+mn-cs"/>
              </a:rPr>
              <a:t/>
            </a:r>
            <a:br>
              <a:rPr lang="nb-NO" sz="1100" b="1" kern="1200" dirty="0" smtClean="0">
                <a:solidFill>
                  <a:schemeClr val="tx1"/>
                </a:solidFill>
                <a:effectLst/>
                <a:latin typeface="+mn-lt"/>
                <a:ea typeface="+mn-ea"/>
                <a:cs typeface="+mn-cs"/>
              </a:rPr>
            </a:br>
            <a:r>
              <a:rPr lang="nb-NO" sz="1100" u="sng" kern="1200" dirty="0" smtClean="0">
                <a:solidFill>
                  <a:schemeClr val="tx1"/>
                </a:solidFill>
                <a:effectLst/>
                <a:latin typeface="+mn-lt"/>
                <a:ea typeface="+mn-ea"/>
                <a:cs typeface="+mn-cs"/>
              </a:rPr>
              <a:t>«Måltid 2»</a:t>
            </a:r>
            <a:br>
              <a:rPr lang="nb-NO" sz="1100" u="sng"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Energiinnholdet i de 3 bollene tilsvarer energiinnholdet i mengden frukt (energi):</a:t>
            </a:r>
            <a:br>
              <a:rPr lang="nb-NO" sz="1100"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2 bananer (</a:t>
            </a:r>
            <a:r>
              <a:rPr lang="nb-NO" sz="1100" kern="1200" dirty="0" err="1" smtClean="0">
                <a:solidFill>
                  <a:schemeClr val="tx1"/>
                </a:solidFill>
                <a:effectLst/>
                <a:latin typeface="+mn-lt"/>
                <a:ea typeface="+mn-ea"/>
                <a:cs typeface="+mn-cs"/>
              </a:rPr>
              <a:t>ca</a:t>
            </a:r>
            <a:r>
              <a:rPr lang="nb-NO" sz="1100" kern="1200" dirty="0" smtClean="0">
                <a:solidFill>
                  <a:schemeClr val="tx1"/>
                </a:solidFill>
                <a:effectLst/>
                <a:latin typeface="+mn-lt"/>
                <a:ea typeface="+mn-ea"/>
                <a:cs typeface="+mn-cs"/>
              </a:rPr>
              <a:t> 350 g), ¾ kg epler, ¾ kg appelsiner og 1,1 kg vannmelon (m/skall)</a:t>
            </a:r>
          </a:p>
          <a:p>
            <a:r>
              <a:rPr lang="nb-NO" sz="1100" i="1" kern="1200" dirty="0" smtClean="0">
                <a:solidFill>
                  <a:schemeClr val="tx1"/>
                </a:solidFill>
                <a:effectLst/>
                <a:latin typeface="+mn-lt"/>
                <a:ea typeface="+mn-ea"/>
                <a:cs typeface="+mn-cs"/>
              </a:rPr>
              <a:t/>
            </a:r>
            <a:br>
              <a:rPr lang="nb-NO" sz="1100" i="1" kern="1200" dirty="0" smtClean="0">
                <a:solidFill>
                  <a:schemeClr val="tx1"/>
                </a:solidFill>
                <a:effectLst/>
                <a:latin typeface="+mn-lt"/>
                <a:ea typeface="+mn-ea"/>
                <a:cs typeface="+mn-cs"/>
              </a:rPr>
            </a:br>
            <a:endParaRPr lang="nb-NO" sz="11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20D802DB-5DFB-4ABF-98DD-35BD7BB48804}" type="slidenum">
              <a:rPr lang="nb-NO" smtClean="0"/>
              <a:t>16</a:t>
            </a:fld>
            <a:endParaRPr lang="nb-NO"/>
          </a:p>
        </p:txBody>
      </p:sp>
    </p:spTree>
    <p:extLst>
      <p:ext uri="{BB962C8B-B14F-4D97-AF65-F5344CB8AC3E}">
        <p14:creationId xmlns:p14="http://schemas.microsoft.com/office/powerpoint/2010/main" val="113058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90000"/>
              </a:lnSpc>
              <a:spcBef>
                <a:spcPct val="0"/>
              </a:spcBef>
              <a:spcAft>
                <a:spcPts val="0"/>
              </a:spcAft>
              <a:buClrTx/>
              <a:buSzTx/>
              <a:buFontTx/>
              <a:buNone/>
              <a:tabLst/>
              <a:defRPr/>
            </a:pPr>
            <a:r>
              <a:rPr lang="nb-NO" altLang="nb-NO" sz="1200" u="sng" dirty="0" smtClean="0"/>
              <a:t>Velg vann som tørstedrikk</a:t>
            </a:r>
            <a:r>
              <a:rPr lang="nb-NO" altLang="nb-NO" sz="1200" dirty="0" smtClean="0">
                <a:latin typeface="Verdana" pitchFamily="34" charset="0"/>
              </a:rPr>
              <a:t>. </a:t>
            </a:r>
            <a:r>
              <a:rPr lang="nb-NO" altLang="nb-NO" sz="1200" dirty="0" smtClean="0"/>
              <a:t>Kroppen må ha vann for å kunne oppta næringsstoffer og transportere stoffene til cellene. Fordøyelsen trenger vann for at vi skal unngå forstoppelse. </a:t>
            </a:r>
            <a:r>
              <a:rPr lang="nb-NO" dirty="0" smtClean="0"/>
              <a:t>Vanlig vann dekker væskebehovet uten å bidra med unødvendige kalorier, og er den aller beste drikken når du er tørst. </a:t>
            </a:r>
            <a:r>
              <a:rPr lang="nb-NO" altLang="nb-NO" dirty="0" smtClean="0"/>
              <a:t>Det er mye energi og lite nyttige næringsstoffer i sukkerholdig drikke. Sukkerholdige drikker gir heller ikke den samme metthetsfølelsen som annet energiinntak. </a:t>
            </a:r>
            <a:r>
              <a:rPr lang="nb-NO" sz="1200" kern="1200" dirty="0" smtClean="0">
                <a:solidFill>
                  <a:schemeClr val="tx1"/>
                </a:solidFill>
                <a:effectLst/>
                <a:latin typeface="+mn-lt"/>
                <a:ea typeface="+mn-ea"/>
                <a:cs typeface="+mn-cs"/>
              </a:rPr>
              <a:t>Drikke med tilsatt sukker øker risiko for overvekt og fedme. </a:t>
            </a:r>
          </a:p>
          <a:p>
            <a:pPr eaLnBrk="1" hangingPunct="1">
              <a:lnSpc>
                <a:spcPct val="90000"/>
              </a:lnSpc>
              <a:spcBef>
                <a:spcPct val="0"/>
              </a:spcBef>
            </a:pPr>
            <a:endParaRPr lang="nb-NO" altLang="nb-NO" sz="1200" dirty="0" smtClean="0">
              <a:latin typeface="Verdana" pitchFamily="34" charset="0"/>
            </a:endParaRPr>
          </a:p>
          <a:p>
            <a:pPr marL="0" marR="0" indent="0" algn="l" defTabSz="914400" rtl="0" eaLnBrk="1" fontAlgn="auto" latinLnBrk="0" hangingPunct="1">
              <a:lnSpc>
                <a:spcPct val="90000"/>
              </a:lnSpc>
              <a:spcBef>
                <a:spcPct val="0"/>
              </a:spcBef>
              <a:spcAft>
                <a:spcPts val="0"/>
              </a:spcAft>
              <a:buClrTx/>
              <a:buSzTx/>
              <a:buFontTx/>
              <a:buNone/>
              <a:tabLst/>
              <a:defRPr/>
            </a:pPr>
            <a:r>
              <a:rPr lang="nb-NO" dirty="0" smtClean="0"/>
              <a:t>Det kan være lett å få i seg ekstra sukker og kalorier gjennom drikke. Brus og saft inneholder ofte</a:t>
            </a:r>
            <a:r>
              <a:rPr lang="nb-NO" baseline="0" dirty="0" smtClean="0"/>
              <a:t> </a:t>
            </a:r>
            <a:r>
              <a:rPr lang="nb-NO" dirty="0" smtClean="0"/>
              <a:t>mye sukker. En halv liter brus</a:t>
            </a:r>
            <a:r>
              <a:rPr lang="nb-NO" baseline="0" dirty="0" smtClean="0"/>
              <a:t> med sukker inneholder 50 gram sukker, noe som tilsvarer 25 sukkerbiter! </a:t>
            </a:r>
            <a:r>
              <a:rPr lang="nb-NO" sz="1200" kern="1200" dirty="0" smtClean="0">
                <a:solidFill>
                  <a:schemeClr val="tx1"/>
                </a:solidFill>
                <a:effectLst/>
                <a:latin typeface="+mn-lt"/>
                <a:ea typeface="+mn-ea"/>
                <a:cs typeface="+mn-cs"/>
              </a:rPr>
              <a:t>Inntak av drikke med tilsatt sukker, som brus og saft, bør begrenses. </a:t>
            </a: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dirty="0" smtClean="0"/>
          </a:p>
          <a:p>
            <a:pPr marL="0" marR="0" indent="0" algn="l" defTabSz="914400" rtl="0" eaLnBrk="1" fontAlgn="auto" latinLnBrk="0" hangingPunct="1">
              <a:lnSpc>
                <a:spcPct val="90000"/>
              </a:lnSpc>
              <a:spcBef>
                <a:spcPct val="0"/>
              </a:spcBef>
              <a:spcAft>
                <a:spcPts val="0"/>
              </a:spcAft>
              <a:buClrTx/>
              <a:buSzTx/>
              <a:buFontTx/>
              <a:buNone/>
              <a:tabLst/>
              <a:defRPr/>
            </a:pPr>
            <a:r>
              <a:rPr lang="nb-NO" sz="1200" dirty="0" smtClean="0"/>
              <a:t>Drikke med søtstoff gir lite eller ingen energi sammenlignet med drikke med tilsatt sukker. Både drikke tilsatt sukker og drikke med søtstoff er som regel sure,</a:t>
            </a:r>
            <a:r>
              <a:rPr lang="nb-NO" sz="1200" baseline="0" dirty="0" smtClean="0"/>
              <a:t> </a:t>
            </a:r>
            <a:r>
              <a:rPr lang="nb-NO" sz="1200" dirty="0" smtClean="0"/>
              <a:t>og kan gi skader på tannemaljen. </a:t>
            </a:r>
            <a:r>
              <a:rPr lang="nb-NO" sz="1200" u="none" kern="1200" dirty="0" smtClean="0">
                <a:solidFill>
                  <a:schemeClr val="tx1"/>
                </a:solidFill>
                <a:effectLst/>
                <a:latin typeface="+mn-lt"/>
                <a:ea typeface="+mn-ea"/>
                <a:cs typeface="+mn-cs"/>
              </a:rPr>
              <a:t>Hyppig inntak av surt drikke/sure produkter gjennom dagen bør derfor</a:t>
            </a:r>
            <a:r>
              <a:rPr lang="nb-NO" sz="1200" u="none" kern="1200" baseline="0" dirty="0" smtClean="0">
                <a:solidFill>
                  <a:schemeClr val="tx1"/>
                </a:solidFill>
                <a:effectLst/>
                <a:latin typeface="+mn-lt"/>
                <a:ea typeface="+mn-ea"/>
                <a:cs typeface="+mn-cs"/>
              </a:rPr>
              <a:t> </a:t>
            </a:r>
            <a:r>
              <a:rPr lang="nb-NO" sz="1200" u="none" kern="1200" dirty="0" smtClean="0">
                <a:solidFill>
                  <a:schemeClr val="tx1"/>
                </a:solidFill>
                <a:effectLst/>
                <a:latin typeface="+mn-lt"/>
                <a:ea typeface="+mn-ea"/>
                <a:cs typeface="+mn-cs"/>
              </a:rPr>
              <a:t>unngås. </a:t>
            </a: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smtClean="0"/>
          </a:p>
          <a:p>
            <a:pPr marL="0" marR="0" indent="0" algn="l" defTabSz="914400" rtl="0" eaLnBrk="1" fontAlgn="auto" latinLnBrk="0" hangingPunct="1">
              <a:lnSpc>
                <a:spcPct val="90000"/>
              </a:lnSpc>
              <a:spcBef>
                <a:spcPct val="0"/>
              </a:spcBef>
              <a:spcAft>
                <a:spcPts val="0"/>
              </a:spcAft>
              <a:buClrTx/>
              <a:buSzTx/>
              <a:buFontTx/>
              <a:buNone/>
              <a:tabLst/>
              <a:defRPr/>
            </a:pPr>
            <a:r>
              <a:rPr lang="nb-NO" sz="1200" smtClean="0"/>
              <a:t>Barn </a:t>
            </a:r>
            <a:r>
              <a:rPr lang="nb-NO" sz="1200" dirty="0" smtClean="0"/>
              <a:t>under tre år skal ikke ha søtstoff.</a:t>
            </a:r>
            <a:endParaRPr lang="nb-NO" altLang="nb-NO" sz="1200" dirty="0" smtClean="0"/>
          </a:p>
          <a:p>
            <a:pPr marL="0" marR="0" indent="0" algn="l" defTabSz="914400" rtl="0" eaLnBrk="1" fontAlgn="auto" latinLnBrk="0" hangingPunct="1">
              <a:lnSpc>
                <a:spcPct val="90000"/>
              </a:lnSpc>
              <a:spcBef>
                <a:spcPct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200" b="1" i="1" kern="1200" baseline="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F106C09-2B7A-40C7-B480-A62D5F51D17D}" type="slidenum">
              <a:rPr lang="en-GB" smtClean="0"/>
              <a:t>17</a:t>
            </a:fld>
            <a:endParaRPr lang="en-GB"/>
          </a:p>
        </p:txBody>
      </p:sp>
    </p:spTree>
    <p:extLst>
      <p:ext uri="{BB962C8B-B14F-4D97-AF65-F5344CB8AC3E}">
        <p14:creationId xmlns:p14="http://schemas.microsoft.com/office/powerpoint/2010/main" val="352488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487561" y="4686499"/>
            <a:ext cx="5832648" cy="4999185"/>
          </a:xfrm>
        </p:spPr>
        <p:txBody>
          <a:bodyPr/>
          <a:lstStyle/>
          <a:p>
            <a:r>
              <a:rPr lang="nb-NO" sz="1100" b="1" kern="1200" dirty="0" smtClean="0">
                <a:solidFill>
                  <a:schemeClr val="tx1"/>
                </a:solidFill>
                <a:effectLst/>
                <a:latin typeface="+mn-lt"/>
                <a:ea typeface="+mn-ea"/>
                <a:cs typeface="+mn-cs"/>
              </a:rPr>
              <a:t>Mengde tilsatt sukker i drikke kan variere mye! </a:t>
            </a:r>
            <a:r>
              <a:rPr lang="nb-NO" sz="1100" kern="1200" dirty="0" smtClean="0">
                <a:solidFill>
                  <a:schemeClr val="tx1"/>
                </a:solidFill>
                <a:effectLst/>
                <a:latin typeface="+mn-lt"/>
                <a:ea typeface="+mn-ea"/>
                <a:cs typeface="+mn-cs"/>
              </a:rPr>
              <a:t>Velg vann eller variantene med mindre sukker. Hjelp for valg av drikke med mindre sukker: les ingredienslisten og næringsdeklarasjonen og sammenlikne varer. (Kommer mer om dette senere).</a:t>
            </a:r>
          </a:p>
          <a:p>
            <a:endParaRPr lang="nb-NO"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100" kern="1200" dirty="0" smtClean="0">
                <a:solidFill>
                  <a:schemeClr val="tx1"/>
                </a:solidFill>
                <a:effectLst/>
                <a:latin typeface="+mn-lt"/>
                <a:ea typeface="+mn-ea"/>
                <a:cs typeface="+mn-cs"/>
              </a:rPr>
              <a:t>Her er eksempler på ulike drikker gruppert etter gjennomsnittlig sukkerinnhold pr glass (2 dl). Mengden sukker er vist som sukkerbiter. 1 sukkerbit veier ca. 2 g, så sukker-mengden</a:t>
            </a:r>
            <a:r>
              <a:rPr lang="nb-NO" sz="1100" kern="1200" baseline="0" dirty="0" smtClean="0">
                <a:solidFill>
                  <a:schemeClr val="tx1"/>
                </a:solidFill>
                <a:effectLst/>
                <a:latin typeface="+mn-lt"/>
                <a:ea typeface="+mn-ea"/>
                <a:cs typeface="+mn-cs"/>
              </a:rPr>
              <a:t> </a:t>
            </a:r>
            <a:r>
              <a:rPr lang="nb-NO" sz="1100" kern="1200" dirty="0" smtClean="0">
                <a:solidFill>
                  <a:schemeClr val="tx1"/>
                </a:solidFill>
                <a:effectLst/>
                <a:latin typeface="+mn-lt"/>
                <a:ea typeface="+mn-ea"/>
                <a:cs typeface="+mn-cs"/>
              </a:rPr>
              <a:t>i gram er dobbelt så mye som antall sukkerbiter. </a:t>
            </a:r>
          </a:p>
          <a:p>
            <a:endParaRPr lang="nb-NO" sz="1100" kern="1200" dirty="0" smtClean="0">
              <a:solidFill>
                <a:schemeClr val="tx1"/>
              </a:solidFill>
              <a:effectLst/>
              <a:latin typeface="+mn-lt"/>
              <a:ea typeface="+mn-ea"/>
              <a:cs typeface="+mn-cs"/>
            </a:endParaRPr>
          </a:p>
          <a:p>
            <a:r>
              <a:rPr lang="nb-NO" sz="1100" kern="1200" dirty="0" smtClean="0">
                <a:solidFill>
                  <a:schemeClr val="tx1"/>
                </a:solidFill>
                <a:effectLst/>
                <a:latin typeface="+mn-lt"/>
                <a:ea typeface="+mn-ea"/>
                <a:cs typeface="+mn-cs"/>
              </a:rPr>
              <a:t>Sukkerinnholdet i de ulike drikkene varierer fra 10 sukkerbiter pr glass og ned til 0!</a:t>
            </a:r>
          </a:p>
          <a:p>
            <a:r>
              <a:rPr lang="nb-NO" sz="1100" kern="1200" dirty="0" smtClean="0">
                <a:solidFill>
                  <a:schemeClr val="tx1"/>
                </a:solidFill>
                <a:effectLst/>
                <a:latin typeface="+mn-lt"/>
                <a:ea typeface="+mn-ea"/>
                <a:cs typeface="+mn-cs"/>
              </a:rPr>
              <a:t>Hvilke typer drikker har gjennomsnittlig samme innhold av sukker som sees på bildet? </a:t>
            </a:r>
          </a:p>
          <a:p>
            <a:r>
              <a:rPr lang="nb-NO" sz="1100" kern="1200" dirty="0" smtClean="0">
                <a:solidFill>
                  <a:schemeClr val="tx1"/>
                </a:solidFill>
                <a:effectLst/>
                <a:latin typeface="+mn-lt"/>
                <a:ea typeface="+mn-ea"/>
                <a:cs typeface="+mn-cs"/>
              </a:rPr>
              <a:t>Gruppe 1:</a:t>
            </a:r>
            <a:r>
              <a:rPr lang="nb-NO" sz="1100" u="sng" kern="1200" dirty="0" smtClean="0">
                <a:solidFill>
                  <a:schemeClr val="tx1"/>
                </a:solidFill>
                <a:effectLst/>
                <a:latin typeface="+mn-lt"/>
                <a:ea typeface="+mn-ea"/>
                <a:cs typeface="+mn-cs"/>
              </a:rPr>
              <a:t> 10 sukkerbiter </a:t>
            </a:r>
            <a:r>
              <a:rPr lang="nb-NO" sz="1100" kern="1200" dirty="0" smtClean="0">
                <a:solidFill>
                  <a:schemeClr val="tx1"/>
                </a:solidFill>
                <a:effectLst/>
                <a:latin typeface="+mn-lt"/>
                <a:ea typeface="+mn-ea"/>
                <a:cs typeface="+mn-cs"/>
              </a:rPr>
              <a:t>(snitt, 2 dl drikke): energidrikk, sukret brus, eplenekter</a:t>
            </a:r>
          </a:p>
          <a:p>
            <a:r>
              <a:rPr lang="nb-NO" sz="1100" kern="1200" dirty="0" smtClean="0">
                <a:solidFill>
                  <a:schemeClr val="tx1"/>
                </a:solidFill>
                <a:effectLst/>
                <a:latin typeface="+mn-lt"/>
                <a:ea typeface="+mn-ea"/>
                <a:cs typeface="+mn-cs"/>
              </a:rPr>
              <a:t>Gruppe 2:</a:t>
            </a:r>
            <a:r>
              <a:rPr lang="nb-NO" sz="1100" u="sng" kern="1200" dirty="0" smtClean="0">
                <a:solidFill>
                  <a:schemeClr val="tx1"/>
                </a:solidFill>
                <a:effectLst/>
                <a:latin typeface="+mn-lt"/>
                <a:ea typeface="+mn-ea"/>
                <a:cs typeface="+mn-cs"/>
              </a:rPr>
              <a:t> 8 sukkerbiter </a:t>
            </a:r>
            <a:r>
              <a:rPr lang="nb-NO" sz="1100" kern="1200" dirty="0" smtClean="0">
                <a:solidFill>
                  <a:schemeClr val="tx1"/>
                </a:solidFill>
                <a:effectLst/>
                <a:latin typeface="+mn-lt"/>
                <a:ea typeface="+mn-ea"/>
                <a:cs typeface="+mn-cs"/>
              </a:rPr>
              <a:t>(snitt, 2 dl drikke): iste, saft</a:t>
            </a:r>
          </a:p>
          <a:p>
            <a:r>
              <a:rPr lang="nb-NO" sz="1100" kern="1200" dirty="0" smtClean="0">
                <a:solidFill>
                  <a:schemeClr val="tx1"/>
                </a:solidFill>
                <a:effectLst/>
                <a:latin typeface="+mn-lt"/>
                <a:ea typeface="+mn-ea"/>
                <a:cs typeface="+mn-cs"/>
              </a:rPr>
              <a:t>Gruppe 3: </a:t>
            </a:r>
            <a:r>
              <a:rPr lang="nb-NO" sz="1100" u="sng" kern="1200" dirty="0" smtClean="0">
                <a:solidFill>
                  <a:schemeClr val="tx1"/>
                </a:solidFill>
                <a:effectLst/>
                <a:latin typeface="+mn-lt"/>
                <a:ea typeface="+mn-ea"/>
                <a:cs typeface="+mn-cs"/>
              </a:rPr>
              <a:t>2 sukkerbiter </a:t>
            </a:r>
            <a:r>
              <a:rPr lang="nb-NO" sz="1100" kern="1200" dirty="0" smtClean="0">
                <a:solidFill>
                  <a:schemeClr val="tx1"/>
                </a:solidFill>
                <a:effectLst/>
                <a:latin typeface="+mn-lt"/>
                <a:ea typeface="+mn-ea"/>
                <a:cs typeface="+mn-cs"/>
              </a:rPr>
              <a:t>(snitt, 2 dl drikke): </a:t>
            </a:r>
            <a:r>
              <a:rPr lang="nb-NO" sz="1100" kern="1200" dirty="0" err="1" smtClean="0">
                <a:solidFill>
                  <a:schemeClr val="tx1"/>
                </a:solidFill>
                <a:effectLst/>
                <a:latin typeface="+mn-lt"/>
                <a:ea typeface="+mn-ea"/>
                <a:cs typeface="+mn-cs"/>
              </a:rPr>
              <a:t>smakssatt</a:t>
            </a:r>
            <a:r>
              <a:rPr lang="nb-NO" sz="1100" kern="1200" baseline="0" dirty="0" smtClean="0">
                <a:solidFill>
                  <a:schemeClr val="tx1"/>
                </a:solidFill>
                <a:effectLst/>
                <a:latin typeface="+mn-lt"/>
                <a:ea typeface="+mn-ea"/>
                <a:cs typeface="+mn-cs"/>
              </a:rPr>
              <a:t> </a:t>
            </a:r>
            <a:r>
              <a:rPr lang="nb-NO" sz="1100" kern="1200" dirty="0" smtClean="0">
                <a:solidFill>
                  <a:schemeClr val="tx1"/>
                </a:solidFill>
                <a:effectLst/>
                <a:latin typeface="+mn-lt"/>
                <a:ea typeface="+mn-ea"/>
                <a:cs typeface="+mn-cs"/>
              </a:rPr>
              <a:t>vann, iste</a:t>
            </a:r>
            <a:br>
              <a:rPr lang="nb-NO" sz="1100" kern="1200" dirty="0" smtClean="0">
                <a:solidFill>
                  <a:schemeClr val="tx1"/>
                </a:solidFill>
                <a:effectLst/>
                <a:latin typeface="+mn-lt"/>
                <a:ea typeface="+mn-ea"/>
                <a:cs typeface="+mn-cs"/>
              </a:rPr>
            </a:br>
            <a:r>
              <a:rPr lang="nb-NO" sz="1100" kern="1200" dirty="0" smtClean="0">
                <a:solidFill>
                  <a:schemeClr val="tx1"/>
                </a:solidFill>
                <a:effectLst/>
                <a:latin typeface="+mn-lt"/>
                <a:ea typeface="+mn-ea"/>
                <a:cs typeface="+mn-cs"/>
              </a:rPr>
              <a:t>Gruppe 4: </a:t>
            </a:r>
            <a:r>
              <a:rPr lang="nb-NO" sz="1100" u="sng" kern="1200" dirty="0" smtClean="0">
                <a:solidFill>
                  <a:schemeClr val="tx1"/>
                </a:solidFill>
                <a:effectLst/>
                <a:latin typeface="+mn-lt"/>
                <a:ea typeface="+mn-ea"/>
                <a:cs typeface="+mn-cs"/>
              </a:rPr>
              <a:t>Ingen sukkerbiter:</a:t>
            </a:r>
            <a:r>
              <a:rPr lang="nb-NO" sz="1100" kern="1200" dirty="0" smtClean="0">
                <a:solidFill>
                  <a:schemeClr val="tx1"/>
                </a:solidFill>
                <a:effectLst/>
                <a:latin typeface="+mn-lt"/>
                <a:ea typeface="+mn-ea"/>
                <a:cs typeface="+mn-cs"/>
              </a:rPr>
              <a:t> brus</a:t>
            </a:r>
            <a:r>
              <a:rPr lang="nb-NO" sz="1100" dirty="0"/>
              <a:t> </a:t>
            </a:r>
            <a:r>
              <a:rPr lang="nb-NO" sz="1100" dirty="0" smtClean="0"/>
              <a:t>med </a:t>
            </a:r>
            <a:r>
              <a:rPr lang="nb-NO" sz="1100" dirty="0" err="1" smtClean="0"/>
              <a:t>søststoff</a:t>
            </a:r>
            <a:r>
              <a:rPr lang="nb-NO" sz="1100" kern="1200" dirty="0" smtClean="0">
                <a:solidFill>
                  <a:schemeClr val="tx1"/>
                </a:solidFill>
                <a:effectLst/>
                <a:latin typeface="+mn-lt"/>
                <a:ea typeface="+mn-ea"/>
                <a:cs typeface="+mn-cs"/>
              </a:rPr>
              <a:t> iste, </a:t>
            </a:r>
            <a:r>
              <a:rPr lang="nb-NO" sz="1100" b="1" kern="1200" dirty="0" smtClean="0">
                <a:solidFill>
                  <a:schemeClr val="tx1"/>
                </a:solidFill>
                <a:effectLst/>
                <a:latin typeface="+mn-lt"/>
                <a:ea typeface="+mn-ea"/>
                <a:cs typeface="+mn-cs"/>
              </a:rPr>
              <a:t>vann</a:t>
            </a:r>
            <a:endParaRPr lang="nb-NO" sz="1100" kern="1200" dirty="0" smtClean="0">
              <a:solidFill>
                <a:schemeClr val="tx1"/>
              </a:solidFill>
              <a:effectLst/>
              <a:latin typeface="+mn-lt"/>
              <a:ea typeface="+mn-ea"/>
              <a:cs typeface="+mn-cs"/>
            </a:endParaRPr>
          </a:p>
          <a:p>
            <a:r>
              <a:rPr lang="nb-NO" sz="1100" kern="1200" dirty="0" smtClean="0">
                <a:solidFill>
                  <a:schemeClr val="tx1"/>
                </a:solidFill>
                <a:effectLst/>
                <a:latin typeface="+mn-lt"/>
                <a:ea typeface="+mn-ea"/>
                <a:cs typeface="+mn-cs"/>
              </a:rPr>
              <a:t>(en produkttype kan stå i flere grupper, da sukkerinnholdet varierer)</a:t>
            </a:r>
          </a:p>
          <a:p>
            <a:endParaRPr lang="nb-NO" sz="1100" kern="1200" dirty="0" smtClean="0">
              <a:solidFill>
                <a:schemeClr val="tx1"/>
              </a:solidFill>
              <a:effectLst/>
              <a:latin typeface="+mn-lt"/>
              <a:ea typeface="+mn-ea"/>
              <a:cs typeface="+mn-cs"/>
            </a:endParaRPr>
          </a:p>
          <a:p>
            <a:r>
              <a:rPr lang="nb-NO" sz="1100" kern="1200" dirty="0" smtClean="0">
                <a:solidFill>
                  <a:schemeClr val="tx1"/>
                </a:solidFill>
                <a:effectLst/>
                <a:latin typeface="+mn-lt"/>
                <a:ea typeface="+mn-ea"/>
                <a:cs typeface="+mn-cs"/>
              </a:rPr>
              <a:t>Tilleggsspørsmål: hvor mye sukker putter du i teen eller kaffen?</a:t>
            </a:r>
          </a:p>
          <a:p>
            <a:endParaRPr lang="nb-NO" sz="1100" dirty="0" smtClean="0"/>
          </a:p>
          <a:p>
            <a:r>
              <a:rPr lang="nb-NO" sz="1100" u="sng" kern="1200" dirty="0" smtClean="0">
                <a:solidFill>
                  <a:schemeClr val="tx1"/>
                </a:solidFill>
                <a:effectLst/>
                <a:latin typeface="+mn-lt"/>
                <a:ea typeface="+mn-ea"/>
                <a:cs typeface="+mn-cs"/>
              </a:rPr>
              <a:t>Litt informasjon om andre drikker </a:t>
            </a:r>
          </a:p>
          <a:p>
            <a:r>
              <a:rPr lang="nb-NO" sz="1100" kern="1200" dirty="0" smtClean="0">
                <a:solidFill>
                  <a:schemeClr val="tx1"/>
                </a:solidFill>
                <a:effectLst/>
                <a:latin typeface="+mn-lt"/>
                <a:ea typeface="+mn-ea"/>
                <a:cs typeface="+mn-cs"/>
              </a:rPr>
              <a:t>I kostrådet om å la magre meieriprodukter være en del av det daglige kostholdet, inngår melk. Det anbefales å velge magre melketyper som skummet melk og lettmelk med 0,7 prosent fett eller mindre.</a:t>
            </a:r>
          </a:p>
          <a:p>
            <a:r>
              <a:rPr lang="nb-NO" sz="1100" kern="1200" dirty="0" smtClean="0">
                <a:solidFill>
                  <a:schemeClr val="tx1"/>
                </a:solidFill>
                <a:effectLst/>
                <a:latin typeface="+mn-lt"/>
                <a:ea typeface="+mn-ea"/>
                <a:cs typeface="+mn-cs"/>
              </a:rPr>
              <a:t>I kostrådet om å spise minst fem porsjoner grønnsaker, frukt og bær hver dag, angis at ett glass juice om dagen kan inngå som én av de anbefalte fem porsjonene av grønnsaker, frukt og bær. Kaffe og te gir lite eller ingen energi forutsatt at sukker (og/eller melk/fløte)</a:t>
            </a:r>
            <a:r>
              <a:rPr lang="nb-NO" sz="1100" kern="1200" baseline="0" dirty="0" smtClean="0">
                <a:solidFill>
                  <a:schemeClr val="tx1"/>
                </a:solidFill>
                <a:effectLst/>
                <a:latin typeface="+mn-lt"/>
                <a:ea typeface="+mn-ea"/>
                <a:cs typeface="+mn-cs"/>
              </a:rPr>
              <a:t> ikke tilsettes. </a:t>
            </a:r>
            <a:r>
              <a:rPr lang="nb-NO" sz="1100" kern="1200" dirty="0" smtClean="0">
                <a:solidFill>
                  <a:schemeClr val="tx1"/>
                </a:solidFill>
                <a:effectLst/>
                <a:latin typeface="+mn-lt"/>
                <a:ea typeface="+mn-ea"/>
                <a:cs typeface="+mn-cs"/>
              </a:rPr>
              <a:t>Les mer om drikker; </a:t>
            </a:r>
            <a:r>
              <a:rPr lang="nb-NO" sz="1100" u="sng" kern="1200" dirty="0" smtClean="0">
                <a:solidFill>
                  <a:schemeClr val="tx1"/>
                </a:solidFill>
                <a:effectLst/>
                <a:latin typeface="+mn-lt"/>
                <a:ea typeface="+mn-ea"/>
                <a:cs typeface="+mn-cs"/>
                <a:hlinkClick r:id="rId3"/>
              </a:rPr>
              <a:t>https://helsenorge.no/kosthold-og-ernaring/kostrad/velg-vann-som-torstedrikk</a:t>
            </a:r>
            <a:endParaRPr lang="nb-NO" sz="1100" kern="1200" dirty="0" smtClean="0">
              <a:solidFill>
                <a:schemeClr val="tx1"/>
              </a:solidFill>
              <a:effectLst/>
              <a:latin typeface="+mn-lt"/>
              <a:ea typeface="+mn-ea"/>
              <a:cs typeface="+mn-cs"/>
            </a:endParaRPr>
          </a:p>
          <a:p>
            <a:pPr marL="0" marR="0" indent="0" algn="l" defTabSz="914400" rtl="0" eaLnBrk="1" fontAlgn="auto" latinLnBrk="0" hangingPunct="1">
              <a:lnSpc>
                <a:spcPct val="90000"/>
              </a:lnSpc>
              <a:spcBef>
                <a:spcPct val="0"/>
              </a:spcBef>
              <a:spcAft>
                <a:spcPts val="0"/>
              </a:spcAft>
              <a:buClrTx/>
              <a:buSzTx/>
              <a:buFontTx/>
              <a:buNone/>
              <a:tabLst/>
              <a:defRPr/>
            </a:pPr>
            <a:endParaRPr lang="nb-NO" sz="1100" u="none" kern="1200" dirty="0" smtClean="0">
              <a:solidFill>
                <a:schemeClr val="tx1"/>
              </a:solidFill>
              <a:effectLst/>
              <a:latin typeface="+mn-lt"/>
              <a:ea typeface="+mn-ea"/>
              <a:cs typeface="+mn-cs"/>
            </a:endParaRPr>
          </a:p>
          <a:p>
            <a:endParaRPr lang="nb-NO" sz="1100"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18</a:t>
            </a:fld>
            <a:endParaRPr lang="en-GB"/>
          </a:p>
        </p:txBody>
      </p:sp>
    </p:spTree>
    <p:extLst>
      <p:ext uri="{BB962C8B-B14F-4D97-AF65-F5344CB8AC3E}">
        <p14:creationId xmlns:p14="http://schemas.microsoft.com/office/powerpoint/2010/main" val="56022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100 gram</a:t>
            </a:r>
            <a:r>
              <a:rPr lang="nb-NO" baseline="0" dirty="0" smtClean="0"/>
              <a:t> smågodt tilsvarer ca. 10 mellomstore godteribiter, men størrelsen på bitene kan variere mellom ulike typer godteri.</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19</a:t>
            </a:fld>
            <a:endParaRPr lang="en-GB"/>
          </a:p>
        </p:txBody>
      </p:sp>
    </p:spTree>
    <p:extLst>
      <p:ext uri="{BB962C8B-B14F-4D97-AF65-F5344CB8AC3E}">
        <p14:creationId xmlns:p14="http://schemas.microsoft.com/office/powerpoint/2010/main" val="205642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Brus, saft og godteri er de største kildene til tilsatt sukker i kosten i alle aldersgrupper. De tilfører mye sukker og energi, men lite vitaminer og mineraler.</a:t>
            </a:r>
          </a:p>
          <a:p>
            <a:r>
              <a:rPr lang="nb-NO" dirty="0" smtClean="0">
                <a:effectLst/>
              </a:rPr>
              <a:t>Over halvparten av barn og unge, og om lag en av fem voksne, har et inntak av tilsatt sukker som er høyere enn anbefalt. Inntaket av sukkerholdig drikke som brus og saft er også mye høyere blant unge enn eldre.</a:t>
            </a:r>
          </a:p>
          <a:p>
            <a:endParaRPr lang="nb-NO" dirty="0" smtClean="0"/>
          </a:p>
          <a:p>
            <a:r>
              <a:rPr lang="nb-NO" dirty="0" smtClean="0"/>
              <a:t>https://helsenorge.no/kosthold-og-ernaring/kostrad/mindre-sukker-til-hverdags</a:t>
            </a:r>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2</a:t>
            </a:fld>
            <a:endParaRPr lang="nb-NO"/>
          </a:p>
        </p:txBody>
      </p:sp>
    </p:spTree>
    <p:extLst>
      <p:ext uri="{BB962C8B-B14F-4D97-AF65-F5344CB8AC3E}">
        <p14:creationId xmlns:p14="http://schemas.microsoft.com/office/powerpoint/2010/main" val="180564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Porsjonsstørrelse</a:t>
            </a:r>
            <a:r>
              <a:rPr lang="nb-NO" sz="1200" kern="1200" baseline="0" dirty="0" smtClean="0">
                <a:solidFill>
                  <a:schemeClr val="tx1"/>
                </a:solidFill>
                <a:effectLst/>
                <a:latin typeface="+mn-lt"/>
                <a:ea typeface="+mn-ea"/>
                <a:cs typeface="+mn-cs"/>
              </a:rPr>
              <a:t> spiller en rolle!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1 skål med 200 g godteri: tilsatt sukker i denne godterimengden tilsvarer sukkermengden i </a:t>
            </a:r>
            <a:r>
              <a:rPr lang="nb-NO" sz="1200" b="1" kern="1200" dirty="0" smtClean="0">
                <a:solidFill>
                  <a:schemeClr val="tx1"/>
                </a:solidFill>
                <a:effectLst/>
                <a:latin typeface="+mn-lt"/>
                <a:ea typeface="+mn-ea"/>
                <a:cs typeface="+mn-cs"/>
              </a:rPr>
              <a:t>50</a:t>
            </a:r>
            <a:r>
              <a:rPr lang="nb-NO" sz="1200" kern="1200" dirty="0" smtClean="0">
                <a:solidFill>
                  <a:schemeClr val="tx1"/>
                </a:solidFill>
                <a:effectLst/>
                <a:latin typeface="+mn-lt"/>
                <a:ea typeface="+mn-ea"/>
                <a:cs typeface="+mn-cs"/>
              </a:rPr>
              <a:t> sukkerbiter  (</a:t>
            </a:r>
            <a:r>
              <a:rPr lang="nb-NO" sz="1200" b="1" kern="1200" dirty="0" smtClean="0">
                <a:solidFill>
                  <a:schemeClr val="tx1"/>
                </a:solidFill>
                <a:effectLst/>
                <a:latin typeface="+mn-lt"/>
                <a:ea typeface="+mn-ea"/>
                <a:cs typeface="+mn-cs"/>
              </a:rPr>
              <a:t>100 </a:t>
            </a:r>
            <a:r>
              <a:rPr lang="nb-NO" sz="1200" kern="1200" dirty="0" smtClean="0">
                <a:solidFill>
                  <a:schemeClr val="tx1"/>
                </a:solidFill>
                <a:effectLst/>
                <a:latin typeface="+mn-lt"/>
                <a:ea typeface="+mn-ea"/>
                <a:cs typeface="+mn-cs"/>
              </a:rPr>
              <a:t>g sukker)</a:t>
            </a:r>
          </a:p>
          <a:p>
            <a:pPr lvl="0"/>
            <a:r>
              <a:rPr lang="nb-NO" sz="1200" kern="1200" dirty="0" smtClean="0">
                <a:solidFill>
                  <a:schemeClr val="tx1"/>
                </a:solidFill>
                <a:effectLst/>
                <a:latin typeface="+mn-lt"/>
                <a:ea typeface="+mn-ea"/>
                <a:cs typeface="+mn-cs"/>
              </a:rPr>
              <a:t>1 skål med 100 g godteri; tilsatt sukker i denne godterimengden tilsvarer sukkermengden i </a:t>
            </a:r>
            <a:r>
              <a:rPr lang="nb-NO" sz="1200" b="1" kern="1200" dirty="0" smtClean="0">
                <a:solidFill>
                  <a:schemeClr val="tx1"/>
                </a:solidFill>
                <a:effectLst/>
                <a:latin typeface="+mn-lt"/>
                <a:ea typeface="+mn-ea"/>
                <a:cs typeface="+mn-cs"/>
              </a:rPr>
              <a:t>25 </a:t>
            </a:r>
            <a:r>
              <a:rPr lang="nb-NO" sz="1200" kern="1200" dirty="0" smtClean="0">
                <a:solidFill>
                  <a:schemeClr val="tx1"/>
                </a:solidFill>
                <a:effectLst/>
                <a:latin typeface="+mn-lt"/>
                <a:ea typeface="+mn-ea"/>
                <a:cs typeface="+mn-cs"/>
              </a:rPr>
              <a:t>sukkerbiter (</a:t>
            </a:r>
            <a:r>
              <a:rPr lang="nb-NO" sz="1200" b="1" kern="1200" dirty="0" smtClean="0">
                <a:solidFill>
                  <a:schemeClr val="tx1"/>
                </a:solidFill>
                <a:effectLst/>
                <a:latin typeface="+mn-lt"/>
                <a:ea typeface="+mn-ea"/>
                <a:cs typeface="+mn-cs"/>
              </a:rPr>
              <a:t>50</a:t>
            </a:r>
            <a:r>
              <a:rPr lang="nb-NO" sz="1200" kern="1200" dirty="0" smtClean="0">
                <a:solidFill>
                  <a:schemeClr val="tx1"/>
                </a:solidFill>
                <a:effectLst/>
                <a:latin typeface="+mn-lt"/>
                <a:ea typeface="+mn-ea"/>
                <a:cs typeface="+mn-cs"/>
              </a:rPr>
              <a:t> g sukker) </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20</a:t>
            </a:fld>
            <a:endParaRPr lang="en-GB"/>
          </a:p>
        </p:txBody>
      </p:sp>
    </p:spTree>
    <p:extLst>
      <p:ext uri="{BB962C8B-B14F-4D97-AF65-F5344CB8AC3E}">
        <p14:creationId xmlns:p14="http://schemas.microsoft.com/office/powerpoint/2010/main" val="307416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a:t>
            </a:r>
            <a:r>
              <a:rPr lang="nb-NO" baseline="0" dirty="0" smtClean="0"/>
              <a:t> gjerne dem</a:t>
            </a:r>
            <a:r>
              <a:rPr lang="nb-NO" dirty="0" smtClean="0"/>
              <a:t> </a:t>
            </a:r>
            <a:r>
              <a:rPr lang="nb-NO" baseline="0" dirty="0" smtClean="0"/>
              <a:t>du underviser/veileder komme med forslag til hvordan det lett blir «lørdagskos» hele uka/hver dag for å øke bevisstheten om forbruk og situasjoner dette skjer i. </a:t>
            </a:r>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21</a:t>
            </a:fld>
            <a:endParaRPr lang="en-GB"/>
          </a:p>
        </p:txBody>
      </p:sp>
    </p:spTree>
    <p:extLst>
      <p:ext uri="{BB962C8B-B14F-4D97-AF65-F5344CB8AC3E}">
        <p14:creationId xmlns:p14="http://schemas.microsoft.com/office/powerpoint/2010/main" val="146085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Sukker i en liten pose lørdagsgodt (kun 100 gram) i løpet av ett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Lørdagsgodt med 100 gram smågodt i ett år tilsvarer 1 300 sukkerbiter = 2,6 kg sukker (2600 gram).   </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22</a:t>
            </a:fld>
            <a:endParaRPr lang="en-GB"/>
          </a:p>
        </p:txBody>
      </p:sp>
    </p:spTree>
    <p:extLst>
      <p:ext uri="{BB962C8B-B14F-4D97-AF65-F5344CB8AC3E}">
        <p14:creationId xmlns:p14="http://schemas.microsoft.com/office/powerpoint/2010/main" val="283596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Smågodt 3 ganger i uka (100 gram) i ett år tilsvarer 3 900 sukkerbiter.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smtClean="0">
                <a:solidFill>
                  <a:schemeClr val="tx1"/>
                </a:solidFill>
                <a:effectLst/>
                <a:latin typeface="+mn-lt"/>
                <a:ea typeface="+mn-ea"/>
                <a:cs typeface="+mn-cs"/>
              </a:rPr>
              <a:t>3900</a:t>
            </a:r>
            <a:r>
              <a:rPr lang="nb-NO" sz="1200" b="0" kern="1200" baseline="0" dirty="0" smtClean="0">
                <a:solidFill>
                  <a:schemeClr val="tx1"/>
                </a:solidFill>
                <a:effectLst/>
                <a:latin typeface="+mn-lt"/>
                <a:ea typeface="+mn-ea"/>
                <a:cs typeface="+mn-cs"/>
              </a:rPr>
              <a:t> sukkerbiter tilsvarer </a:t>
            </a:r>
            <a:r>
              <a:rPr lang="nb-NO" sz="1200" b="0" kern="1200" dirty="0" smtClean="0">
                <a:solidFill>
                  <a:schemeClr val="tx1"/>
                </a:solidFill>
                <a:effectLst/>
                <a:latin typeface="+mn-lt"/>
                <a:ea typeface="+mn-ea"/>
                <a:cs typeface="+mn-cs"/>
              </a:rPr>
              <a:t>7,8 kg sukker</a:t>
            </a:r>
            <a:r>
              <a:rPr lang="nb-NO" sz="1200" b="0" kern="1200" baseline="0" dirty="0" smtClean="0">
                <a:solidFill>
                  <a:schemeClr val="tx1"/>
                </a:solidFill>
                <a:effectLst/>
                <a:latin typeface="+mn-lt"/>
                <a:ea typeface="+mn-ea"/>
                <a:cs typeface="+mn-cs"/>
              </a:rPr>
              <a:t> og gir</a:t>
            </a:r>
            <a:r>
              <a:rPr lang="nb-NO" sz="1200" b="0" kern="1200" dirty="0" smtClean="0">
                <a:solidFill>
                  <a:schemeClr val="tx1"/>
                </a:solidFill>
                <a:effectLst/>
                <a:latin typeface="+mn-lt"/>
                <a:ea typeface="+mn-ea"/>
                <a:cs typeface="+mn-cs"/>
              </a:rPr>
              <a:t> 31 200  kalorier</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23</a:t>
            </a:fld>
            <a:endParaRPr lang="en-GB"/>
          </a:p>
        </p:txBody>
      </p:sp>
    </p:spTree>
    <p:extLst>
      <p:ext uri="{BB962C8B-B14F-4D97-AF65-F5344CB8AC3E}">
        <p14:creationId xmlns:p14="http://schemas.microsoft.com/office/powerpoint/2010/main" val="162544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Server</a:t>
            </a:r>
            <a:r>
              <a:rPr lang="nb-NO" baseline="0" dirty="0" smtClean="0">
                <a:effectLst/>
              </a:rPr>
              <a:t> lørdagsgodtet i små skåler for da ser det ut som det er mer </a:t>
            </a:r>
            <a:r>
              <a:rPr lang="nb-NO" dirty="0" smtClean="0">
                <a:effectLst/>
              </a:rPr>
              <a:t>(Bildet inneholder</a:t>
            </a:r>
            <a:r>
              <a:rPr lang="nb-NO" baseline="0" dirty="0" smtClean="0">
                <a:effectLst/>
              </a:rPr>
              <a:t> 100 gram smågodt i hver skål)</a:t>
            </a:r>
          </a:p>
          <a:p>
            <a:endParaRPr lang="nb-NO"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100 g smågodt tilsvarer</a:t>
            </a:r>
            <a:r>
              <a:rPr lang="nb-NO" baseline="0" dirty="0" smtClean="0"/>
              <a:t> </a:t>
            </a:r>
            <a:r>
              <a:rPr lang="nb-NO" baseline="0" dirty="0" err="1" smtClean="0"/>
              <a:t>ca</a:t>
            </a:r>
            <a:r>
              <a:rPr lang="nb-NO" baseline="0" dirty="0" smtClean="0"/>
              <a:t> 10 biter godteri, men størrelsen på bitene kan variere mellom ulike typer godteri.</a:t>
            </a:r>
            <a:endParaRPr lang="nb-NO" dirty="0" smtClean="0"/>
          </a:p>
          <a:p>
            <a:endParaRPr lang="nb-NO" baseline="0" dirty="0" smtClean="0">
              <a:effectLst/>
            </a:endParaRPr>
          </a:p>
          <a:p>
            <a:r>
              <a:rPr lang="nb-NO" baseline="0" dirty="0" smtClean="0">
                <a:effectLst/>
              </a:rPr>
              <a:t>Bildet er hentet fra kostholdsverktoyet.no </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24</a:t>
            </a:fld>
            <a:endParaRPr lang="en-GB"/>
          </a:p>
        </p:txBody>
      </p:sp>
    </p:spTree>
    <p:extLst>
      <p:ext uri="{BB962C8B-B14F-4D97-AF65-F5344CB8AC3E}">
        <p14:creationId xmlns:p14="http://schemas.microsoft.com/office/powerpoint/2010/main" val="1347475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Helsedirektoratet og Mattilsynet</a:t>
            </a:r>
            <a:r>
              <a:rPr lang="nb-NO" baseline="0" dirty="0" smtClean="0"/>
              <a:t> står bak </a:t>
            </a:r>
            <a:r>
              <a:rPr lang="nb-NO" baseline="0" dirty="0" err="1" smtClean="0"/>
              <a:t>Nøkkelhullsordningen</a:t>
            </a:r>
            <a:r>
              <a:rPr lang="nb-NO"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Les mer om Nøkkelhullet på helsedirektoratet.no</a:t>
            </a:r>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25</a:t>
            </a:fld>
            <a:endParaRPr lang="en-GB"/>
          </a:p>
        </p:txBody>
      </p:sp>
    </p:spTree>
    <p:extLst>
      <p:ext uri="{BB962C8B-B14F-4D97-AF65-F5344CB8AC3E}">
        <p14:creationId xmlns:p14="http://schemas.microsoft.com/office/powerpoint/2010/main" val="3947190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effectLst/>
              </a:rPr>
              <a:t>Nøkkelhullmerkede matvarer har </a:t>
            </a:r>
            <a:r>
              <a:rPr lang="nb-NO" b="1" dirty="0" smtClean="0">
                <a:effectLst/>
              </a:rPr>
              <a:t>mer fiber og mindre mettet fett, salt og sukker enn tilsvarende matvarer uten Nøkkelhullet</a:t>
            </a:r>
            <a:r>
              <a:rPr lang="nb-NO" dirty="0" smtClean="0">
                <a:effectLst/>
              </a:rPr>
              <a:t>. </a:t>
            </a:r>
            <a:r>
              <a:rPr lang="nb-NO" dirty="0" smtClean="0"/>
              <a:t>Nøkkelhullet hjelper deg med å gjøre sunnere valg når du handler mat i butikken. </a:t>
            </a:r>
            <a:r>
              <a:rPr lang="nb-NO" dirty="0" smtClean="0">
                <a:effectLst/>
              </a:rPr>
              <a:t>Velger du for eksempel en </a:t>
            </a:r>
            <a:r>
              <a:rPr lang="nb-NO" dirty="0" err="1" smtClean="0">
                <a:effectLst/>
              </a:rPr>
              <a:t>Nøkkelhullsmerket</a:t>
            </a:r>
            <a:r>
              <a:rPr lang="nb-NO" dirty="0" smtClean="0">
                <a:effectLst/>
              </a:rPr>
              <a:t> frokostblanding fremfor en frokostblanding uten Nøkkelhullet, får du i deg mer fiber og mindre sukker. </a:t>
            </a:r>
          </a:p>
          <a:p>
            <a:endParaRPr lang="nb-NO"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smtClean="0"/>
              <a:t>Nøkkelhullet</a:t>
            </a:r>
            <a:r>
              <a:rPr lang="nb-NO" sz="1200" dirty="0" smtClean="0"/>
              <a:t> omfatter matvarer som er basis i et sunt og variert hverdags-kosthold. B</a:t>
            </a:r>
            <a:r>
              <a:rPr lang="nb-NO" sz="1200" baseline="0" dirty="0" smtClean="0"/>
              <a:t>rus, godteri, kaker og kjeks inngår ikke i disse matvarene og kan ikke få Nøkkelhullet.</a:t>
            </a:r>
            <a:r>
              <a:rPr lang="nb-NO" sz="1200" dirty="0" smtClean="0"/>
              <a:t/>
            </a:r>
            <a:br>
              <a:rPr lang="nb-NO" sz="1200" dirty="0" smtClean="0"/>
            </a:br>
            <a:endParaRPr lang="nb-NO"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Les mer om Nøkkelhullet på helsedirektoratet.no.</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26</a:t>
            </a:fld>
            <a:endParaRPr lang="en-GB"/>
          </a:p>
        </p:txBody>
      </p:sp>
    </p:spTree>
    <p:extLst>
      <p:ext uri="{BB962C8B-B14F-4D97-AF65-F5344CB8AC3E}">
        <p14:creationId xmlns:p14="http://schemas.microsoft.com/office/powerpoint/2010/main" val="213830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ltLang="nb-NO" dirty="0" smtClean="0">
                <a:solidFill>
                  <a:srgbClr val="000000"/>
                </a:solidFill>
                <a:latin typeface="Calibri" panose="020F0502020204030204" pitchFamily="34" charset="0"/>
              </a:rPr>
              <a:t>I ingredienslisten er ingrediensene satt opp i fallende rekkefølge. Dette betyr at den ingrediensen det er mest av, er nevnt først. Dersom sukker er oppført tidlig på listen, kan det være lurt å vurdere alternative produkter.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i="0" dirty="0" smtClean="0"/>
              <a:t>Eksempel på ingrediensliste fra en variant av yoghurt naturell og fra en yoghurt med jordbær. Sukker kommer som andre</a:t>
            </a:r>
            <a:r>
              <a:rPr lang="nb-NO" i="0" baseline="0" dirty="0" smtClean="0"/>
              <a:t> </a:t>
            </a:r>
            <a:r>
              <a:rPr lang="nb-NO" i="0" dirty="0" smtClean="0"/>
              <a:t>ingrediens i innholdet</a:t>
            </a:r>
            <a:r>
              <a:rPr lang="nb-NO" i="0" baseline="0" dirty="0" smtClean="0"/>
              <a:t> i produktet med jordbær</a:t>
            </a:r>
            <a:r>
              <a:rPr lang="nb-NO" i="0" dirty="0" smtClean="0"/>
              <a:t> og utgjør derfor en</a:t>
            </a:r>
            <a:r>
              <a:rPr lang="nb-NO" i="0" baseline="0" dirty="0" smtClean="0"/>
              <a:t> større andel av totalinnholdet enn ingrediensene som kommer senere i listen (f.eks. melkepulver).</a:t>
            </a:r>
            <a:endParaRPr lang="nb-NO" i="0" dirty="0" smtClean="0"/>
          </a:p>
          <a:p>
            <a:r>
              <a:rPr lang="nb-NO" dirty="0" smtClean="0"/>
              <a:t>Naturell yoghurt</a:t>
            </a:r>
            <a:r>
              <a:rPr lang="nb-NO" baseline="0" dirty="0" smtClean="0"/>
              <a:t> har ikke tilsatt sukker, bare sukkerarter som finnes naturlig i melken.</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A1E4C89-3B0D-496A-AA59-67BF3CE18714}" type="slidenum">
              <a:rPr lang="nb-NO" smtClean="0">
                <a:solidFill>
                  <a:prstClr val="black"/>
                </a:solidFill>
              </a:rPr>
              <a:pPr/>
              <a:t>27</a:t>
            </a:fld>
            <a:endParaRPr lang="nb-NO" dirty="0">
              <a:solidFill>
                <a:prstClr val="black"/>
              </a:solidFill>
            </a:endParaRPr>
          </a:p>
        </p:txBody>
      </p:sp>
    </p:spTree>
    <p:extLst>
      <p:ext uri="{BB962C8B-B14F-4D97-AF65-F5344CB8AC3E}">
        <p14:creationId xmlns:p14="http://schemas.microsoft.com/office/powerpoint/2010/main" val="2682717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Bildet viser eksempel på en næringsdeklarasjon.</a:t>
            </a:r>
          </a:p>
          <a:p>
            <a:r>
              <a:rPr lang="nb-NO" dirty="0" smtClean="0"/>
              <a:t>Næringsdeklarasjonen på innpakkede matvarer viser hvor mye matvaren</a:t>
            </a:r>
            <a:r>
              <a:rPr lang="nb-NO" baseline="0" dirty="0" smtClean="0"/>
              <a:t> </a:t>
            </a:r>
            <a:r>
              <a:rPr lang="nb-NO" dirty="0" smtClean="0"/>
              <a:t>inneholder av energi og noen næringsstoffer</a:t>
            </a:r>
            <a:r>
              <a:rPr lang="nb-NO" baseline="0" dirty="0" smtClean="0"/>
              <a:t> det er obligatorisk å oppgi.</a:t>
            </a:r>
            <a:r>
              <a:rPr lang="nb-NO" dirty="0" smtClean="0"/>
              <a:t> Deklarasjonen gjør det mulig å sammenligne innholdet av disse næringsstoffene i ulike matvarer, og enklere å velge de alternativene</a:t>
            </a:r>
            <a:r>
              <a:rPr lang="nb-NO" baseline="0" dirty="0" smtClean="0"/>
              <a:t> </a:t>
            </a:r>
            <a:r>
              <a:rPr lang="nb-NO" dirty="0" smtClean="0"/>
              <a:t>som er best for helsa. </a:t>
            </a:r>
            <a:r>
              <a:rPr lang="nb-NO" sz="1200" u="sng" kern="1200" dirty="0" smtClean="0">
                <a:solidFill>
                  <a:schemeClr val="tx1"/>
                </a:solidFill>
                <a:effectLst/>
                <a:latin typeface="+mn-lt"/>
                <a:ea typeface="+mn-ea"/>
                <a:cs typeface="+mn-cs"/>
              </a:rPr>
              <a:t>I</a:t>
            </a:r>
            <a:r>
              <a:rPr lang="nb-NO" sz="1200" kern="1200" dirty="0" smtClean="0">
                <a:solidFill>
                  <a:schemeClr val="tx1"/>
                </a:solidFill>
                <a:effectLst/>
                <a:latin typeface="+mn-lt"/>
                <a:ea typeface="+mn-ea"/>
                <a:cs typeface="+mn-cs"/>
              </a:rPr>
              <a:t> selve næringsdeklarasjonen skal totalt innhold av karbohydrater hvorav mengde sukkerarter,</a:t>
            </a:r>
            <a:r>
              <a:rPr lang="nb-NO" sz="1200" kern="1200" baseline="0" dirty="0" smtClean="0">
                <a:solidFill>
                  <a:schemeClr val="tx1"/>
                </a:solidFill>
                <a:effectLst/>
                <a:latin typeface="+mn-lt"/>
                <a:ea typeface="+mn-ea"/>
                <a:cs typeface="+mn-cs"/>
              </a:rPr>
              <a:t> oppgis, men mengde tilsatt sukker kan ikke oppgis.  </a:t>
            </a:r>
            <a:r>
              <a:rPr lang="nb-NO" sz="1200" kern="1200" dirty="0" smtClean="0">
                <a:solidFill>
                  <a:schemeClr val="tx1"/>
                </a:solidFill>
                <a:effectLst/>
                <a:latin typeface="+mn-lt"/>
                <a:ea typeface="+mn-ea"/>
                <a:cs typeface="+mn-cs"/>
              </a:rPr>
              <a:t>Det er mulig å opplyse om mengde tilsatt sukker </a:t>
            </a:r>
            <a:r>
              <a:rPr lang="nb-NO" sz="1200" u="sng" kern="1200" dirty="0" smtClean="0">
                <a:solidFill>
                  <a:schemeClr val="tx1"/>
                </a:solidFill>
                <a:effectLst/>
                <a:latin typeface="+mn-lt"/>
                <a:ea typeface="+mn-ea"/>
                <a:cs typeface="+mn-cs"/>
              </a:rPr>
              <a:t>utenfor</a:t>
            </a:r>
            <a:r>
              <a:rPr lang="nb-NO" sz="1200" kern="1200" dirty="0" smtClean="0">
                <a:solidFill>
                  <a:schemeClr val="tx1"/>
                </a:solidFill>
                <a:effectLst/>
                <a:latin typeface="+mn-lt"/>
                <a:ea typeface="+mn-ea"/>
                <a:cs typeface="+mn-cs"/>
              </a:rPr>
              <a:t> deklarasjonen. (Sukkerarter defineres som alle mono- og disakkarider.)</a:t>
            </a:r>
            <a:endParaRPr lang="nb-NO" alt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Kostfiber vises</a:t>
            </a:r>
            <a:r>
              <a:rPr lang="nb-NO" baseline="0" dirty="0" smtClean="0"/>
              <a:t> ikke alltid i næringsdeklarasjonen fordi det er frivillig å angi mengden fiber.</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200" baseline="0" dirty="0" smtClean="0"/>
              <a:t>Ingredienslisten kan også brukes til å </a:t>
            </a:r>
            <a:r>
              <a:rPr lang="nb-NO" altLang="nb-NO" sz="1200" dirty="0" smtClean="0"/>
              <a:t>sammenligne ulike produkter.</a:t>
            </a:r>
            <a:r>
              <a:rPr lang="nb-NO" altLang="nb-NO" sz="1200" baseline="0" dirty="0" smtClean="0"/>
              <a:t> </a:t>
            </a:r>
            <a:r>
              <a:rPr lang="nb-NO" dirty="0" smtClean="0"/>
              <a:t>Jo tidligere sukker står oppgitt i ingredienslisten, jo mer av produktet består ofte av sukker.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28</a:t>
            </a:fld>
            <a:endParaRPr lang="en-GB"/>
          </a:p>
        </p:txBody>
      </p:sp>
    </p:spTree>
    <p:extLst>
      <p:ext uri="{BB962C8B-B14F-4D97-AF65-F5344CB8AC3E}">
        <p14:creationId xmlns:p14="http://schemas.microsoft.com/office/powerpoint/2010/main" val="2884929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a:t>
            </a:r>
            <a:r>
              <a:rPr lang="nb-NO" baseline="0" dirty="0" smtClean="0"/>
              <a:t> forelder er du ikke kjip om du sier nei! Gode foreldre sier nei brus og søtsaker hver dag. Sett grenser på frekvens og mengde. </a:t>
            </a:r>
          </a:p>
          <a:p>
            <a:endParaRPr lang="nb-NO" baseline="0" dirty="0" smtClean="0"/>
          </a:p>
          <a:p>
            <a:r>
              <a:rPr lang="nb-NO" dirty="0" smtClean="0"/>
              <a:t>Til diskusjon:</a:t>
            </a:r>
          </a:p>
          <a:p>
            <a:r>
              <a:rPr lang="nb-NO" dirty="0" smtClean="0"/>
              <a:t>Hvordan unngå lørdag hele uka?</a:t>
            </a:r>
          </a:p>
          <a:p>
            <a:r>
              <a:rPr lang="nb-NO" dirty="0" smtClean="0"/>
              <a:t>Sett grenser for barna</a:t>
            </a:r>
          </a:p>
          <a:p>
            <a:r>
              <a:rPr lang="nb-NO" dirty="0" smtClean="0"/>
              <a:t>Hvor ofte og hvor mye</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29</a:t>
            </a:fld>
            <a:endParaRPr lang="en-GB"/>
          </a:p>
        </p:txBody>
      </p:sp>
    </p:spTree>
    <p:extLst>
      <p:ext uri="{BB962C8B-B14F-4D97-AF65-F5344CB8AC3E}">
        <p14:creationId xmlns:p14="http://schemas.microsoft.com/office/powerpoint/2010/main" val="243307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Sukkerinntak øker risiko for hull i tennene, infeksjoner og betennelse i tannkjøttet</a:t>
            </a:r>
            <a:endParaRPr lang="nb-NO" b="1" baseline="0" dirty="0" smtClean="0"/>
          </a:p>
          <a:p>
            <a:endParaRPr lang="nb-NO" baseline="0" dirty="0" smtClean="0"/>
          </a:p>
          <a:p>
            <a:endParaRPr lang="nb-NO" baseline="0" dirty="0" smtClean="0"/>
          </a:p>
          <a:p>
            <a:r>
              <a:rPr lang="nb-NO" baseline="0" dirty="0" smtClean="0"/>
              <a:t>Systematiske kunnskapsoppsummeringer har konkludert med følgende (Kostrådsrapporten 2011 og NNR 2012): </a:t>
            </a:r>
          </a:p>
          <a:p>
            <a:pPr marL="171450" indent="-171450">
              <a:buFont typeface="Arial" panose="020B0604020202020204" pitchFamily="34" charset="0"/>
              <a:buChar char="•"/>
            </a:pPr>
            <a:r>
              <a:rPr lang="nb-NO" dirty="0" smtClean="0"/>
              <a:t>Et høyt inntak av drikke med tilsatt sukker øker risiko for vektøkning, overvekt og fedme og diabetes type 2</a:t>
            </a:r>
          </a:p>
          <a:p>
            <a:pPr marL="171450" indent="-171450">
              <a:buFont typeface="Arial" panose="020B0604020202020204" pitchFamily="34" charset="0"/>
              <a:buChar char="•"/>
            </a:pPr>
            <a:r>
              <a:rPr lang="nb-NO" dirty="0" smtClean="0"/>
              <a:t>Et høyt inntak av matvarer med høy energitetthet øker risiko for overvekt og fedme</a:t>
            </a:r>
          </a:p>
          <a:p>
            <a:pPr marL="171450" indent="-171450">
              <a:buFont typeface="Arial" panose="020B0604020202020204" pitchFamily="34" charset="0"/>
              <a:buChar char="•"/>
            </a:pPr>
            <a:r>
              <a:rPr lang="nb-NO" dirty="0" smtClean="0"/>
              <a:t>Inntak av tilsatt sukker øker risiko for karies </a:t>
            </a:r>
          </a:p>
          <a:p>
            <a:pPr marL="171450" indent="-171450">
              <a:buFont typeface="Arial" panose="020B0604020202020204" pitchFamily="34" charset="0"/>
              <a:buChar char="•"/>
            </a:pPr>
            <a:r>
              <a:rPr lang="nb-NO" dirty="0" smtClean="0"/>
              <a:t>Hyppig bruk av drikke med lav pH øker risiko </a:t>
            </a:r>
            <a:r>
              <a:rPr lang="nb-NO" sz="1200" kern="1200" dirty="0" smtClean="0">
                <a:solidFill>
                  <a:schemeClr val="tx1"/>
                </a:solidFill>
                <a:effectLst/>
                <a:latin typeface="+mn-lt"/>
                <a:ea typeface="+mn-ea"/>
                <a:cs typeface="+mn-cs"/>
              </a:rPr>
              <a:t>for erosjonsskader på tennene</a:t>
            </a:r>
          </a:p>
          <a:p>
            <a:pPr marL="0" indent="0">
              <a:buFont typeface="Arial" panose="020B0604020202020204" pitchFamily="34" charset="0"/>
              <a:buNone/>
            </a:pPr>
            <a:endParaRPr lang="nb-NO" dirty="0" smtClean="0"/>
          </a:p>
          <a:p>
            <a:pPr marL="0" indent="0">
              <a:buFont typeface="Arial" panose="020B0604020202020204" pitchFamily="34" charset="0"/>
              <a:buNone/>
            </a:pPr>
            <a:r>
              <a:rPr lang="nb-NO" dirty="0" smtClean="0"/>
              <a:t>Bakgrunn:</a:t>
            </a:r>
          </a:p>
          <a:p>
            <a:pPr marL="171450" indent="-171450">
              <a:buFont typeface="Arial" panose="020B0604020202020204" pitchFamily="34" charset="0"/>
              <a:buChar char="•"/>
            </a:pPr>
            <a:r>
              <a:rPr lang="nb-NO" dirty="0" smtClean="0"/>
              <a:t>Kostrådsrapporten 2011, Nasjonalt råd for ernæring</a:t>
            </a:r>
          </a:p>
          <a:p>
            <a:pPr marL="171450" indent="-171450">
              <a:buFont typeface="Arial" panose="020B0604020202020204" pitchFamily="34" charset="0"/>
              <a:buChar char="•"/>
            </a:pPr>
            <a:r>
              <a:rPr lang="nb-NO" dirty="0" smtClean="0"/>
              <a:t>NNR 2012/Norske anbefalinger for ernæring og fysisk aktivitet</a:t>
            </a:r>
          </a:p>
          <a:p>
            <a:pPr marL="171450" indent="-171450">
              <a:buFont typeface="Arial" panose="020B0604020202020204" pitchFamily="34" charset="0"/>
              <a:buChar char="•"/>
            </a:pPr>
            <a:r>
              <a:rPr lang="nb-NO" dirty="0" err="1" smtClean="0"/>
              <a:t>WHOs</a:t>
            </a:r>
            <a:r>
              <a:rPr lang="nb-NO" dirty="0" smtClean="0"/>
              <a:t> retningslinjer</a:t>
            </a:r>
          </a:p>
          <a:p>
            <a:pPr marL="171450" indent="-171450">
              <a:buFont typeface="Arial" panose="020B0604020202020204" pitchFamily="34" charset="0"/>
              <a:buChar char="•"/>
            </a:pPr>
            <a:r>
              <a:rPr lang="nb-NO" dirty="0" smtClean="0"/>
              <a:t>FHI – kunnskapsgrunnlag til ny handlingsplan kosthold, 2017</a:t>
            </a:r>
          </a:p>
          <a:p>
            <a:pPr marL="171450" indent="-171450">
              <a:buFont typeface="Arial" panose="020B0604020202020204" pitchFamily="34" charset="0"/>
              <a:buChar char="•"/>
            </a:pPr>
            <a:r>
              <a:rPr lang="nb-NO" dirty="0" smtClean="0"/>
              <a:t>Andre lands anbefalinger</a:t>
            </a:r>
          </a:p>
          <a:p>
            <a:pPr marL="628650" lvl="1" indent="-171450">
              <a:buFont typeface="Arial" panose="020B0604020202020204" pitchFamily="34" charset="0"/>
              <a:buChar char="•"/>
            </a:pPr>
            <a:r>
              <a:rPr lang="nb-NO" dirty="0" smtClean="0"/>
              <a:t>Som USA og England</a:t>
            </a:r>
          </a:p>
          <a:p>
            <a:endParaRPr lang="nb-NO" dirty="0" smtClean="0"/>
          </a:p>
          <a:p>
            <a:r>
              <a:rPr lang="nb-NO" dirty="0" smtClean="0"/>
              <a:t>Befolkningsrettet informasjon</a:t>
            </a:r>
            <a:r>
              <a:rPr lang="nb-NO" baseline="0" dirty="0" smtClean="0"/>
              <a:t>:  https://helsenorge.no/kosthold-og-ernaring/kostrad/mindre-sukker-til-hverdags</a:t>
            </a:r>
          </a:p>
          <a:p>
            <a:endParaRPr lang="nb-NO" baseline="0"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3</a:t>
            </a:fld>
            <a:endParaRPr lang="en-GB"/>
          </a:p>
        </p:txBody>
      </p:sp>
    </p:spTree>
    <p:extLst>
      <p:ext uri="{BB962C8B-B14F-4D97-AF65-F5344CB8AC3E}">
        <p14:creationId xmlns:p14="http://schemas.microsoft.com/office/powerpoint/2010/main" val="2419620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Smoothie</a:t>
            </a:r>
            <a:r>
              <a:rPr lang="nb-NO" dirty="0" smtClean="0"/>
              <a:t> kan også lages som iskrem. </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Evt</a:t>
            </a:r>
            <a:r>
              <a:rPr lang="nb-NO" baseline="0" dirty="0" smtClean="0"/>
              <a:t> til diskusjon; hva serveres på arrangement (i regi av skole, arbeidsplass, fritidsaktiviteter mv) for barn/unge/voksne? Tilbys noe av dette?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30</a:t>
            </a:fld>
            <a:endParaRPr lang="en-GB"/>
          </a:p>
        </p:txBody>
      </p:sp>
    </p:spTree>
    <p:extLst>
      <p:ext uri="{BB962C8B-B14F-4D97-AF65-F5344CB8AC3E}">
        <p14:creationId xmlns:p14="http://schemas.microsoft.com/office/powerpoint/2010/main" val="1646067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Fargerike alternativer til smågodt. </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31</a:t>
            </a:fld>
            <a:endParaRPr lang="en-GB"/>
          </a:p>
        </p:txBody>
      </p:sp>
    </p:spTree>
    <p:extLst>
      <p:ext uri="{BB962C8B-B14F-4D97-AF65-F5344CB8AC3E}">
        <p14:creationId xmlns:p14="http://schemas.microsoft.com/office/powerpoint/2010/main" val="226674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u="none" dirty="0" smtClean="0">
                <a:effectLst/>
              </a:rPr>
              <a:t>Hyppig inntak av mat og drikke med sukker øker risikoen for karies (hull i tennene). Karies skyldes et komplekst samspill mellom bakterier i munnhulen, sukker og tannvev. Spiser du ofte og mye mat med tilsatt sukker, stimuleres bakterienes produksjon av ulike stoffer</a:t>
            </a:r>
            <a:r>
              <a:rPr lang="nb-NO" u="none" baseline="0" dirty="0" smtClean="0">
                <a:effectLst/>
              </a:rPr>
              <a:t> som</a:t>
            </a:r>
            <a:r>
              <a:rPr lang="nb-NO" u="none" dirty="0" smtClean="0">
                <a:effectLst/>
              </a:rPr>
              <a:t> kan føre til karies. </a:t>
            </a:r>
            <a:br>
              <a:rPr lang="nb-NO" u="none" dirty="0" smtClean="0">
                <a:effectLst/>
              </a:rPr>
            </a:br>
            <a:r>
              <a:rPr lang="nb-NO" u="none" dirty="0" smtClean="0">
                <a:effectLst/>
              </a:rPr>
              <a:t/>
            </a:r>
            <a:br>
              <a:rPr lang="nb-NO" u="none" dirty="0" smtClean="0">
                <a:effectLst/>
              </a:rPr>
            </a:br>
            <a:r>
              <a:rPr lang="nb-NO" sz="1200" u="none" kern="1200" dirty="0" smtClean="0">
                <a:solidFill>
                  <a:schemeClr val="tx1"/>
                </a:solidFill>
                <a:effectLst/>
                <a:latin typeface="+mn-lt"/>
                <a:ea typeface="+mn-ea"/>
                <a:cs typeface="+mn-cs"/>
              </a:rPr>
              <a:t>Hyppig inntak av sure produkter gjennom dagen bør unngås. Drikke</a:t>
            </a:r>
            <a:r>
              <a:rPr lang="nb-NO" sz="1200" u="none" kern="1200" baseline="0" dirty="0" smtClean="0">
                <a:solidFill>
                  <a:schemeClr val="tx1"/>
                </a:solidFill>
                <a:effectLst/>
                <a:latin typeface="+mn-lt"/>
                <a:ea typeface="+mn-ea"/>
                <a:cs typeface="+mn-cs"/>
              </a:rPr>
              <a:t> med sukker, drikke med søtstoff</a:t>
            </a:r>
            <a:r>
              <a:rPr lang="nb-NO" sz="1200" u="none" kern="1200" dirty="0" smtClean="0">
                <a:solidFill>
                  <a:schemeClr val="tx1"/>
                </a:solidFill>
                <a:effectLst/>
                <a:latin typeface="+mn-lt"/>
                <a:ea typeface="+mn-ea"/>
                <a:cs typeface="+mn-cs"/>
              </a:rPr>
              <a:t>, juice/sitrusfrukter, sure godterier og annet syrlig kan gi syreskader på tennene (erosjoner) hvis det spises/drikkes ofte.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none" kern="1200" baseline="0" dirty="0" smtClean="0">
                <a:solidFill>
                  <a:schemeClr val="tx1"/>
                </a:solidFill>
                <a:effectLst/>
                <a:latin typeface="+mn-lt"/>
                <a:ea typeface="+mn-ea"/>
                <a:cs typeface="+mn-cs"/>
              </a:rPr>
              <a:t>Syreskader kan fører til ising i tennene, tannvevet kan bli svakere og bli mer utsatt for slitasje og karies.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u="none" kern="1200" dirty="0" smtClean="0">
                <a:solidFill>
                  <a:schemeClr val="tx1"/>
                </a:solidFill>
                <a:effectLst/>
                <a:latin typeface="+mn-lt"/>
                <a:ea typeface="+mn-ea"/>
                <a:cs typeface="+mn-cs"/>
              </a:rPr>
              <a:t>Etter inntak av syreholdig mat/drikke kan gjerne munnen skylles med vann, og måltidet avsluttes med melk/ost eller noe annet basisk.</a:t>
            </a:r>
            <a:r>
              <a:rPr lang="nb-NO"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u="sng" kern="1200" dirty="0" smtClean="0">
                <a:solidFill>
                  <a:schemeClr val="tx1"/>
                </a:solidFill>
                <a:effectLst/>
                <a:latin typeface="+mn-lt"/>
                <a:ea typeface="+mn-ea"/>
                <a:cs typeface="+mn-cs"/>
              </a:rPr>
              <a:t>Søtstoffer</a:t>
            </a:r>
            <a:r>
              <a:rPr lang="nb-NO" sz="1200" b="0" i="0" kern="1200" dirty="0" smtClean="0">
                <a:solidFill>
                  <a:schemeClr val="tx1"/>
                </a:solidFill>
                <a:effectLst/>
                <a:latin typeface="+mn-lt"/>
                <a:ea typeface="+mn-ea"/>
                <a:cs typeface="+mn-cs"/>
              </a:rPr>
              <a:t> er en kategori tilsetningsstoffer, som gir mat</a:t>
            </a:r>
            <a:r>
              <a:rPr lang="nb-NO" sz="1200" b="0" i="0" kern="1200" baseline="0" dirty="0" smtClean="0">
                <a:solidFill>
                  <a:schemeClr val="tx1"/>
                </a:solidFill>
                <a:effectLst/>
                <a:latin typeface="+mn-lt"/>
                <a:ea typeface="+mn-ea"/>
                <a:cs typeface="+mn-cs"/>
              </a:rPr>
              <a:t> og drikke</a:t>
            </a:r>
            <a:r>
              <a:rPr lang="nb-NO" sz="1200" b="0" i="0" kern="1200" dirty="0" smtClean="0">
                <a:solidFill>
                  <a:schemeClr val="tx1"/>
                </a:solidFill>
                <a:effectLst/>
                <a:latin typeface="+mn-lt"/>
                <a:ea typeface="+mn-ea"/>
                <a:cs typeface="+mn-cs"/>
              </a:rPr>
              <a:t> søt smak. Søtstoffer erstatter sukker i mat og drikke.</a:t>
            </a:r>
            <a:endParaRPr lang="nb-NO" u="non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u="none"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A1E4C89-3B0D-496A-AA59-67BF3CE18714}" type="slidenum">
              <a:rPr lang="nb-NO" smtClean="0"/>
              <a:t>4</a:t>
            </a:fld>
            <a:endParaRPr lang="nb-NO"/>
          </a:p>
        </p:txBody>
      </p:sp>
    </p:spTree>
    <p:extLst>
      <p:ext uri="{BB962C8B-B14F-4D97-AF65-F5344CB8AC3E}">
        <p14:creationId xmlns:p14="http://schemas.microsoft.com/office/powerpoint/2010/main" val="229361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3577" y="4686499"/>
            <a:ext cx="5388610" cy="4855169"/>
          </a:xfrm>
        </p:spPr>
        <p:txBody>
          <a:bodyPr/>
          <a:lstStyle/>
          <a:p>
            <a:r>
              <a:rPr lang="nb-NO" b="1" dirty="0" smtClean="0"/>
              <a:t>Barn og sukker</a:t>
            </a:r>
          </a:p>
          <a:p>
            <a:r>
              <a:rPr lang="nb-NO" dirty="0" smtClean="0">
                <a:effectLst/>
              </a:rPr>
              <a:t>Det er spesielt viktig for barn og unge at de får i seg sunn og næringsrik mat og drikke fordi de vokser og utvikler seg, og de er i mye aktivitet. En liten mage har ikke plass til så mye mat, til tross for at behovet for vitaminer og mineraler er stort. </a:t>
            </a:r>
          </a:p>
          <a:p>
            <a:endParaRPr lang="nb-NO" dirty="0" smtClean="0">
              <a:effectLst/>
            </a:endParaRPr>
          </a:p>
          <a:p>
            <a:r>
              <a:rPr lang="nb-NO" dirty="0" smtClean="0">
                <a:effectLst/>
              </a:rPr>
              <a:t>Når barna fyller magen med mat og drikke som inneholder mye sukker, blir de mette uten at de får i seg næringsstoffene de trenger.  I tillegg til å sørge for </a:t>
            </a:r>
            <a:r>
              <a:rPr lang="nb-NO" dirty="0" smtClean="0"/>
              <a:t>måltider med god </a:t>
            </a:r>
            <a:r>
              <a:rPr lang="nb-NO" dirty="0"/>
              <a:t>ernæringsmessig </a:t>
            </a:r>
            <a:r>
              <a:rPr lang="nb-NO" dirty="0" smtClean="0"/>
              <a:t>sammensetning, er e</a:t>
            </a:r>
            <a:r>
              <a:rPr lang="nb-NO" dirty="0" smtClean="0">
                <a:effectLst/>
              </a:rPr>
              <a:t>t annet råd  å la barna spise med jevne mellomrom for å holde blodsukkeret stabilt.</a:t>
            </a:r>
          </a:p>
          <a:p>
            <a:endParaRPr lang="nb-NO" dirty="0" smtClean="0"/>
          </a:p>
          <a:p>
            <a:r>
              <a:rPr lang="nb-NO" dirty="0" smtClean="0">
                <a:effectLst/>
              </a:rPr>
              <a:t>Over halvparten av barn og unge, og om lag 20 prosent av voksne, har et inntak av tilsatt sukker som er høyere enn anbefalt. Inntaket av sukkerholdig drikke som brus og saft er også mye høyere blant unge enn eldre.</a:t>
            </a:r>
          </a:p>
          <a:p>
            <a:endParaRPr lang="nb-NO" dirty="0" smtClean="0">
              <a:effectLst/>
            </a:endParaRPr>
          </a:p>
          <a:p>
            <a:r>
              <a:rPr lang="nb-NO" b="1" dirty="0" smtClean="0">
                <a:effectLst/>
              </a:rPr>
              <a:t>Beskrivelse</a:t>
            </a:r>
            <a:r>
              <a:rPr lang="nb-NO" b="1" baseline="0" dirty="0" smtClean="0">
                <a:effectLst/>
              </a:rPr>
              <a:t> bilde: </a:t>
            </a:r>
          </a:p>
          <a:p>
            <a:r>
              <a:rPr lang="nb-NO" dirty="0" smtClean="0"/>
              <a:t>Tilsatt</a:t>
            </a:r>
            <a:r>
              <a:rPr lang="nb-NO" baseline="0" dirty="0" smtClean="0"/>
              <a:t> sukker </a:t>
            </a:r>
            <a:r>
              <a:rPr lang="nb-NO" dirty="0" smtClean="0"/>
              <a:t>i hhv:</a:t>
            </a:r>
            <a:r>
              <a:rPr lang="nb-NO" baseline="0" dirty="0" smtClean="0"/>
              <a:t> </a:t>
            </a:r>
          </a:p>
          <a:p>
            <a:pPr marL="171450" indent="-171450">
              <a:buFontTx/>
              <a:buChar char="-"/>
            </a:pPr>
            <a:r>
              <a:rPr lang="nb-NO" sz="1200" kern="1200" dirty="0" smtClean="0">
                <a:solidFill>
                  <a:schemeClr val="tx1"/>
                </a:solidFill>
                <a:effectLst/>
                <a:latin typeface="+mn-lt"/>
                <a:ea typeface="+mn-ea"/>
                <a:cs typeface="+mn-cs"/>
              </a:rPr>
              <a:t>  1 muffins (ferdigpakket); tilsatt sukker her tilsvarer sukkermengden i 12 sukkerbiter</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- 3 kjeks: tilsatt sukker</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her tilsvarer sukkermengden i 5 sukkerbiter</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- 1 hvetebolle: tilsatt</a:t>
            </a:r>
            <a:r>
              <a:rPr lang="nb-NO" sz="1200" kern="1200" baseline="0" dirty="0" smtClean="0">
                <a:solidFill>
                  <a:schemeClr val="tx1"/>
                </a:solidFill>
                <a:effectLst/>
                <a:latin typeface="+mn-lt"/>
                <a:ea typeface="+mn-ea"/>
                <a:cs typeface="+mn-cs"/>
              </a:rPr>
              <a:t> sukker her tilsvarer sukkermengden i </a:t>
            </a:r>
            <a:r>
              <a:rPr lang="nb-NO" sz="1200" kern="1200" dirty="0" smtClean="0">
                <a:solidFill>
                  <a:schemeClr val="tx1"/>
                </a:solidFill>
                <a:effectLst/>
                <a:latin typeface="+mn-lt"/>
                <a:ea typeface="+mn-ea"/>
                <a:cs typeface="+mn-cs"/>
              </a:rPr>
              <a:t>4 sukkerbiter </a:t>
            </a:r>
          </a:p>
          <a:p>
            <a:endParaRPr lang="nb-NO" dirty="0" smtClean="0"/>
          </a:p>
          <a:p>
            <a:r>
              <a:rPr lang="nb-NO" dirty="0" smtClean="0"/>
              <a:t>Med</a:t>
            </a:r>
            <a:r>
              <a:rPr lang="nb-NO" baseline="0" dirty="0" smtClean="0"/>
              <a:t> sunn mat og drikke mener vi et kosthold i tråd med Helsedirektoratets kostråd.</a:t>
            </a:r>
          </a:p>
          <a:p>
            <a:endParaRPr lang="nb-NO" dirty="0" smtClean="0"/>
          </a:p>
          <a:p>
            <a:r>
              <a:rPr lang="nb-NO" dirty="0" smtClean="0"/>
              <a:t>Porsjonene </a:t>
            </a:r>
            <a:r>
              <a:rPr lang="nb-NO" dirty="0"/>
              <a:t>som er benyttet er tatt fra publikasjonen Mål, vekt og porsjonsstørrelser for matvarer</a:t>
            </a:r>
            <a:r>
              <a:rPr lang="nb-NO" dirty="0" smtClean="0"/>
              <a:t>; https</a:t>
            </a:r>
            <a:r>
              <a:rPr lang="nb-NO" dirty="0"/>
              <a:t>://helsedirektoratet.no/publikasjoner/mal-vekt-og-porsjonsstorrelser-for-matvarer.</a:t>
            </a:r>
          </a:p>
          <a:p>
            <a:endParaRPr lang="nb-NO" dirty="0"/>
          </a:p>
          <a:p>
            <a:endParaRPr lang="nb-NO" dirty="0"/>
          </a:p>
          <a:p>
            <a:endParaRPr lang="nb-NO" dirty="0"/>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5</a:t>
            </a:fld>
            <a:endParaRPr lang="en-GB"/>
          </a:p>
        </p:txBody>
      </p:sp>
    </p:spTree>
    <p:extLst>
      <p:ext uri="{BB962C8B-B14F-4D97-AF65-F5344CB8AC3E}">
        <p14:creationId xmlns:p14="http://schemas.microsoft.com/office/powerpoint/2010/main" val="135131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Sukker forekommer naturlig, i ulike former, i mat. For eksempel</a:t>
            </a:r>
            <a:r>
              <a:rPr lang="nb-NO" baseline="0" dirty="0" smtClean="0"/>
              <a:t> </a:t>
            </a:r>
            <a:r>
              <a:rPr lang="nb-NO" dirty="0" smtClean="0"/>
              <a:t>inneholder frukt fruktsukker (fruktose) og druesukker (glukose), mens melk inneholder melkesukker (laktose). «Naturlig sukker» regnes ikke som tilsatt sukker. Matvarer med naturlig innhold av sukker inneholder som</a:t>
            </a:r>
            <a:r>
              <a:rPr lang="nb-NO" baseline="0" dirty="0" smtClean="0"/>
              <a:t> oftest også andre viktige næringsstoffer. </a:t>
            </a:r>
            <a:endParaRPr lang="nb-NO" dirty="0" smtClean="0"/>
          </a:p>
          <a:p>
            <a:endParaRPr lang="nb-NO" dirty="0" smtClean="0"/>
          </a:p>
          <a:p>
            <a:r>
              <a:rPr lang="nb-NO" dirty="0" smtClean="0"/>
              <a:t>Tilsatt sukker</a:t>
            </a:r>
            <a:r>
              <a:rPr lang="nb-NO" baseline="0" dirty="0" smtClean="0"/>
              <a:t> er tilsatt matvaren ved produksjon eller tilberedning, både hos matprodusenter, serveringssteder og hjemme.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6</a:t>
            </a:fld>
            <a:endParaRPr lang="en-GB"/>
          </a:p>
        </p:txBody>
      </p:sp>
    </p:spTree>
    <p:extLst>
      <p:ext uri="{BB962C8B-B14F-4D97-AF65-F5344CB8AC3E}">
        <p14:creationId xmlns:p14="http://schemas.microsoft.com/office/powerpoint/2010/main" val="244629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Tilsatt sukker er tilsatt matvaren ved produksjon eller tilberedning,</a:t>
            </a:r>
            <a:r>
              <a:rPr lang="nb-NO" baseline="0" dirty="0" smtClean="0"/>
              <a:t> både hos matprodusenter, i serveringssteder og hjemme.</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u="none" dirty="0" smtClean="0"/>
              <a:t>Tilsatt</a:t>
            </a:r>
            <a:r>
              <a:rPr lang="nb-NO" u="none" baseline="0" dirty="0" smtClean="0"/>
              <a:t> sukker</a:t>
            </a:r>
            <a:r>
              <a:rPr lang="nb-NO" dirty="0" smtClean="0"/>
              <a:t> kan være:</a:t>
            </a:r>
            <a:r>
              <a:rPr lang="nb-NO" baseline="0" dirty="0" smtClean="0"/>
              <a:t> </a:t>
            </a:r>
            <a:r>
              <a:rPr lang="nb-NO" baseline="0" dirty="0" err="1" smtClean="0"/>
              <a:t>sukrose</a:t>
            </a:r>
            <a:r>
              <a:rPr lang="nb-NO" baseline="0" dirty="0" smtClean="0"/>
              <a:t>, fruktose, glukose, maltose, laktose, </a:t>
            </a:r>
            <a:r>
              <a:rPr lang="nb-NO" baseline="0" dirty="0" err="1" smtClean="0"/>
              <a:t>stivelseshydrolysat</a:t>
            </a:r>
            <a:r>
              <a:rPr lang="nb-NO" baseline="0" dirty="0" smtClean="0"/>
              <a:t> (glukosesirup, høyfruktosesirup), honning, frukt- og </a:t>
            </a:r>
            <a:r>
              <a:rPr lang="nb-NO" baseline="0" dirty="0" err="1" smtClean="0"/>
              <a:t>bærkonsentrater</a:t>
            </a:r>
            <a:r>
              <a:rPr lang="nb-NO" baseline="0" dirty="0" smtClean="0"/>
              <a:t> og andre isolerte sukkerpreparater som er brukt i ren form eller tilsatt som komponent i matvarer eller ved matlaging.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Tilsatt sukker bidrar ikke, eller i svært liten grad, med nødvendige næringsstoffer i kostholdet, kun med energi.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Legg</a:t>
            </a:r>
            <a:r>
              <a:rPr lang="nb-NO" baseline="0" dirty="0" smtClean="0"/>
              <a:t> merke til at en sukkerart kan være naturlig i en matvare, </a:t>
            </a:r>
            <a:r>
              <a:rPr lang="nb-NO" baseline="0" dirty="0" err="1" smtClean="0"/>
              <a:t>f.eks</a:t>
            </a:r>
            <a:r>
              <a:rPr lang="nb-NO" baseline="0" dirty="0" smtClean="0"/>
              <a:t> frukt, men tilsatt i en annen, som når man tilsetter fruktose i en vare under produksjon for å gi søtere smak. Det er bedre å få i seg mat som har et naturlig innhold av sukker. </a:t>
            </a:r>
            <a:r>
              <a:rPr lang="nb-NO" dirty="0" smtClean="0"/>
              <a:t>Matvarer med naturlig innhold av sukker inneholder som oftest også andre viktige næringsstoffer.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r>
              <a:rPr lang="nb-NO" dirty="0" smtClean="0"/>
              <a:t>Hvorfor tilsettes sukker i mat?</a:t>
            </a:r>
          </a:p>
          <a:p>
            <a:r>
              <a:rPr lang="nb-NO" dirty="0" smtClean="0"/>
              <a:t>- Smak</a:t>
            </a:r>
            <a:br>
              <a:rPr lang="nb-NO" dirty="0" smtClean="0"/>
            </a:br>
            <a:r>
              <a:rPr lang="nb-NO" dirty="0" smtClean="0"/>
              <a:t>- Holdbarhet</a:t>
            </a:r>
            <a:br>
              <a:rPr lang="nb-NO" dirty="0" smtClean="0"/>
            </a:br>
            <a:r>
              <a:rPr lang="nb-NO" dirty="0" smtClean="0"/>
              <a:t>-</a:t>
            </a:r>
            <a:r>
              <a:rPr lang="nb-NO" baseline="0" dirty="0" smtClean="0"/>
              <a:t> Tekstur</a:t>
            </a:r>
            <a:br>
              <a:rPr lang="nb-NO" baseline="0" dirty="0" smtClean="0"/>
            </a:br>
            <a:r>
              <a:rPr lang="nb-NO" baseline="0" dirty="0" smtClean="0"/>
              <a:t>- Farge</a:t>
            </a:r>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7</a:t>
            </a:fld>
            <a:endParaRPr lang="en-GB"/>
          </a:p>
        </p:txBody>
      </p:sp>
    </p:spTree>
    <p:extLst>
      <p:ext uri="{BB962C8B-B14F-4D97-AF65-F5344CB8AC3E}">
        <p14:creationId xmlns:p14="http://schemas.microsoft.com/office/powerpoint/2010/main" val="854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Karbohydrater er energigivende næringsstoffer som kan deles inn i sukker, stivelse og fiber. Stivelse og sukker fordøyes lett og bidrar med energi. Kostfiber er karbohydrater som ikke blir fordøyet i tynntarmen, og de bidrar med lite energi. Kostfiber er gunstig for fordøyelsen og kan minske risikoen for vektøkning, overvekt</a:t>
            </a:r>
            <a:r>
              <a:rPr lang="nb-NO" smtClean="0"/>
              <a:t>, diabetes type 2, </a:t>
            </a:r>
            <a:r>
              <a:rPr lang="nb-NO" dirty="0" smtClean="0"/>
              <a:t>kreft i tykk- og endetarm og hjerte- og karsykdommer. </a:t>
            </a:r>
          </a:p>
          <a:p>
            <a:endParaRPr lang="nb-NO" dirty="0" smtClean="0"/>
          </a:p>
          <a:p>
            <a:r>
              <a:rPr lang="nb-NO" dirty="0" smtClean="0">
                <a:effectLst/>
              </a:rPr>
              <a:t>I norsk gjennomsnittskosthold utgjør karbohydrater nesten halvparten av kostens energiinnhold (energiprosent), hvorav tilsatt sukker bidrar med 13 energiprosent. Helsedirektoratet anbefaler at karbohydrater utgjør</a:t>
            </a:r>
            <a:r>
              <a:rPr lang="nb-NO" baseline="0" dirty="0" smtClean="0">
                <a:effectLst/>
              </a:rPr>
              <a:t> 45-60 prosent av kostens energiinnhold og tilsatt sukker utgjør mindre enn 10 energiprosent.</a:t>
            </a:r>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8</a:t>
            </a:fld>
            <a:endParaRPr lang="en-GB"/>
          </a:p>
        </p:txBody>
      </p:sp>
    </p:spTree>
    <p:extLst>
      <p:ext uri="{BB962C8B-B14F-4D97-AF65-F5344CB8AC3E}">
        <p14:creationId xmlns:p14="http://schemas.microsoft.com/office/powerpoint/2010/main" val="363407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a:t>
            </a:r>
            <a:r>
              <a:rPr lang="nb-NO" baseline="0" dirty="0" smtClean="0"/>
              <a:t> </a:t>
            </a:r>
            <a:r>
              <a:rPr lang="nb-NO" dirty="0" smtClean="0"/>
              <a:t>trenger karbohydrater, men velg de grove/«langsomme», karbohydratene.</a:t>
            </a:r>
            <a:r>
              <a:rPr lang="nb-NO" baseline="0" dirty="0" smtClean="0"/>
              <a:t> </a:t>
            </a:r>
          </a:p>
          <a:p>
            <a:r>
              <a:rPr lang="nb-NO" dirty="0" smtClean="0"/>
              <a:t>Fullkornsprodukter, grønnsaker, frukt, bær, bønner, linser, </a:t>
            </a:r>
            <a:r>
              <a:rPr lang="nb-NO" baseline="0" dirty="0" smtClean="0"/>
              <a:t>er de</a:t>
            </a:r>
            <a:r>
              <a:rPr lang="nb-NO" dirty="0" smtClean="0"/>
              <a:t> viktigste kildene til grove karbohydrater og kostfiber. Helsefo</a:t>
            </a:r>
            <a:r>
              <a:rPr lang="nb-NO" altLang="nb-NO" dirty="0" smtClean="0"/>
              <a:t>rdeler med slike</a:t>
            </a:r>
            <a:r>
              <a:rPr lang="nb-NO" altLang="nb-NO" baseline="0" dirty="0" smtClean="0"/>
              <a:t> </a:t>
            </a:r>
            <a:r>
              <a:rPr lang="nb-NO" altLang="nb-NO" dirty="0" smtClean="0"/>
              <a:t>grove karbohydrater: </a:t>
            </a:r>
          </a:p>
          <a:p>
            <a:pPr lvl="1">
              <a:buFont typeface="Wingdings" pitchFamily="2" charset="2"/>
              <a:buChar char="ü"/>
            </a:pPr>
            <a:r>
              <a:rPr lang="nb-NO" altLang="nb-NO" dirty="0" smtClean="0"/>
              <a:t>God fordøyelse</a:t>
            </a:r>
          </a:p>
          <a:p>
            <a:pPr lvl="1">
              <a:buFont typeface="Wingdings" pitchFamily="2" charset="2"/>
              <a:buChar char="ü"/>
            </a:pPr>
            <a:r>
              <a:rPr lang="nb-NO" altLang="nb-NO" dirty="0" smtClean="0"/>
              <a:t>Metthet som varer</a:t>
            </a:r>
          </a:p>
          <a:p>
            <a:pPr lvl="1">
              <a:buFont typeface="Wingdings" pitchFamily="2" charset="2"/>
              <a:buChar char="ü"/>
            </a:pPr>
            <a:r>
              <a:rPr lang="nb-NO" altLang="nb-NO" dirty="0" smtClean="0"/>
              <a:t>Redusert risiko for hjerte- karsykdommer, diabetes og enkelte kreft typer</a:t>
            </a:r>
            <a:r>
              <a:rPr lang="nb-NO" altLang="nb-NO" dirty="0" smtClean="0">
                <a:solidFill>
                  <a:schemeClr val="folHlink"/>
                </a:solidFill>
              </a:rPr>
              <a:t>, </a:t>
            </a:r>
            <a:r>
              <a:rPr lang="nb-NO" altLang="nb-NO" dirty="0" smtClean="0">
                <a:solidFill>
                  <a:schemeClr val="tx1"/>
                </a:solidFill>
              </a:rPr>
              <a:t>særlig tykk – og endetarm</a:t>
            </a:r>
          </a:p>
          <a:p>
            <a:pPr lvl="1">
              <a:buFont typeface="Wingdings" pitchFamily="2" charset="2"/>
              <a:buChar char="ü"/>
            </a:pPr>
            <a:r>
              <a:rPr lang="nb-NO" altLang="nb-NO" dirty="0" smtClean="0"/>
              <a:t>Bedre vektbalanse</a:t>
            </a:r>
          </a:p>
          <a:p>
            <a:pPr lvl="1">
              <a:buFont typeface="Wingdings" pitchFamily="2" charset="2"/>
              <a:buChar char="ü"/>
            </a:pPr>
            <a:r>
              <a:rPr lang="nb-NO" altLang="nb-NO" dirty="0" smtClean="0"/>
              <a:t>Gir vitaminer og mineraler</a:t>
            </a:r>
          </a:p>
          <a:p>
            <a:pPr lvl="1">
              <a:buFont typeface="Wingdings" pitchFamily="2" charset="2"/>
              <a:buNone/>
            </a:pPr>
            <a:endParaRPr lang="nb-NO" altLang="nb-NO" dirty="0" smtClean="0"/>
          </a:p>
          <a:p>
            <a:r>
              <a:rPr lang="nb-NO" altLang="nb-NO" dirty="0" smtClean="0"/>
              <a:t>Det er en særlig sammenheng mellom inntak av fullkorn, grove kornprodukter og fiberrike matvarer og redusert risiko for hjerte- og karsykdommer, type 2-diabetes og kreft i tykk- og endetarm. Slike matvarer kan også bidra til å opprettholde vektbalansen. </a:t>
            </a:r>
          </a:p>
          <a:p>
            <a:endParaRPr lang="nb-NO"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i="1" dirty="0" smtClean="0"/>
              <a:t>Fine/</a:t>
            </a:r>
            <a:r>
              <a:rPr lang="nb-NO" sz="1200" i="1" baseline="0" dirty="0" smtClean="0"/>
              <a:t>«raske» </a:t>
            </a:r>
            <a:r>
              <a:rPr lang="nb-NO" sz="1200" i="1" dirty="0" smtClean="0"/>
              <a:t>karbohydrater:</a:t>
            </a:r>
            <a:r>
              <a:rPr lang="nb-NO" sz="1200" i="1" baseline="0" dirty="0" smtClean="0"/>
              <a:t> </a:t>
            </a:r>
            <a:r>
              <a:rPr lang="nb-NO" sz="1200" baseline="0" dirty="0" smtClean="0"/>
              <a:t>I sukker og i</a:t>
            </a:r>
            <a:r>
              <a:rPr lang="nb-NO" sz="1200" dirty="0" smtClean="0"/>
              <a:t> produkter med mye sukker,</a:t>
            </a:r>
            <a:r>
              <a:rPr lang="nb-NO" sz="1200" baseline="0" dirty="0" smtClean="0"/>
              <a:t> samt </a:t>
            </a:r>
            <a:r>
              <a:rPr lang="nb-NO" sz="1200" dirty="0" smtClean="0"/>
              <a:t>raffinerte kornprodukter med mest fint mel.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(I gjennomsnitt gir karbohydrater omtrent 47 prosent av kostens energiinnhold (energiprosent), hvorav tilsatt sukker bidrar med 13 energiprosent. Vi bør få 45-60 prosent av energien fra karbohydrater, og inntaket av tilsatt sukker bør minske til under 10 energiprosent.</a:t>
            </a:r>
            <a:r>
              <a:rPr lang="nb-NO" sz="1200" b="0" i="0" kern="1200" baseline="0" dirty="0" smtClean="0">
                <a:solidFill>
                  <a:schemeClr val="tx1"/>
                </a:solidFill>
                <a:effectLst/>
                <a:latin typeface="+mn-lt"/>
                <a:ea typeface="+mn-ea"/>
                <a:cs typeface="+mn-cs"/>
              </a:rPr>
              <a:t> Inntaket av kostfiber daglig er i g</a:t>
            </a:r>
            <a:r>
              <a:rPr lang="nb-NO" sz="1200" b="0" i="0" kern="1200" dirty="0" smtClean="0">
                <a:solidFill>
                  <a:schemeClr val="tx1"/>
                </a:solidFill>
                <a:effectLst/>
                <a:latin typeface="+mn-lt"/>
                <a:ea typeface="+mn-ea"/>
                <a:cs typeface="+mn-cs"/>
              </a:rPr>
              <a:t>jennomsnitt omtrent </a:t>
            </a:r>
            <a:r>
              <a:rPr lang="nb-NO" sz="1200" i="0" kern="1200" dirty="0" smtClean="0">
                <a:effectLst/>
                <a:latin typeface="+mn-lt"/>
                <a:ea typeface="+mn-ea"/>
                <a:cs typeface="+mn-cs"/>
              </a:rPr>
              <a:t>22 </a:t>
            </a:r>
            <a:r>
              <a:rPr lang="nb-NO" sz="1200" b="0" i="0" kern="1200" dirty="0" smtClean="0">
                <a:solidFill>
                  <a:schemeClr val="tx1"/>
                </a:solidFill>
                <a:effectLst/>
                <a:latin typeface="+mn-lt"/>
                <a:ea typeface="+mn-ea"/>
                <a:cs typeface="+mn-cs"/>
              </a:rPr>
              <a:t>gram hos kvinner og </a:t>
            </a:r>
            <a:r>
              <a:rPr lang="nb-NO" sz="1200" i="0" kern="1200" dirty="0" smtClean="0">
                <a:effectLst/>
                <a:latin typeface="+mn-lt"/>
                <a:ea typeface="+mn-ea"/>
                <a:cs typeface="+mn-cs"/>
              </a:rPr>
              <a:t>25 </a:t>
            </a:r>
            <a:r>
              <a:rPr lang="nb-NO" sz="1200" b="0" i="0" kern="1200" dirty="0" smtClean="0">
                <a:solidFill>
                  <a:schemeClr val="tx1"/>
                </a:solidFill>
                <a:effectLst/>
                <a:latin typeface="+mn-lt"/>
                <a:ea typeface="+mn-ea"/>
                <a:cs typeface="+mn-cs"/>
              </a:rPr>
              <a:t>gram hos menn og bør øke til henholdsvis 25 og 35 gram per dag.)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BF106C09-2B7A-40C7-B480-A62D5F51D17D}" type="slidenum">
              <a:rPr lang="en-GB" smtClean="0"/>
              <a:t>9</a:t>
            </a:fld>
            <a:endParaRPr lang="en-GB"/>
          </a:p>
        </p:txBody>
      </p:sp>
    </p:spTree>
    <p:extLst>
      <p:ext uri="{BB962C8B-B14F-4D97-AF65-F5344CB8AC3E}">
        <p14:creationId xmlns:p14="http://schemas.microsoft.com/office/powerpoint/2010/main" val="2273153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1"/>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5385"/>
          <a:stretch/>
        </p:blipFill>
        <p:spPr>
          <a:xfrm>
            <a:off x="0" y="0"/>
            <a:ext cx="9143245" cy="4707326"/>
          </a:xfrm>
          <a:prstGeom prst="rect">
            <a:avLst/>
          </a:prstGeom>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8173F496-DD06-475E-BAF5-860BE0AFB204}" type="datetime1">
              <a:rPr lang="nb-NO" smtClean="0"/>
              <a:t>07.11.2017</a:t>
            </a:fld>
            <a:endParaRPr lang="nb-NO" dirty="0"/>
          </a:p>
        </p:txBody>
      </p:sp>
      <p:sp>
        <p:nvSpPr>
          <p:cNvPr id="11"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12"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F4FC1144-020E-4E30-A9AE-6B3581B7DA8E}"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1"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76B4922E-E33C-4B40-AAAC-86BF461EAF3E}" type="datetime1">
              <a:rPr lang="nb-NO" smtClean="0"/>
              <a:t>07.11.2017</a:t>
            </a:fld>
            <a:endParaRPr lang="nb-NO" dirty="0"/>
          </a:p>
        </p:txBody>
      </p:sp>
      <p:sp>
        <p:nvSpPr>
          <p:cNvPr id="12"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13"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0F7FEF10-75A5-4368-A8E3-C78D47D6BC06}" type="datetime1">
              <a:rPr lang="nb-NO" smtClean="0"/>
              <a:t>07.11.2017</a:t>
            </a:fld>
            <a:endParaRPr lang="nb-NO" dirty="0"/>
          </a:p>
        </p:txBody>
      </p:sp>
      <p:sp>
        <p:nvSpPr>
          <p:cNvPr id="17"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18"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A45B7ADE-0B3E-4FA1-8E83-10F677345666}" type="datetime1">
              <a:rPr lang="nb-NO" smtClean="0"/>
              <a:t>07.11.2017</a:t>
            </a:fld>
            <a:endParaRPr lang="nb-NO" dirty="0"/>
          </a:p>
        </p:txBody>
      </p:sp>
      <p:sp>
        <p:nvSpPr>
          <p:cNvPr id="13"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17"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BB748B65-95DD-47CC-8FA6-70A42632B43C}"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6436FC11-C831-4D3C-AFD7-7EBCD2100C6B}"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51EECF28-A1F6-4B3D-A36D-421280439464}"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295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01258CC0-3023-417D-B687-24C25164FD5D}"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endParaRPr lang="nb-NO" dirty="0"/>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Tree>
    <p:extLst>
      <p:ext uri="{BB962C8B-B14F-4D97-AF65-F5344CB8AC3E}">
        <p14:creationId xmlns:p14="http://schemas.microsoft.com/office/powerpoint/2010/main" val="213006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1"/>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70914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0093A7"/>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0093A7"/>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968638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2"/>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2661316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6"/>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664229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76428D"/>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21194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4"/>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1"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7"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676001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1"/>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A21C6D7F-0B93-4407-BE52-5465085EE680}" type="datetime1">
              <a:rPr lang="nb-NO" smtClean="0"/>
              <a:pPr/>
              <a:t>07.11.2017</a:t>
            </a:fld>
            <a:endParaRPr lang="nb-NO" dirty="0"/>
          </a:p>
        </p:txBody>
      </p:sp>
      <p:sp>
        <p:nvSpPr>
          <p:cNvPr id="14"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5"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79598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2"/>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6"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6508E22E-08EC-432B-87B8-9A391D510D32}" type="datetime1">
              <a:rPr lang="nb-NO" smtClean="0"/>
              <a:pPr/>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233986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rgbClr val="0093A7"/>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9"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5193CD9B-6B8A-44CB-8053-105E1B078AD4}" type="datetime1">
              <a:rPr lang="nb-NO" smtClean="0"/>
              <a:pPr/>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1"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2" name="Bild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2893139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5385"/>
          <a:stretch/>
        </p:blipFill>
        <p:spPr>
          <a:xfrm>
            <a:off x="0" y="0"/>
            <a:ext cx="9143245" cy="4707326"/>
          </a:xfrm>
          <a:prstGeom prst="rect">
            <a:avLst/>
          </a:prstGeom>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7FA5712B-22CE-432C-BD2B-721F6BB3926D}" type="datetime1">
              <a:rPr lang="nb-NO" smtClean="0"/>
              <a:pPr/>
              <a:t>07.11.2017</a:t>
            </a:fld>
            <a:endParaRPr lang="nb-NO" dirty="0"/>
          </a:p>
        </p:txBody>
      </p:sp>
      <p:sp>
        <p:nvSpPr>
          <p:cNvPr id="11"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2"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2855919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572E07E6-6649-4080-B3BD-1FD7AC6A1A6A}" type="datetime1">
              <a:rPr lang="nb-NO" smtClean="0"/>
              <a:pPr/>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28482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2"/>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1"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33FDB064-E4A7-4C74-BFD7-CA9AD5D79B6C}" type="datetime1">
              <a:rPr lang="nb-NO" smtClean="0"/>
              <a:pPr/>
              <a:t>07.11.2017</a:t>
            </a:fld>
            <a:endParaRPr lang="nb-NO" dirty="0"/>
          </a:p>
        </p:txBody>
      </p:sp>
      <p:sp>
        <p:nvSpPr>
          <p:cNvPr id="12"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3"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029270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201EB444-9C47-4A58-AFEB-82E78AE6E20B}" type="datetime1">
              <a:rPr lang="nb-NO" smtClean="0"/>
              <a:pPr/>
              <a:t>07.11.2017</a:t>
            </a:fld>
            <a:endParaRPr lang="nb-NO" dirty="0"/>
          </a:p>
        </p:txBody>
      </p:sp>
      <p:sp>
        <p:nvSpPr>
          <p:cNvPr id="17"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8"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18008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B76C3EA7-8536-4911-AFC7-054B8E54EA74}" type="datetime1">
              <a:rPr lang="nb-NO" smtClean="0"/>
              <a:pPr/>
              <a:t>07.11.2017</a:t>
            </a:fld>
            <a:endParaRPr lang="nb-NO" dirty="0"/>
          </a:p>
        </p:txBody>
      </p:sp>
      <p:sp>
        <p:nvSpPr>
          <p:cNvPr id="13"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17"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2459484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4" name="Rektangel 3"/>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4E9C4652-FB31-4C39-B527-03AFBEB6A364}" type="datetime1">
              <a:rPr lang="nb-NO" smtClean="0">
                <a:solidFill>
                  <a:prstClr val="white"/>
                </a:solidFill>
              </a:rPr>
              <a:pPr/>
              <a:t>07.11.2017</a:t>
            </a:fld>
            <a:endParaRPr lang="nb-NO" dirty="0">
              <a:solidFill>
                <a:prstClr val="white"/>
              </a:solidFill>
            </a:endParaRPr>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solidFill>
                  <a:prstClr val="white"/>
                </a:solidFill>
              </a:rPr>
              <a:t>Sukkerskolen</a:t>
            </a:r>
            <a:endParaRPr lang="nb-NO" dirty="0">
              <a:solidFill>
                <a:prstClr val="white"/>
              </a:solidFill>
            </a:endParaRPr>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3138240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274400"/>
            <a:ext cx="3960000"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8AA30E95-BFCA-490E-AC58-64EA780C32B0}" type="datetime1">
              <a:rPr lang="nb-NO" smtClean="0">
                <a:solidFill>
                  <a:prstClr val="white"/>
                </a:solidFill>
              </a:rPr>
              <a:pPr/>
              <a:t>07.11.2017</a:t>
            </a:fld>
            <a:endParaRPr lang="nb-NO" dirty="0">
              <a:solidFill>
                <a:prstClr val="white"/>
              </a:solidFill>
            </a:endParaRPr>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solidFill>
                  <a:prstClr val="white"/>
                </a:solidFill>
              </a:rPr>
              <a:t>Sukkerskolen</a:t>
            </a:r>
            <a:endParaRPr lang="nb-NO" dirty="0">
              <a:solidFill>
                <a:prstClr val="white"/>
              </a:solidFill>
            </a:endParaRPr>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Tree>
    <p:extLst>
      <p:ext uri="{BB962C8B-B14F-4D97-AF65-F5344CB8AC3E}">
        <p14:creationId xmlns:p14="http://schemas.microsoft.com/office/powerpoint/2010/main" val="235034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274400"/>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092CD3C0-9A92-4B11-A4E0-C839F96EE4CC}" type="datetime1">
              <a:rPr lang="nb-NO" smtClean="0">
                <a:solidFill>
                  <a:prstClr val="white"/>
                </a:solidFill>
              </a:rPr>
              <a:pPr/>
              <a:t>07.11.2017</a:t>
            </a:fld>
            <a:endParaRPr lang="nb-NO" dirty="0">
              <a:solidFill>
                <a:prstClr val="white"/>
              </a:solidFill>
            </a:endParaRPr>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solidFill>
                  <a:prstClr val="white"/>
                </a:solidFill>
              </a:rPr>
              <a:t>Sukkerskolen</a:t>
            </a:r>
            <a:endParaRPr lang="nb-NO" dirty="0">
              <a:solidFill>
                <a:prstClr val="white"/>
              </a:solidFill>
            </a:endParaRPr>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12" name="Plassholder for innhold 2"/>
          <p:cNvSpPr>
            <a:spLocks noGrp="1"/>
          </p:cNvSpPr>
          <p:nvPr>
            <p:ph idx="12"/>
          </p:nvPr>
        </p:nvSpPr>
        <p:spPr>
          <a:xfrm>
            <a:off x="4680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047231"/>
            <a:ext cx="3960000" cy="162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10063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993538"/>
            <a:ext cx="3960000" cy="267533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ktangel 7"/>
          <p:cNvSpPr/>
          <p:nvPr userDrawn="1"/>
        </p:nvSpPr>
        <p:spPr>
          <a:xfrm>
            <a:off x="0" y="4743900"/>
            <a:ext cx="9144000" cy="39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chemeClr val="bg1"/>
                </a:solidFill>
              </a:defRPr>
            </a:lvl1pPr>
          </a:lstStyle>
          <a:p>
            <a:fld id="{CA843D15-5439-4EF8-9231-D35666EAB8C5}" type="datetime1">
              <a:rPr lang="nb-NO" smtClean="0">
                <a:solidFill>
                  <a:prstClr val="white"/>
                </a:solidFill>
              </a:rPr>
              <a:pPr/>
              <a:t>07.11.2017</a:t>
            </a:fld>
            <a:endParaRPr lang="nb-NO" dirty="0">
              <a:solidFill>
                <a:prstClr val="white"/>
              </a:solidFill>
            </a:endParaRPr>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chemeClr val="bg1"/>
                </a:solidFill>
              </a:defRPr>
            </a:lvl1pPr>
          </a:lstStyle>
          <a:p>
            <a:r>
              <a:rPr lang="nb-NO" smtClean="0">
                <a:solidFill>
                  <a:prstClr val="white"/>
                </a:solidFill>
              </a:rPr>
              <a:t>Sukkerskolen</a:t>
            </a:r>
            <a:endParaRPr lang="nb-NO" dirty="0">
              <a:solidFill>
                <a:prstClr val="white"/>
              </a:solidFill>
            </a:endParaRPr>
          </a:p>
        </p:txBody>
      </p:sp>
      <p:sp>
        <p:nvSpPr>
          <p:cNvPr id="16"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solidFill>
                  <a:prstClr val="white"/>
                </a:solidFill>
              </a:rPr>
              <a:pPr/>
              <a:t>‹#›</a:t>
            </a:fld>
            <a:endParaRPr lang="nb-NO" dirty="0">
              <a:solidFill>
                <a:prstClr val="white"/>
              </a:solidFill>
            </a:endParaRPr>
          </a:p>
        </p:txBody>
      </p:sp>
      <p:pic>
        <p:nvPicPr>
          <p:cNvPr id="11" name="Bild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1" y="4895100"/>
            <a:ext cx="1076709" cy="145800"/>
          </a:xfrm>
          <a:prstGeom prst="rect">
            <a:avLst/>
          </a:prstGeom>
        </p:spPr>
      </p:pic>
      <p:sp>
        <p:nvSpPr>
          <p:cNvPr id="4" name="Text Placeholder 3"/>
          <p:cNvSpPr>
            <a:spLocks noGrp="1"/>
          </p:cNvSpPr>
          <p:nvPr>
            <p:ph type="body" sz="quarter" idx="12"/>
          </p:nvPr>
        </p:nvSpPr>
        <p:spPr>
          <a:xfrm>
            <a:off x="468000" y="1274400"/>
            <a:ext cx="3960000" cy="719138"/>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274400"/>
            <a:ext cx="3960000" cy="719138"/>
          </a:xfrm>
        </p:spPr>
        <p:txBody>
          <a:bodyPr anchor="b"/>
          <a:lstStyle>
            <a:lvl1pPr marL="0" indent="0">
              <a:buNone/>
              <a:defRPr b="1"/>
            </a:lvl1pPr>
          </a:lstStyle>
          <a:p>
            <a:pPr lvl="0"/>
            <a:r>
              <a:rPr lang="nb-NO" smtClean="0"/>
              <a:t>Klikk for å redigere tekststiler i malen</a:t>
            </a:r>
          </a:p>
        </p:txBody>
      </p:sp>
    </p:spTree>
    <p:extLst>
      <p:ext uri="{BB962C8B-B14F-4D97-AF65-F5344CB8AC3E}">
        <p14:creationId xmlns:p14="http://schemas.microsoft.com/office/powerpoint/2010/main" val="34283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endParaRPr lang="en-US" dirty="0"/>
          </a:p>
        </p:txBody>
      </p:sp>
      <p:sp>
        <p:nvSpPr>
          <p:cNvPr id="5" name="Slide Number Placeholder 4"/>
          <p:cNvSpPr>
            <a:spLocks noGrp="1"/>
          </p:cNvSpPr>
          <p:nvPr>
            <p:ph type="sldNum" sz="quarter" idx="12"/>
          </p:nvPr>
        </p:nvSpPr>
        <p:spPr/>
        <p:txBody>
          <a:bodyPr/>
          <a:lstStyle/>
          <a:p>
            <a:fld id="{CDA22134-EA94-4B2E-9154-EB8F13265450}" type="slidenum">
              <a:rPr lang="nb-NO" smtClean="0"/>
              <a:pPr/>
              <a:t>‹#›</a:t>
            </a:fld>
            <a:endParaRPr lang="nb-NO" dirty="0"/>
          </a:p>
        </p:txBody>
      </p:sp>
      <p:sp>
        <p:nvSpPr>
          <p:cNvPr id="8" name="Text Placeholder 7"/>
          <p:cNvSpPr>
            <a:spLocks noGrp="1"/>
          </p:cNvSpPr>
          <p:nvPr>
            <p:ph type="body" sz="quarter" idx="13"/>
          </p:nvPr>
        </p:nvSpPr>
        <p:spPr>
          <a:xfrm>
            <a:off x="454026" y="1081565"/>
            <a:ext cx="8221663" cy="343471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Tree>
    <p:extLst>
      <p:ext uri="{BB962C8B-B14F-4D97-AF65-F5344CB8AC3E}">
        <p14:creationId xmlns:p14="http://schemas.microsoft.com/office/powerpoint/2010/main" val="118941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6"/>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rgbClr val="76428D"/>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7" name="Bild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8"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4984" y="3510644"/>
            <a:ext cx="9144000" cy="1632856"/>
          </a:xfrm>
          <a:prstGeom prst="rect">
            <a:avLst/>
          </a:prstGeom>
          <a:solidFill>
            <a:schemeClr val="accent4"/>
          </a:solidFill>
        </p:spPr>
      </p:pic>
      <p:sp>
        <p:nvSpPr>
          <p:cNvPr id="2" name="Tittel 1"/>
          <p:cNvSpPr>
            <a:spLocks noGrp="1"/>
          </p:cNvSpPr>
          <p:nvPr>
            <p:ph type="ctrTitle"/>
          </p:nvPr>
        </p:nvSpPr>
        <p:spPr>
          <a:xfrm>
            <a:off x="685800" y="354773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413961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1" name="Bild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208559"/>
            <a:ext cx="1682357" cy="228581"/>
          </a:xfrm>
          <a:prstGeom prst="rect">
            <a:avLst/>
          </a:prstGeom>
        </p:spPr>
      </p:pic>
      <p:sp>
        <p:nvSpPr>
          <p:cNvPr id="13" name="Plassholder for bilde 2"/>
          <p:cNvSpPr>
            <a:spLocks noGrp="1"/>
          </p:cNvSpPr>
          <p:nvPr>
            <p:ph type="pic" idx="10"/>
          </p:nvPr>
        </p:nvSpPr>
        <p:spPr>
          <a:xfrm>
            <a:off x="0" y="1978"/>
            <a:ext cx="9144000" cy="3131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7" name="Plassholder for tekst 4"/>
          <p:cNvSpPr>
            <a:spLocks noGrp="1"/>
          </p:cNvSpPr>
          <p:nvPr>
            <p:ph type="body" sz="quarter" idx="11" hasCustomPrompt="1"/>
          </p:nvPr>
        </p:nvSpPr>
        <p:spPr>
          <a:xfrm>
            <a:off x="685720" y="480399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1"/>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0"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9C855112-96FF-43C3-B1EA-A639E62F1F65}" type="datetime1">
              <a:rPr lang="nb-NO" smtClean="0"/>
              <a:t>07.11.2017</a:t>
            </a:fld>
            <a:endParaRPr lang="nb-NO" dirty="0"/>
          </a:p>
        </p:txBody>
      </p:sp>
      <p:sp>
        <p:nvSpPr>
          <p:cNvPr id="14"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15"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9" name="Bild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1" name="Bilde 10"/>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chemeClr val="accent2"/>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6"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31AA4C36-28E9-4B82-B1C0-BD0845ACF529}"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3245" cy="4708772"/>
          </a:xfrm>
          <a:prstGeom prst="rect">
            <a:avLst/>
          </a:prstGeom>
          <a:solidFill>
            <a:srgbClr val="0093A7"/>
          </a:solidFill>
        </p:spPr>
      </p:pic>
      <p:sp>
        <p:nvSpPr>
          <p:cNvPr id="2" name="Tittel 1"/>
          <p:cNvSpPr>
            <a:spLocks noGrp="1"/>
          </p:cNvSpPr>
          <p:nvPr>
            <p:ph type="ctrTitle"/>
          </p:nvPr>
        </p:nvSpPr>
        <p:spPr>
          <a:xfrm>
            <a:off x="685800" y="1392860"/>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1990829"/>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9" name="Plassholder for dato 3"/>
          <p:cNvSpPr>
            <a:spLocks noGrp="1"/>
          </p:cNvSpPr>
          <p:nvPr>
            <p:ph type="dt" sz="half" idx="10"/>
          </p:nvPr>
        </p:nvSpPr>
        <p:spPr>
          <a:xfrm>
            <a:off x="6732240" y="4993003"/>
            <a:ext cx="1080120" cy="108011"/>
          </a:xfrm>
          <a:prstGeom prst="rect">
            <a:avLst/>
          </a:prstGeom>
        </p:spPr>
        <p:txBody>
          <a:bodyPr anchor="ctr" anchorCtr="0"/>
          <a:lstStyle>
            <a:lvl1pPr>
              <a:defRPr sz="800">
                <a:solidFill>
                  <a:srgbClr val="003244"/>
                </a:solidFill>
              </a:defRPr>
            </a:lvl1pPr>
          </a:lstStyle>
          <a:p>
            <a:fld id="{64E123AF-753A-4FC5-A670-91D01006D201}" type="datetime1">
              <a:rPr lang="nb-NO" smtClean="0"/>
              <a:t>07.11.2017</a:t>
            </a:fld>
            <a:endParaRPr lang="nb-NO" dirty="0"/>
          </a:p>
        </p:txBody>
      </p:sp>
      <p:sp>
        <p:nvSpPr>
          <p:cNvPr id="10"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11"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2" name="Bild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500981"/>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274400"/>
            <a:ext cx="8208000" cy="3394472"/>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7E7C6C71-9235-43CF-AA93-6301700A2FD9}" type="datetime1">
              <a:rPr lang="nb-NO" smtClean="0"/>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cxnSp>
        <p:nvCxnSpPr>
          <p:cNvPr id="13" name="Rett linje 12"/>
          <p:cNvCxnSpPr/>
          <p:nvPr/>
        </p:nvCxnSpPr>
        <p:spPr>
          <a:xfrm>
            <a:off x="0" y="474287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71" r:id="rId14"/>
    <p:sldLayoutId id="2147483653" r:id="rId15"/>
    <p:sldLayoutId id="2147483654" r:id="rId16"/>
    <p:sldLayoutId id="2147483669" r:id="rId17"/>
    <p:sldLayoutId id="2147483668" r:id="rId18"/>
  </p:sldLayoutIdLst>
  <p:hf hdr="0" ftr="0" dt="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500981"/>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274400"/>
            <a:ext cx="8208000" cy="3394472"/>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3"/>
          <p:cNvSpPr>
            <a:spLocks noGrp="1"/>
          </p:cNvSpPr>
          <p:nvPr>
            <p:ph type="dt" sz="half" idx="2"/>
          </p:nvPr>
        </p:nvSpPr>
        <p:spPr>
          <a:xfrm>
            <a:off x="6732240" y="4993003"/>
            <a:ext cx="1080120" cy="108011"/>
          </a:xfrm>
          <a:prstGeom prst="rect">
            <a:avLst/>
          </a:prstGeom>
        </p:spPr>
        <p:txBody>
          <a:bodyPr anchor="ctr" anchorCtr="0"/>
          <a:lstStyle>
            <a:lvl1pPr>
              <a:defRPr sz="800">
                <a:solidFill>
                  <a:srgbClr val="003244"/>
                </a:solidFill>
              </a:defRPr>
            </a:lvl1pPr>
          </a:lstStyle>
          <a:p>
            <a:fld id="{E3BFBB60-D778-46BA-90D7-B72395CE6CBB}" type="datetime1">
              <a:rPr lang="nb-NO" smtClean="0"/>
              <a:pPr/>
              <a:t>07.11.2017</a:t>
            </a:fld>
            <a:endParaRPr lang="nb-NO" dirty="0"/>
          </a:p>
        </p:txBody>
      </p:sp>
      <p:sp>
        <p:nvSpPr>
          <p:cNvPr id="8" name="Plassholder for bunntekst 4"/>
          <p:cNvSpPr>
            <a:spLocks noGrp="1"/>
          </p:cNvSpPr>
          <p:nvPr>
            <p:ph type="ftr" sz="quarter" idx="3"/>
          </p:nvPr>
        </p:nvSpPr>
        <p:spPr>
          <a:xfrm>
            <a:off x="6732240" y="4776979"/>
            <a:ext cx="2160240" cy="162017"/>
          </a:xfrm>
          <a:prstGeom prst="rect">
            <a:avLst/>
          </a:prstGeom>
        </p:spPr>
        <p:txBody>
          <a:bodyPr anchor="ctr" anchorCtr="0"/>
          <a:lstStyle>
            <a:lvl1pPr algn="l">
              <a:defRPr sz="1000" b="1">
                <a:solidFill>
                  <a:srgbClr val="039BAF"/>
                </a:solidFill>
              </a:defRPr>
            </a:lvl1pPr>
          </a:lstStyle>
          <a:p>
            <a:r>
              <a:rPr lang="nb-NO" smtClean="0"/>
              <a:t>Sukkerskolen</a:t>
            </a:r>
            <a:endParaRPr lang="nb-NO" dirty="0"/>
          </a:p>
        </p:txBody>
      </p:sp>
      <p:sp>
        <p:nvSpPr>
          <p:cNvPr id="9" name="Plassholder for lysbildenummer 5"/>
          <p:cNvSpPr>
            <a:spLocks noGrp="1"/>
          </p:cNvSpPr>
          <p:nvPr>
            <p:ph type="sldNum" sz="quarter" idx="4"/>
          </p:nvPr>
        </p:nvSpPr>
        <p:spPr>
          <a:xfrm>
            <a:off x="7884368" y="4993003"/>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0" name="Bilde 9"/>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66238" y="4894009"/>
            <a:ext cx="1076709" cy="146744"/>
          </a:xfrm>
          <a:prstGeom prst="rect">
            <a:avLst/>
          </a:prstGeom>
        </p:spPr>
      </p:pic>
      <p:cxnSp>
        <p:nvCxnSpPr>
          <p:cNvPr id="13" name="Rett linje 12"/>
          <p:cNvCxnSpPr/>
          <p:nvPr/>
        </p:nvCxnSpPr>
        <p:spPr>
          <a:xfrm>
            <a:off x="0" y="4742876"/>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500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16285" y="3779652"/>
            <a:ext cx="7772400" cy="771623"/>
          </a:xfrm>
        </p:spPr>
        <p:txBody>
          <a:bodyPr/>
          <a:lstStyle/>
          <a:p>
            <a:pPr algn="ctr"/>
            <a:r>
              <a:rPr lang="nb-NO" sz="4400" dirty="0" smtClean="0"/>
              <a:t>SUKKERSKOLEN</a:t>
            </a:r>
            <a:endParaRPr lang="nb-NO" sz="4400" dirty="0"/>
          </a:p>
        </p:txBody>
      </p:sp>
      <p:sp>
        <p:nvSpPr>
          <p:cNvPr id="11" name="Plassholder for tekst 10"/>
          <p:cNvSpPr>
            <a:spLocks noGrp="1"/>
          </p:cNvSpPr>
          <p:nvPr>
            <p:ph type="body" sz="quarter" idx="11"/>
          </p:nvPr>
        </p:nvSpPr>
        <p:spPr>
          <a:xfrm>
            <a:off x="685720" y="4556686"/>
            <a:ext cx="7772479" cy="402291"/>
          </a:xfrm>
        </p:spPr>
        <p:txBody>
          <a:bodyPr/>
          <a:lstStyle/>
          <a:p>
            <a:r>
              <a:rPr lang="nb-NO" sz="2000" b="1" dirty="0" smtClean="0"/>
              <a:t>Til bruk i frisklivssentraler, tannhelsetjeneste og andre helsetjenester</a:t>
            </a:r>
            <a:endParaRPr lang="nb-NO" sz="2000" b="1" dirty="0"/>
          </a:p>
        </p:txBody>
      </p:sp>
      <p:pic>
        <p:nvPicPr>
          <p:cNvPr id="13" name="Plassholder for bilde 12"/>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t="29961" b="16649"/>
          <a:stretch/>
        </p:blipFill>
        <p:spPr>
          <a:xfrm>
            <a:off x="0" y="0"/>
            <a:ext cx="9144000" cy="3086100"/>
          </a:xfrm>
        </p:spPr>
      </p:pic>
    </p:spTree>
    <p:extLst>
      <p:ext uri="{BB962C8B-B14F-4D97-AF65-F5344CB8AC3E}">
        <p14:creationId xmlns:p14="http://schemas.microsoft.com/office/powerpoint/2010/main" val="138638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Shdir_Felles\Ernæring\Små grep stor forskjell\SUKKER\2017\Sukkeruke uke 39\Materiell bilder\blodsukkerkurven uten 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t="3715"/>
          <a:stretch/>
        </p:blipFill>
        <p:spPr bwMode="auto">
          <a:xfrm>
            <a:off x="2195736" y="195486"/>
            <a:ext cx="4225234" cy="4491542"/>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p:cNvSpPr>
            <a:spLocks noGrp="1"/>
          </p:cNvSpPr>
          <p:nvPr>
            <p:ph type="sldNum" sz="quarter" idx="4"/>
          </p:nvPr>
        </p:nvSpPr>
        <p:spPr/>
        <p:txBody>
          <a:bodyPr/>
          <a:lstStyle/>
          <a:p>
            <a:fld id="{CDA22134-EA94-4B2E-9154-EB8F13265450}" type="slidenum">
              <a:rPr lang="nb-NO" smtClean="0"/>
              <a:pPr/>
              <a:t>10</a:t>
            </a:fld>
            <a:endParaRPr lang="nb-NO" dirty="0"/>
          </a:p>
        </p:txBody>
      </p:sp>
    </p:spTree>
    <p:extLst>
      <p:ext uri="{BB962C8B-B14F-4D97-AF65-F5344CB8AC3E}">
        <p14:creationId xmlns:p14="http://schemas.microsoft.com/office/powerpoint/2010/main" val="133939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411510"/>
            <a:ext cx="8208000" cy="617734"/>
          </a:xfrm>
        </p:spPr>
        <p:txBody>
          <a:bodyPr/>
          <a:lstStyle/>
          <a:p>
            <a:r>
              <a:rPr lang="nb-NO" dirty="0" smtClean="0"/>
              <a:t>Hvilken frokostblanding velger du?</a:t>
            </a:r>
            <a:endParaRPr lang="nb-NO" dirty="0"/>
          </a:p>
        </p:txBody>
      </p:sp>
      <p:pic>
        <p:nvPicPr>
          <p:cNvPr id="6" name="Plassholder for innhold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344"/>
          <a:stretch/>
        </p:blipFill>
        <p:spPr>
          <a:xfrm>
            <a:off x="2307250" y="1347614"/>
            <a:ext cx="4529500" cy="3144838"/>
          </a:xfrm>
          <a:prstGeom prst="rect">
            <a:avLst/>
          </a:prstGeom>
          <a:ln>
            <a:noFill/>
          </a:ln>
          <a:effectLst>
            <a:outerShdw blurRad="190500" algn="tl" rotWithShape="0">
              <a:srgbClr val="000000">
                <a:alpha val="70000"/>
              </a:srgbClr>
            </a:outerShdw>
          </a:effectLst>
        </p:spPr>
      </p:pic>
      <p:sp>
        <p:nvSpPr>
          <p:cNvPr id="3" name="Plassholder for lysbildenummer 2"/>
          <p:cNvSpPr>
            <a:spLocks noGrp="1"/>
          </p:cNvSpPr>
          <p:nvPr>
            <p:ph type="sldNum" sz="quarter" idx="4"/>
          </p:nvPr>
        </p:nvSpPr>
        <p:spPr/>
        <p:txBody>
          <a:bodyPr/>
          <a:lstStyle/>
          <a:p>
            <a:fld id="{CDA22134-EA94-4B2E-9154-EB8F13265450}" type="slidenum">
              <a:rPr lang="nb-NO" smtClean="0"/>
              <a:pPr/>
              <a:t>11</a:t>
            </a:fld>
            <a:endParaRPr lang="nb-NO" dirty="0"/>
          </a:p>
        </p:txBody>
      </p:sp>
    </p:spTree>
    <p:extLst>
      <p:ext uri="{BB962C8B-B14F-4D97-AF65-F5344CB8AC3E}">
        <p14:creationId xmlns:p14="http://schemas.microsoft.com/office/powerpoint/2010/main" val="150027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velger du til lunsj?</a:t>
            </a:r>
            <a:endParaRPr lang="nb-NO" dirty="0"/>
          </a:p>
        </p:txBody>
      </p:sp>
      <p:grpSp>
        <p:nvGrpSpPr>
          <p:cNvPr id="9" name="Gruppe 8"/>
          <p:cNvGrpSpPr/>
          <p:nvPr/>
        </p:nvGrpSpPr>
        <p:grpSpPr>
          <a:xfrm>
            <a:off x="755576" y="1118715"/>
            <a:ext cx="7488832" cy="3469259"/>
            <a:chOff x="0" y="1270977"/>
            <a:chExt cx="9143578" cy="4346189"/>
          </a:xfrm>
        </p:grpSpPr>
        <p:pic>
          <p:nvPicPr>
            <p:cNvPr id="6" name="Picture 2" descr="O:\Shdir_Felles\Ernæring\Små grep stor forskjell\BILDER\Aina Hole sukker juni 2017\BollerogBrusDoneA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53" t="35262" b="7416"/>
            <a:stretch/>
          </p:blipFill>
          <p:spPr bwMode="auto">
            <a:xfrm>
              <a:off x="0" y="1270977"/>
              <a:ext cx="9143578" cy="4346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2004154" y="2144936"/>
              <a:ext cx="2808313" cy="477815"/>
            </a:xfrm>
            <a:prstGeom prst="rect">
              <a:avLst/>
            </a:prstGeom>
            <a:noFill/>
          </p:spPr>
          <p:txBody>
            <a:bodyPr wrap="square" rtlCol="0">
              <a:spAutoFit/>
            </a:bodyPr>
            <a:lstStyle/>
            <a:p>
              <a:r>
                <a:rPr lang="nb-NO" sz="2000" b="1" dirty="0" smtClean="0">
                  <a:solidFill>
                    <a:schemeClr val="bg1"/>
                  </a:solidFill>
                </a:rPr>
                <a:t>37 sukkerbiter</a:t>
              </a:r>
              <a:endParaRPr lang="nb-NO" sz="2000" b="1" dirty="0">
                <a:solidFill>
                  <a:schemeClr val="bg1"/>
                </a:solidFill>
              </a:endParaRPr>
            </a:p>
          </p:txBody>
        </p:sp>
        <p:sp>
          <p:nvSpPr>
            <p:cNvPr id="8" name="TekstSylinder 7"/>
            <p:cNvSpPr txBox="1"/>
            <p:nvPr/>
          </p:nvSpPr>
          <p:spPr>
            <a:xfrm>
              <a:off x="6460464" y="2134370"/>
              <a:ext cx="2156023" cy="477815"/>
            </a:xfrm>
            <a:prstGeom prst="rect">
              <a:avLst/>
            </a:prstGeom>
            <a:noFill/>
          </p:spPr>
          <p:txBody>
            <a:bodyPr wrap="square" rtlCol="0">
              <a:spAutoFit/>
            </a:bodyPr>
            <a:lstStyle/>
            <a:p>
              <a:r>
                <a:rPr lang="nb-NO" sz="2000" b="1" dirty="0" smtClean="0">
                  <a:solidFill>
                    <a:schemeClr val="bg1"/>
                  </a:solidFill>
                </a:rPr>
                <a:t>0 sukkerbiter</a:t>
              </a:r>
              <a:endParaRPr lang="nb-NO" sz="2000" b="1" dirty="0">
                <a:solidFill>
                  <a:schemeClr val="bg1"/>
                </a:solidFill>
              </a:endParaRPr>
            </a:p>
          </p:txBody>
        </p:sp>
      </p:grpSp>
      <p:sp>
        <p:nvSpPr>
          <p:cNvPr id="3" name="Plassholder for lysbildenummer 2"/>
          <p:cNvSpPr>
            <a:spLocks noGrp="1"/>
          </p:cNvSpPr>
          <p:nvPr>
            <p:ph type="sldNum" sz="quarter" idx="4"/>
          </p:nvPr>
        </p:nvSpPr>
        <p:spPr/>
        <p:txBody>
          <a:bodyPr/>
          <a:lstStyle/>
          <a:p>
            <a:fld id="{CDA22134-EA94-4B2E-9154-EB8F13265450}" type="slidenum">
              <a:rPr lang="nb-NO" smtClean="0"/>
              <a:pPr/>
              <a:t>12</a:t>
            </a:fld>
            <a:endParaRPr lang="nb-NO" dirty="0"/>
          </a:p>
        </p:txBody>
      </p:sp>
    </p:spTree>
    <p:extLst>
      <p:ext uri="{BB962C8B-B14F-4D97-AF65-F5344CB8AC3E}">
        <p14:creationId xmlns:p14="http://schemas.microsoft.com/office/powerpoint/2010/main" val="3898346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3237"/>
          <a:stretch/>
        </p:blipFill>
        <p:spPr>
          <a:xfrm>
            <a:off x="1475656" y="913372"/>
            <a:ext cx="6265349" cy="3613113"/>
          </a:xfrm>
          <a:prstGeom prst="rect">
            <a:avLst/>
          </a:prstGeom>
          <a:ln>
            <a:noFill/>
          </a:ln>
          <a:effectLst>
            <a:outerShdw blurRad="190500" algn="tl" rotWithShape="0">
              <a:srgbClr val="000000">
                <a:alpha val="70000"/>
              </a:srgbClr>
            </a:outerShdw>
          </a:effectLst>
        </p:spPr>
      </p:pic>
      <p:sp>
        <p:nvSpPr>
          <p:cNvPr id="7" name="TekstSylinder 6"/>
          <p:cNvSpPr txBox="1"/>
          <p:nvPr/>
        </p:nvSpPr>
        <p:spPr>
          <a:xfrm>
            <a:off x="1453208" y="1384648"/>
            <a:ext cx="2232248" cy="707886"/>
          </a:xfrm>
          <a:prstGeom prst="rect">
            <a:avLst/>
          </a:prstGeom>
          <a:noFill/>
        </p:spPr>
        <p:txBody>
          <a:bodyPr wrap="square" rtlCol="0">
            <a:spAutoFit/>
          </a:bodyPr>
          <a:lstStyle/>
          <a:p>
            <a:pPr algn="ctr"/>
            <a:r>
              <a:rPr lang="nb-NO" sz="2000" dirty="0" smtClean="0">
                <a:solidFill>
                  <a:schemeClr val="bg1"/>
                </a:solidFill>
              </a:rPr>
              <a:t>Vanlig sjokoladepålegg</a:t>
            </a:r>
            <a:endParaRPr lang="nb-NO" sz="2000" dirty="0">
              <a:solidFill>
                <a:schemeClr val="bg1"/>
              </a:solidFill>
            </a:endParaRPr>
          </a:p>
        </p:txBody>
      </p:sp>
      <p:sp>
        <p:nvSpPr>
          <p:cNvPr id="8" name="TekstSylinder 7"/>
          <p:cNvSpPr txBox="1"/>
          <p:nvPr/>
        </p:nvSpPr>
        <p:spPr>
          <a:xfrm>
            <a:off x="3467397" y="1230759"/>
            <a:ext cx="2285758" cy="1015663"/>
          </a:xfrm>
          <a:prstGeom prst="rect">
            <a:avLst/>
          </a:prstGeom>
          <a:noFill/>
        </p:spPr>
        <p:txBody>
          <a:bodyPr wrap="square" rtlCol="0">
            <a:spAutoFit/>
          </a:bodyPr>
          <a:lstStyle/>
          <a:p>
            <a:pPr algn="ctr"/>
            <a:r>
              <a:rPr lang="nb-NO" sz="2000" dirty="0" smtClean="0">
                <a:solidFill>
                  <a:schemeClr val="bg1"/>
                </a:solidFill>
              </a:rPr>
              <a:t>Sjokoladepålegg med mindre tilsatt sukker</a:t>
            </a:r>
            <a:endParaRPr lang="nb-NO" sz="2000" dirty="0">
              <a:solidFill>
                <a:schemeClr val="bg1"/>
              </a:solidFill>
            </a:endParaRPr>
          </a:p>
        </p:txBody>
      </p:sp>
      <p:sp>
        <p:nvSpPr>
          <p:cNvPr id="9" name="TekstSylinder 8"/>
          <p:cNvSpPr txBox="1"/>
          <p:nvPr/>
        </p:nvSpPr>
        <p:spPr>
          <a:xfrm>
            <a:off x="5796136" y="1427267"/>
            <a:ext cx="1800200" cy="707886"/>
          </a:xfrm>
          <a:prstGeom prst="rect">
            <a:avLst/>
          </a:prstGeom>
          <a:noFill/>
        </p:spPr>
        <p:txBody>
          <a:bodyPr wrap="square" rtlCol="0">
            <a:spAutoFit/>
          </a:bodyPr>
          <a:lstStyle/>
          <a:p>
            <a:pPr algn="ctr"/>
            <a:r>
              <a:rPr lang="nb-NO" sz="2000" dirty="0" smtClean="0">
                <a:solidFill>
                  <a:schemeClr val="bg1"/>
                </a:solidFill>
              </a:rPr>
              <a:t>Uten tilsatt sukker</a:t>
            </a:r>
            <a:endParaRPr lang="nb-NO" sz="2000" dirty="0">
              <a:solidFill>
                <a:schemeClr val="bg1"/>
              </a:solidFill>
            </a:endParaRPr>
          </a:p>
        </p:txBody>
      </p:sp>
      <p:sp>
        <p:nvSpPr>
          <p:cNvPr id="2" name="Plassholder for lysbildenummer 1"/>
          <p:cNvSpPr>
            <a:spLocks noGrp="1"/>
          </p:cNvSpPr>
          <p:nvPr>
            <p:ph type="sldNum" sz="quarter" idx="4"/>
          </p:nvPr>
        </p:nvSpPr>
        <p:spPr/>
        <p:txBody>
          <a:bodyPr/>
          <a:lstStyle/>
          <a:p>
            <a:fld id="{CDA22134-EA94-4B2E-9154-EB8F13265450}" type="slidenum">
              <a:rPr lang="nb-NO" smtClean="0"/>
              <a:pPr/>
              <a:t>13</a:t>
            </a:fld>
            <a:endParaRPr lang="nb-NO" dirty="0"/>
          </a:p>
        </p:txBody>
      </p:sp>
    </p:spTree>
    <p:extLst>
      <p:ext uri="{BB962C8B-B14F-4D97-AF65-F5344CB8AC3E}">
        <p14:creationId xmlns:p14="http://schemas.microsoft.com/office/powerpoint/2010/main" val="428617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velger du til middag?</a:t>
            </a:r>
            <a:endParaRPr lang="nb-NO" dirty="0"/>
          </a:p>
        </p:txBody>
      </p:sp>
      <p:pic>
        <p:nvPicPr>
          <p:cNvPr id="6" name="Plassholder for innhold 5"/>
          <p:cNvPicPr>
            <a:picLocks noChangeAspect="1"/>
          </p:cNvPicPr>
          <p:nvPr/>
        </p:nvPicPr>
        <p:blipFill rotWithShape="1">
          <a:blip r:embed="rId3" cstate="print">
            <a:extLst>
              <a:ext uri="{28A0092B-C50C-407E-A947-70E740481C1C}">
                <a14:useLocalDpi xmlns:a14="http://schemas.microsoft.com/office/drawing/2010/main" val="0"/>
              </a:ext>
            </a:extLst>
          </a:blip>
          <a:srcRect l="1479" t="6314" r="2656" b="4033"/>
          <a:stretch/>
        </p:blipFill>
        <p:spPr>
          <a:xfrm>
            <a:off x="1331640" y="1203598"/>
            <a:ext cx="6551889" cy="3428876"/>
          </a:xfrm>
          <a:prstGeom prst="rect">
            <a:avLst/>
          </a:prstGeom>
          <a:ln>
            <a:noFill/>
          </a:ln>
          <a:effectLst>
            <a:outerShdw blurRad="292100" dist="139700" dir="2700000" algn="tl" rotWithShape="0">
              <a:srgbClr val="333333">
                <a:alpha val="65000"/>
              </a:srgbClr>
            </a:outerShdw>
          </a:effectLst>
        </p:spPr>
      </p:pic>
      <p:sp>
        <p:nvSpPr>
          <p:cNvPr id="3" name="Plassholder for lysbildenummer 2"/>
          <p:cNvSpPr>
            <a:spLocks noGrp="1"/>
          </p:cNvSpPr>
          <p:nvPr>
            <p:ph type="sldNum" sz="quarter" idx="4"/>
          </p:nvPr>
        </p:nvSpPr>
        <p:spPr/>
        <p:txBody>
          <a:bodyPr/>
          <a:lstStyle/>
          <a:p>
            <a:fld id="{CDA22134-EA94-4B2E-9154-EB8F13265450}" type="slidenum">
              <a:rPr lang="nb-NO" smtClean="0"/>
              <a:pPr/>
              <a:t>14</a:t>
            </a:fld>
            <a:endParaRPr lang="nb-NO" dirty="0"/>
          </a:p>
        </p:txBody>
      </p:sp>
    </p:spTree>
    <p:extLst>
      <p:ext uri="{BB962C8B-B14F-4D97-AF65-F5344CB8AC3E}">
        <p14:creationId xmlns:p14="http://schemas.microsoft.com/office/powerpoint/2010/main" val="244461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00981"/>
            <a:ext cx="8208000" cy="617734"/>
          </a:xfrm>
        </p:spPr>
        <p:txBody>
          <a:bodyPr/>
          <a:lstStyle/>
          <a:p>
            <a:r>
              <a:rPr lang="nb-NO" dirty="0" smtClean="0"/>
              <a:t>Like mye energi</a:t>
            </a:r>
            <a:endParaRPr lang="nb-NO" dirty="0"/>
          </a:p>
        </p:txBody>
      </p:sp>
      <p:pic>
        <p:nvPicPr>
          <p:cNvPr id="6" name="Picture 2" descr="\\shdir.no\root\Intern\O\Shdir_Felles\Ernæring\Små grep stor forskjell\BILDER\Aina Hole september 2013\Sjoko_u_papir_eple.png"/>
          <p:cNvPicPr>
            <a:picLocks noChangeAspect="1" noChangeArrowheads="1"/>
          </p:cNvPicPr>
          <p:nvPr/>
        </p:nvPicPr>
        <p:blipFill rotWithShape="1">
          <a:blip r:embed="rId3">
            <a:extLst>
              <a:ext uri="{28A0092B-C50C-407E-A947-70E740481C1C}">
                <a14:useLocalDpi xmlns:a14="http://schemas.microsoft.com/office/drawing/2010/main" val="0"/>
              </a:ext>
            </a:extLst>
          </a:blip>
          <a:srcRect l="1652" t="27240" r="3150"/>
          <a:stretch/>
        </p:blipFill>
        <p:spPr bwMode="auto">
          <a:xfrm>
            <a:off x="1364776" y="1242610"/>
            <a:ext cx="6260138" cy="3387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1835696" y="3939902"/>
            <a:ext cx="2606577" cy="369332"/>
          </a:xfrm>
          <a:prstGeom prst="rect">
            <a:avLst/>
          </a:prstGeom>
          <a:noFill/>
        </p:spPr>
        <p:txBody>
          <a:bodyPr wrap="square" rtlCol="0">
            <a:spAutoFit/>
          </a:bodyPr>
          <a:lstStyle/>
          <a:p>
            <a:r>
              <a:rPr lang="nb-NO" dirty="0"/>
              <a:t>35 g tilsatt </a:t>
            </a:r>
            <a:r>
              <a:rPr lang="nb-NO" dirty="0" smtClean="0"/>
              <a:t>sukker</a:t>
            </a:r>
            <a:endParaRPr lang="nb-NO" dirty="0"/>
          </a:p>
        </p:txBody>
      </p:sp>
      <p:sp>
        <p:nvSpPr>
          <p:cNvPr id="8" name="TekstSylinder 7"/>
          <p:cNvSpPr txBox="1"/>
          <p:nvPr/>
        </p:nvSpPr>
        <p:spPr>
          <a:xfrm>
            <a:off x="5018337" y="3939902"/>
            <a:ext cx="2606577" cy="369332"/>
          </a:xfrm>
          <a:prstGeom prst="rect">
            <a:avLst/>
          </a:prstGeom>
          <a:noFill/>
        </p:spPr>
        <p:txBody>
          <a:bodyPr wrap="square" rtlCol="0">
            <a:spAutoFit/>
          </a:bodyPr>
          <a:lstStyle/>
          <a:p>
            <a:r>
              <a:rPr lang="nb-NO" dirty="0" smtClean="0"/>
              <a:t>0 g tilsatt sukker</a:t>
            </a:r>
          </a:p>
        </p:txBody>
      </p:sp>
      <p:sp>
        <p:nvSpPr>
          <p:cNvPr id="3" name="Plassholder for lysbildenummer 2"/>
          <p:cNvSpPr>
            <a:spLocks noGrp="1"/>
          </p:cNvSpPr>
          <p:nvPr>
            <p:ph type="sldNum" sz="quarter" idx="4"/>
          </p:nvPr>
        </p:nvSpPr>
        <p:spPr/>
        <p:txBody>
          <a:bodyPr/>
          <a:lstStyle/>
          <a:p>
            <a:fld id="{CDA22134-EA94-4B2E-9154-EB8F13265450}" type="slidenum">
              <a:rPr lang="nb-NO" smtClean="0"/>
              <a:pPr/>
              <a:t>15</a:t>
            </a:fld>
            <a:endParaRPr lang="nb-NO" dirty="0"/>
          </a:p>
        </p:txBody>
      </p:sp>
    </p:spTree>
    <p:extLst>
      <p:ext uri="{BB962C8B-B14F-4D97-AF65-F5344CB8AC3E}">
        <p14:creationId xmlns:p14="http://schemas.microsoft.com/office/powerpoint/2010/main" val="21690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normAutofit fontScale="90000"/>
          </a:bodyPr>
          <a:lstStyle/>
          <a:p>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a:solidFill>
                  <a:srgbClr val="0093A7"/>
                </a:solidFill>
              </a:rPr>
              <a:t/>
            </a:r>
            <a:br>
              <a:rPr lang="nb-NO" sz="3100" dirty="0">
                <a:solidFill>
                  <a:srgbClr val="0093A7"/>
                </a:solidFill>
              </a:rPr>
            </a:br>
            <a:r>
              <a:rPr lang="nb-NO" sz="3100" dirty="0" smtClean="0">
                <a:solidFill>
                  <a:srgbClr val="0093A7"/>
                </a:solidFill>
              </a:rPr>
              <a:t/>
            </a:r>
            <a:br>
              <a:rPr lang="nb-NO" sz="3100" dirty="0" smtClean="0">
                <a:solidFill>
                  <a:srgbClr val="0093A7"/>
                </a:solidFill>
              </a:rPr>
            </a:br>
            <a:r>
              <a:rPr lang="nb-NO" sz="3100" dirty="0" smtClean="0">
                <a:solidFill>
                  <a:schemeClr val="tx1"/>
                </a:solidFill>
              </a:rPr>
              <a:t>Like mye energi i tre boller som i all frukten</a:t>
            </a:r>
          </a:p>
        </p:txBody>
      </p:sp>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314"/>
          <a:stretch/>
        </p:blipFill>
        <p:spPr>
          <a:xfrm>
            <a:off x="2294004" y="1364776"/>
            <a:ext cx="4054611" cy="3043989"/>
          </a:xfrm>
        </p:spPr>
      </p:pic>
      <p:sp>
        <p:nvSpPr>
          <p:cNvPr id="2" name="Plassholder for lysbildenummer 1"/>
          <p:cNvSpPr>
            <a:spLocks noGrp="1"/>
          </p:cNvSpPr>
          <p:nvPr>
            <p:ph type="sldNum" sz="quarter" idx="4"/>
          </p:nvPr>
        </p:nvSpPr>
        <p:spPr/>
        <p:txBody>
          <a:bodyPr/>
          <a:lstStyle/>
          <a:p>
            <a:fld id="{CDA22134-EA94-4B2E-9154-EB8F13265450}" type="slidenum">
              <a:rPr lang="nb-NO" smtClean="0"/>
              <a:pPr/>
              <a:t>16</a:t>
            </a:fld>
            <a:endParaRPr lang="nb-NO" dirty="0"/>
          </a:p>
        </p:txBody>
      </p:sp>
      <p:sp>
        <p:nvSpPr>
          <p:cNvPr id="10" name="TekstSylinder 9"/>
          <p:cNvSpPr txBox="1"/>
          <p:nvPr/>
        </p:nvSpPr>
        <p:spPr>
          <a:xfrm>
            <a:off x="2555776" y="4008655"/>
            <a:ext cx="1584176" cy="400110"/>
          </a:xfrm>
          <a:prstGeom prst="rect">
            <a:avLst/>
          </a:prstGeom>
          <a:noFill/>
        </p:spPr>
        <p:txBody>
          <a:bodyPr wrap="square" rtlCol="0">
            <a:spAutoFit/>
          </a:bodyPr>
          <a:lstStyle/>
          <a:p>
            <a:r>
              <a:rPr lang="nb-NO" sz="2000" b="1" dirty="0" smtClean="0"/>
              <a:t>225 g boller</a:t>
            </a:r>
            <a:endParaRPr lang="nb-NO" sz="2000" b="1" dirty="0"/>
          </a:p>
        </p:txBody>
      </p:sp>
      <p:sp>
        <p:nvSpPr>
          <p:cNvPr id="11" name="TekstSylinder 10"/>
          <p:cNvSpPr txBox="1"/>
          <p:nvPr/>
        </p:nvSpPr>
        <p:spPr>
          <a:xfrm>
            <a:off x="4499992" y="4013062"/>
            <a:ext cx="2126436" cy="400110"/>
          </a:xfrm>
          <a:prstGeom prst="rect">
            <a:avLst/>
          </a:prstGeom>
          <a:noFill/>
        </p:spPr>
        <p:txBody>
          <a:bodyPr wrap="square" rtlCol="0">
            <a:spAutoFit/>
          </a:bodyPr>
          <a:lstStyle/>
          <a:p>
            <a:r>
              <a:rPr lang="nb-NO" sz="2000" b="1" dirty="0" smtClean="0"/>
              <a:t>3,5 kg frukt</a:t>
            </a:r>
            <a:endParaRPr lang="nb-NO" sz="2000" b="1" dirty="0"/>
          </a:p>
        </p:txBody>
      </p:sp>
    </p:spTree>
    <p:extLst>
      <p:ext uri="{BB962C8B-B14F-4D97-AF65-F5344CB8AC3E}">
        <p14:creationId xmlns:p14="http://schemas.microsoft.com/office/powerpoint/2010/main" val="212730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3713" y="195486"/>
            <a:ext cx="8208000" cy="617734"/>
          </a:xfrm>
        </p:spPr>
        <p:txBody>
          <a:bodyPr/>
          <a:lstStyle/>
          <a:p>
            <a:r>
              <a:rPr lang="nb-NO" dirty="0" smtClean="0"/>
              <a:t>Hva drikker du når du er tørst?</a:t>
            </a:r>
            <a:endParaRPr lang="nb-NO" dirty="0"/>
          </a:p>
        </p:txBody>
      </p:sp>
      <p:sp>
        <p:nvSpPr>
          <p:cNvPr id="3" name="Plassholder for innhold 2"/>
          <p:cNvSpPr>
            <a:spLocks noGrp="1"/>
          </p:cNvSpPr>
          <p:nvPr>
            <p:ph idx="1"/>
          </p:nvPr>
        </p:nvSpPr>
        <p:spPr>
          <a:xfrm>
            <a:off x="248662" y="987066"/>
            <a:ext cx="8784976" cy="3672916"/>
          </a:xfrm>
        </p:spPr>
        <p:txBody>
          <a:bodyPr>
            <a:normAutofit/>
          </a:bodyPr>
          <a:lstStyle/>
          <a:p>
            <a:r>
              <a:rPr lang="nb-NO" altLang="nb-NO" sz="2200" dirty="0">
                <a:latin typeface="+mj-lt"/>
              </a:rPr>
              <a:t>Velg vann som </a:t>
            </a:r>
            <a:r>
              <a:rPr lang="nb-NO" altLang="nb-NO" sz="2200" dirty="0" smtClean="0">
                <a:latin typeface="+mj-lt"/>
              </a:rPr>
              <a:t>tørstedrikk</a:t>
            </a:r>
            <a:endParaRPr lang="nb-NO" altLang="nb-NO" sz="2200" dirty="0">
              <a:latin typeface="+mj-lt"/>
            </a:endParaRPr>
          </a:p>
          <a:p>
            <a:r>
              <a:rPr lang="nb-NO" altLang="nb-NO" sz="2200" dirty="0">
                <a:latin typeface="+mj-lt"/>
              </a:rPr>
              <a:t>En halv liter brus inneholder 50 g sukker = 25 </a:t>
            </a:r>
            <a:r>
              <a:rPr lang="nb-NO" altLang="nb-NO" sz="2200" dirty="0" smtClean="0">
                <a:latin typeface="+mj-lt"/>
              </a:rPr>
              <a:t>sukkerbiter</a:t>
            </a:r>
            <a:endParaRPr lang="nb-NO" altLang="nb-NO" sz="2200" dirty="0">
              <a:latin typeface="+mj-lt"/>
            </a:endParaRPr>
          </a:p>
          <a:p>
            <a:r>
              <a:rPr lang="nb-NO" sz="2200" dirty="0"/>
              <a:t>Drikke med søtstoff gir lite eller ingen energi sammenlignet med drikke med tilsatt sukker. </a:t>
            </a:r>
            <a:endParaRPr lang="nb-NO" sz="2200" dirty="0" smtClean="0"/>
          </a:p>
          <a:p>
            <a:r>
              <a:rPr lang="nb-NO" sz="2200" dirty="0" smtClean="0"/>
              <a:t>Både </a:t>
            </a:r>
            <a:r>
              <a:rPr lang="nb-NO" sz="2200" dirty="0"/>
              <a:t>drikke </a:t>
            </a:r>
            <a:r>
              <a:rPr lang="nb-NO" sz="2200" dirty="0" smtClean="0"/>
              <a:t>med tilsatt </a:t>
            </a:r>
            <a:r>
              <a:rPr lang="nb-NO" sz="2200" dirty="0"/>
              <a:t>sukker og </a:t>
            </a:r>
            <a:r>
              <a:rPr lang="nb-NO" sz="2200" dirty="0" smtClean="0"/>
              <a:t>drikke med søtstoff er </a:t>
            </a:r>
            <a:r>
              <a:rPr lang="nb-NO" sz="2200" dirty="0"/>
              <a:t>som regel sure, og kan gi skader på tannemaljen. </a:t>
            </a:r>
            <a:endParaRPr lang="nb-NO" sz="2200" dirty="0" smtClean="0"/>
          </a:p>
          <a:p>
            <a:r>
              <a:rPr lang="nb-NO" sz="2200" dirty="0" smtClean="0"/>
              <a:t>Barn </a:t>
            </a:r>
            <a:r>
              <a:rPr lang="nb-NO" sz="2200" dirty="0"/>
              <a:t>under tre år skal ikke ha søtstoff</a:t>
            </a:r>
            <a:r>
              <a:rPr lang="nb-NO" sz="2200" dirty="0" smtClean="0"/>
              <a:t>.</a:t>
            </a:r>
            <a:endParaRPr lang="nb-NO" altLang="nb-NO" sz="2200" dirty="0" smtClean="0"/>
          </a:p>
          <a:p>
            <a:pPr marL="0" indent="0">
              <a:buNone/>
            </a:pPr>
            <a:endParaRPr lang="nb-NO" altLang="nb-NO" sz="2200" dirty="0" smtClean="0"/>
          </a:p>
          <a:p>
            <a:pPr marL="0" indent="0">
              <a:buNone/>
            </a:pPr>
            <a:endParaRPr lang="nb-NO" sz="2400" dirty="0"/>
          </a:p>
          <a:p>
            <a:endParaRPr lang="nb-NO" altLang="nb-NO" sz="2400" dirty="0" smtClean="0"/>
          </a:p>
        </p:txBody>
      </p:sp>
      <p:sp>
        <p:nvSpPr>
          <p:cNvPr id="7" name="Plassholder for lysbildenummer 6"/>
          <p:cNvSpPr>
            <a:spLocks noGrp="1"/>
          </p:cNvSpPr>
          <p:nvPr>
            <p:ph type="sldNum" sz="quarter" idx="4"/>
          </p:nvPr>
        </p:nvSpPr>
        <p:spPr/>
        <p:txBody>
          <a:bodyPr/>
          <a:lstStyle/>
          <a:p>
            <a:fld id="{CDA22134-EA94-4B2E-9154-EB8F13265450}" type="slidenum">
              <a:rPr lang="nb-NO" smtClean="0"/>
              <a:pPr/>
              <a:t>17</a:t>
            </a:fld>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307" y="2949892"/>
            <a:ext cx="1502406" cy="173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03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 mye sukker drikker du?</a:t>
            </a:r>
            <a:endParaRPr lang="nb-NO" dirty="0"/>
          </a:p>
        </p:txBody>
      </p:sp>
      <p:pic>
        <p:nvPicPr>
          <p:cNvPr id="6" name="Plassholder for innhold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7577"/>
          <a:stretch/>
        </p:blipFill>
        <p:spPr>
          <a:xfrm>
            <a:off x="911868" y="2004978"/>
            <a:ext cx="7063024" cy="1934924"/>
          </a:xfrm>
          <a:prstGeom prst="rect">
            <a:avLst/>
          </a:prstGeom>
          <a:ln>
            <a:noFill/>
          </a:ln>
          <a:effectLst>
            <a:outerShdw blurRad="292100" dist="139700" dir="2700000" algn="tl" rotWithShape="0">
              <a:srgbClr val="333333">
                <a:alpha val="65000"/>
              </a:srgbClr>
            </a:outerShdw>
          </a:effectLst>
        </p:spPr>
      </p:pic>
      <p:sp>
        <p:nvSpPr>
          <p:cNvPr id="7" name="TekstSylinder 6"/>
          <p:cNvSpPr txBox="1"/>
          <p:nvPr/>
        </p:nvSpPr>
        <p:spPr>
          <a:xfrm>
            <a:off x="3059832" y="1635646"/>
            <a:ext cx="3096344" cy="369332"/>
          </a:xfrm>
          <a:prstGeom prst="rect">
            <a:avLst/>
          </a:prstGeom>
          <a:noFill/>
        </p:spPr>
        <p:txBody>
          <a:bodyPr wrap="square" rtlCol="0">
            <a:spAutoFit/>
          </a:bodyPr>
          <a:lstStyle/>
          <a:p>
            <a:pPr algn="ctr"/>
            <a:r>
              <a:rPr lang="nb-NO" dirty="0" smtClean="0">
                <a:solidFill>
                  <a:schemeClr val="tx2">
                    <a:lumMod val="75000"/>
                  </a:schemeClr>
                </a:solidFill>
              </a:rPr>
              <a:t>Valg av drikke bestemmer</a:t>
            </a:r>
            <a:endParaRPr lang="nb-NO" dirty="0">
              <a:solidFill>
                <a:schemeClr val="tx2">
                  <a:lumMod val="75000"/>
                </a:schemeClr>
              </a:solidFill>
            </a:endParaRPr>
          </a:p>
        </p:txBody>
      </p:sp>
      <p:sp>
        <p:nvSpPr>
          <p:cNvPr id="16" name="TekstSylinder 15"/>
          <p:cNvSpPr txBox="1"/>
          <p:nvPr/>
        </p:nvSpPr>
        <p:spPr>
          <a:xfrm>
            <a:off x="1132992" y="3971535"/>
            <a:ext cx="1368152" cy="307777"/>
          </a:xfrm>
          <a:prstGeom prst="rect">
            <a:avLst/>
          </a:prstGeom>
          <a:noFill/>
        </p:spPr>
        <p:txBody>
          <a:bodyPr wrap="square" rtlCol="0">
            <a:spAutoFit/>
          </a:bodyPr>
          <a:lstStyle/>
          <a:p>
            <a:pPr algn="ctr"/>
            <a:r>
              <a:rPr lang="nb-NO" sz="1400" dirty="0" smtClean="0">
                <a:solidFill>
                  <a:schemeClr val="tx2"/>
                </a:solidFill>
              </a:rPr>
              <a:t>Energidrikk</a:t>
            </a:r>
            <a:endParaRPr lang="nb-NO" sz="1400" dirty="0">
              <a:solidFill>
                <a:schemeClr val="tx2"/>
              </a:solidFill>
            </a:endParaRPr>
          </a:p>
        </p:txBody>
      </p:sp>
      <p:sp>
        <p:nvSpPr>
          <p:cNvPr id="17" name="TekstSylinder 16"/>
          <p:cNvSpPr txBox="1"/>
          <p:nvPr/>
        </p:nvSpPr>
        <p:spPr>
          <a:xfrm>
            <a:off x="2735796" y="4233145"/>
            <a:ext cx="900100" cy="307777"/>
          </a:xfrm>
          <a:prstGeom prst="rect">
            <a:avLst/>
          </a:prstGeom>
          <a:noFill/>
        </p:spPr>
        <p:txBody>
          <a:bodyPr wrap="square" rtlCol="0">
            <a:spAutoFit/>
          </a:bodyPr>
          <a:lstStyle/>
          <a:p>
            <a:r>
              <a:rPr lang="nb-NO" sz="1400" dirty="0" smtClean="0">
                <a:solidFill>
                  <a:schemeClr val="tx2"/>
                </a:solidFill>
              </a:rPr>
              <a:t>Iste</a:t>
            </a:r>
            <a:endParaRPr lang="nb-NO" sz="1400" dirty="0">
              <a:solidFill>
                <a:schemeClr val="tx2"/>
              </a:solidFill>
            </a:endParaRPr>
          </a:p>
        </p:txBody>
      </p:sp>
      <p:sp>
        <p:nvSpPr>
          <p:cNvPr id="18" name="TekstSylinder 17"/>
          <p:cNvSpPr txBox="1"/>
          <p:nvPr/>
        </p:nvSpPr>
        <p:spPr>
          <a:xfrm>
            <a:off x="4788024" y="4121514"/>
            <a:ext cx="2232248" cy="307777"/>
          </a:xfrm>
          <a:prstGeom prst="rect">
            <a:avLst/>
          </a:prstGeom>
          <a:noFill/>
        </p:spPr>
        <p:txBody>
          <a:bodyPr wrap="square" rtlCol="0">
            <a:spAutoFit/>
          </a:bodyPr>
          <a:lstStyle/>
          <a:p>
            <a:r>
              <a:rPr lang="nb-NO" sz="1400" dirty="0" smtClean="0">
                <a:solidFill>
                  <a:schemeClr val="tx2"/>
                </a:solidFill>
              </a:rPr>
              <a:t>Vann med smak</a:t>
            </a:r>
            <a:endParaRPr lang="nb-NO" sz="1400" dirty="0">
              <a:solidFill>
                <a:schemeClr val="tx2"/>
              </a:solidFill>
            </a:endParaRPr>
          </a:p>
        </p:txBody>
      </p:sp>
      <p:sp>
        <p:nvSpPr>
          <p:cNvPr id="19" name="TekstSylinder 18"/>
          <p:cNvSpPr txBox="1"/>
          <p:nvPr/>
        </p:nvSpPr>
        <p:spPr>
          <a:xfrm>
            <a:off x="468000" y="4176405"/>
            <a:ext cx="1152128" cy="307777"/>
          </a:xfrm>
          <a:prstGeom prst="rect">
            <a:avLst/>
          </a:prstGeom>
          <a:noFill/>
        </p:spPr>
        <p:txBody>
          <a:bodyPr wrap="square" rtlCol="0">
            <a:spAutoFit/>
          </a:bodyPr>
          <a:lstStyle/>
          <a:p>
            <a:pPr algn="ctr"/>
            <a:r>
              <a:rPr lang="nb-NO" sz="1400" dirty="0" smtClean="0">
                <a:solidFill>
                  <a:schemeClr val="tx2"/>
                </a:solidFill>
              </a:rPr>
              <a:t>Brus</a:t>
            </a:r>
            <a:endParaRPr lang="nb-NO" sz="1400" dirty="0">
              <a:solidFill>
                <a:schemeClr val="tx2"/>
              </a:solidFill>
            </a:endParaRPr>
          </a:p>
        </p:txBody>
      </p:sp>
      <p:sp>
        <p:nvSpPr>
          <p:cNvPr id="20" name="TekstSylinder 19"/>
          <p:cNvSpPr txBox="1"/>
          <p:nvPr/>
        </p:nvSpPr>
        <p:spPr>
          <a:xfrm>
            <a:off x="1061254" y="4416720"/>
            <a:ext cx="1152128" cy="306511"/>
          </a:xfrm>
          <a:prstGeom prst="rect">
            <a:avLst/>
          </a:prstGeom>
          <a:noFill/>
        </p:spPr>
        <p:txBody>
          <a:bodyPr wrap="square" rtlCol="0">
            <a:spAutoFit/>
          </a:bodyPr>
          <a:lstStyle/>
          <a:p>
            <a:pPr algn="ctr"/>
            <a:r>
              <a:rPr lang="nb-NO" sz="1400" dirty="0" smtClean="0">
                <a:solidFill>
                  <a:schemeClr val="tx2"/>
                </a:solidFill>
              </a:rPr>
              <a:t>Eplenekter</a:t>
            </a:r>
            <a:endParaRPr lang="nb-NO" sz="1400" dirty="0">
              <a:solidFill>
                <a:schemeClr val="tx2"/>
              </a:solidFill>
            </a:endParaRPr>
          </a:p>
        </p:txBody>
      </p:sp>
      <p:sp>
        <p:nvSpPr>
          <p:cNvPr id="21" name="TekstSylinder 20"/>
          <p:cNvSpPr txBox="1"/>
          <p:nvPr/>
        </p:nvSpPr>
        <p:spPr>
          <a:xfrm>
            <a:off x="3337198" y="4022516"/>
            <a:ext cx="1270806" cy="307777"/>
          </a:xfrm>
          <a:prstGeom prst="rect">
            <a:avLst/>
          </a:prstGeom>
          <a:noFill/>
        </p:spPr>
        <p:txBody>
          <a:bodyPr wrap="square" rtlCol="0">
            <a:spAutoFit/>
          </a:bodyPr>
          <a:lstStyle/>
          <a:p>
            <a:r>
              <a:rPr lang="nb-NO" sz="1400" dirty="0" smtClean="0">
                <a:solidFill>
                  <a:schemeClr val="tx2"/>
                </a:solidFill>
              </a:rPr>
              <a:t>Saft</a:t>
            </a:r>
            <a:endParaRPr lang="nb-NO" sz="1400" dirty="0">
              <a:solidFill>
                <a:schemeClr val="tx2"/>
              </a:solidFill>
            </a:endParaRPr>
          </a:p>
        </p:txBody>
      </p:sp>
      <p:sp>
        <p:nvSpPr>
          <p:cNvPr id="22" name="TekstSylinder 21"/>
          <p:cNvSpPr txBox="1"/>
          <p:nvPr/>
        </p:nvSpPr>
        <p:spPr>
          <a:xfrm>
            <a:off x="6372200" y="4017702"/>
            <a:ext cx="1296144" cy="523220"/>
          </a:xfrm>
          <a:prstGeom prst="rect">
            <a:avLst/>
          </a:prstGeom>
          <a:noFill/>
        </p:spPr>
        <p:txBody>
          <a:bodyPr wrap="square" rtlCol="0">
            <a:spAutoFit/>
          </a:bodyPr>
          <a:lstStyle/>
          <a:p>
            <a:r>
              <a:rPr lang="nb-NO" sz="1400" dirty="0" smtClean="0">
                <a:solidFill>
                  <a:schemeClr val="tx2"/>
                </a:solidFill>
              </a:rPr>
              <a:t>Kunstig søtet brus</a:t>
            </a:r>
            <a:endParaRPr lang="nb-NO" sz="1400" dirty="0">
              <a:solidFill>
                <a:schemeClr val="tx2"/>
              </a:solidFill>
            </a:endParaRPr>
          </a:p>
        </p:txBody>
      </p:sp>
      <p:sp>
        <p:nvSpPr>
          <p:cNvPr id="23" name="TekstSylinder 22"/>
          <p:cNvSpPr txBox="1"/>
          <p:nvPr/>
        </p:nvSpPr>
        <p:spPr>
          <a:xfrm>
            <a:off x="7488832" y="4293377"/>
            <a:ext cx="1403648" cy="307777"/>
          </a:xfrm>
          <a:prstGeom prst="rect">
            <a:avLst/>
          </a:prstGeom>
          <a:noFill/>
        </p:spPr>
        <p:txBody>
          <a:bodyPr wrap="square" rtlCol="0">
            <a:spAutoFit/>
          </a:bodyPr>
          <a:lstStyle/>
          <a:p>
            <a:r>
              <a:rPr lang="nb-NO" sz="1400" dirty="0" smtClean="0">
                <a:solidFill>
                  <a:schemeClr val="tx2"/>
                </a:solidFill>
              </a:rPr>
              <a:t>Vann</a:t>
            </a:r>
            <a:endParaRPr lang="nb-NO" sz="1400" dirty="0">
              <a:solidFill>
                <a:schemeClr val="tx2"/>
              </a:solidFill>
            </a:endParaRPr>
          </a:p>
        </p:txBody>
      </p:sp>
      <p:sp>
        <p:nvSpPr>
          <p:cNvPr id="15" name="TekstSylinder 14"/>
          <p:cNvSpPr txBox="1"/>
          <p:nvPr/>
        </p:nvSpPr>
        <p:spPr>
          <a:xfrm>
            <a:off x="4521696" y="4415454"/>
            <a:ext cx="900100" cy="307777"/>
          </a:xfrm>
          <a:prstGeom prst="rect">
            <a:avLst/>
          </a:prstGeom>
          <a:noFill/>
        </p:spPr>
        <p:txBody>
          <a:bodyPr wrap="square" rtlCol="0">
            <a:spAutoFit/>
          </a:bodyPr>
          <a:lstStyle/>
          <a:p>
            <a:r>
              <a:rPr lang="nb-NO" sz="1400" dirty="0" smtClean="0">
                <a:solidFill>
                  <a:schemeClr val="tx2"/>
                </a:solidFill>
              </a:rPr>
              <a:t>Iste</a:t>
            </a:r>
            <a:endParaRPr lang="nb-NO" sz="1400" dirty="0">
              <a:solidFill>
                <a:schemeClr val="tx2"/>
              </a:solidFill>
            </a:endParaRPr>
          </a:p>
        </p:txBody>
      </p:sp>
      <p:sp>
        <p:nvSpPr>
          <p:cNvPr id="3" name="Plassholder for lysbildenummer 2"/>
          <p:cNvSpPr>
            <a:spLocks noGrp="1"/>
          </p:cNvSpPr>
          <p:nvPr>
            <p:ph type="sldNum" sz="quarter" idx="4"/>
          </p:nvPr>
        </p:nvSpPr>
        <p:spPr/>
        <p:txBody>
          <a:bodyPr/>
          <a:lstStyle/>
          <a:p>
            <a:fld id="{CDA22134-EA94-4B2E-9154-EB8F13265450}" type="slidenum">
              <a:rPr lang="nb-NO" smtClean="0"/>
              <a:pPr/>
              <a:t>18</a:t>
            </a:fld>
            <a:endParaRPr lang="nb-NO" dirty="0"/>
          </a:p>
        </p:txBody>
      </p:sp>
    </p:spTree>
    <p:extLst>
      <p:ext uri="{BB962C8B-B14F-4D97-AF65-F5344CB8AC3E}">
        <p14:creationId xmlns:p14="http://schemas.microsoft.com/office/powerpoint/2010/main" val="806085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Smågodt gir mye sukker</a:t>
            </a:r>
            <a:endParaRPr lang="nb-NO" dirty="0"/>
          </a:p>
        </p:txBody>
      </p:sp>
      <p:pic>
        <p:nvPicPr>
          <p:cNvPr id="7" name="Plassholder for innhold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128" t="30636" b="6221"/>
          <a:stretch/>
        </p:blipFill>
        <p:spPr>
          <a:xfrm>
            <a:off x="5016847" y="1419622"/>
            <a:ext cx="3249240" cy="3213371"/>
          </a:xfrm>
          <a:prstGeom prst="rect">
            <a:avLst/>
          </a:prstGeom>
          <a:ln>
            <a:noFill/>
          </a:ln>
          <a:effectLst>
            <a:outerShdw blurRad="292100" dist="139700" dir="2700000" algn="tl" rotWithShape="0">
              <a:srgbClr val="333333">
                <a:alpha val="65000"/>
              </a:srgbClr>
            </a:outerShdw>
          </a:effectLst>
        </p:spPr>
      </p:pic>
      <p:sp>
        <p:nvSpPr>
          <p:cNvPr id="8" name="TekstSylinder 7"/>
          <p:cNvSpPr txBox="1"/>
          <p:nvPr/>
        </p:nvSpPr>
        <p:spPr>
          <a:xfrm>
            <a:off x="1475656" y="1635646"/>
            <a:ext cx="3024336" cy="1661993"/>
          </a:xfrm>
          <a:prstGeom prst="rect">
            <a:avLst/>
          </a:prstGeom>
          <a:noFill/>
        </p:spPr>
        <p:txBody>
          <a:bodyPr wrap="square" rtlCol="0">
            <a:spAutoFit/>
          </a:bodyPr>
          <a:lstStyle/>
          <a:p>
            <a:pPr algn="ctr"/>
            <a:r>
              <a:rPr lang="nb-NO" sz="2800" dirty="0">
                <a:solidFill>
                  <a:schemeClr val="tx2">
                    <a:lumMod val="75000"/>
                  </a:schemeClr>
                </a:solidFill>
              </a:rPr>
              <a:t>100 gram </a:t>
            </a:r>
          </a:p>
          <a:p>
            <a:pPr algn="ctr"/>
            <a:r>
              <a:rPr lang="nb-NO" sz="2800" dirty="0">
                <a:solidFill>
                  <a:schemeClr val="tx2">
                    <a:lumMod val="75000"/>
                  </a:schemeClr>
                </a:solidFill>
              </a:rPr>
              <a:t>= </a:t>
            </a:r>
          </a:p>
          <a:p>
            <a:pPr algn="ctr"/>
            <a:r>
              <a:rPr lang="nb-NO" sz="2800" dirty="0" smtClean="0">
                <a:solidFill>
                  <a:schemeClr val="tx2">
                    <a:lumMod val="75000"/>
                  </a:schemeClr>
                </a:solidFill>
              </a:rPr>
              <a:t>25 </a:t>
            </a:r>
            <a:r>
              <a:rPr lang="nb-NO" sz="2800" dirty="0">
                <a:solidFill>
                  <a:schemeClr val="tx2">
                    <a:lumMod val="75000"/>
                  </a:schemeClr>
                </a:solidFill>
              </a:rPr>
              <a:t>sukkerbiter</a:t>
            </a:r>
          </a:p>
          <a:p>
            <a:endParaRPr lang="nb-NO" dirty="0"/>
          </a:p>
        </p:txBody>
      </p:sp>
      <p:sp>
        <p:nvSpPr>
          <p:cNvPr id="3" name="Plassholder for lysbildenummer 2"/>
          <p:cNvSpPr>
            <a:spLocks noGrp="1"/>
          </p:cNvSpPr>
          <p:nvPr>
            <p:ph type="sldNum" sz="quarter" idx="4"/>
          </p:nvPr>
        </p:nvSpPr>
        <p:spPr/>
        <p:txBody>
          <a:bodyPr/>
          <a:lstStyle/>
          <a:p>
            <a:fld id="{CDA22134-EA94-4B2E-9154-EB8F13265450}" type="slidenum">
              <a:rPr lang="nb-NO" smtClean="0"/>
              <a:pPr/>
              <a:t>19</a:t>
            </a:fld>
            <a:endParaRPr lang="nb-NO" dirty="0"/>
          </a:p>
        </p:txBody>
      </p:sp>
    </p:spTree>
    <p:extLst>
      <p:ext uri="{BB962C8B-B14F-4D97-AF65-F5344CB8AC3E}">
        <p14:creationId xmlns:p14="http://schemas.microsoft.com/office/powerpoint/2010/main" val="700229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002060"/>
                </a:solidFill>
              </a:rPr>
              <a:t>Kostråd om sukker</a:t>
            </a:r>
          </a:p>
        </p:txBody>
      </p:sp>
      <p:sp>
        <p:nvSpPr>
          <p:cNvPr id="3" name="Plassholder for innhold 2"/>
          <p:cNvSpPr>
            <a:spLocks noGrp="1"/>
          </p:cNvSpPr>
          <p:nvPr>
            <p:ph idx="1"/>
          </p:nvPr>
        </p:nvSpPr>
        <p:spPr/>
        <p:txBody>
          <a:bodyPr/>
          <a:lstStyle/>
          <a:p>
            <a:r>
              <a:rPr lang="nb-NO" dirty="0" smtClean="0"/>
              <a:t>Unngå mat og drikke med mye tilsatt sukker til hverdags</a:t>
            </a:r>
          </a:p>
          <a:p>
            <a:r>
              <a:rPr lang="nb-NO" dirty="0" smtClean="0"/>
              <a:t>Brus, saft og godteri er de største kildene til tilsatt sukker i kosten vår</a:t>
            </a:r>
            <a:br>
              <a:rPr lang="nb-NO" dirty="0" smtClean="0"/>
            </a:br>
            <a:r>
              <a:rPr lang="nb-NO" dirty="0" smtClean="0"/>
              <a:t>- Tilfører mye sukker og energi, men lite  vitaminer og mineraler</a:t>
            </a:r>
            <a:endParaRPr lang="nb-NO"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09" t="12264" r="-1209" b="22422"/>
          <a:stretch/>
        </p:blipFill>
        <p:spPr bwMode="auto">
          <a:xfrm>
            <a:off x="6148511" y="1419622"/>
            <a:ext cx="2954726" cy="260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lysbildenummer 3"/>
          <p:cNvSpPr>
            <a:spLocks noGrp="1"/>
          </p:cNvSpPr>
          <p:nvPr>
            <p:ph type="sldNum" sz="quarter" idx="4"/>
          </p:nvPr>
        </p:nvSpPr>
        <p:spPr/>
        <p:txBody>
          <a:bodyPr/>
          <a:lstStyle/>
          <a:p>
            <a:fld id="{CDA22134-EA94-4B2E-9154-EB8F13265450}" type="slidenum">
              <a:rPr lang="nb-NO" smtClean="0"/>
              <a:pPr/>
              <a:t>2</a:t>
            </a:fld>
            <a:endParaRPr lang="nb-NO" dirty="0"/>
          </a:p>
        </p:txBody>
      </p:sp>
    </p:spTree>
    <p:extLst>
      <p:ext uri="{BB962C8B-B14F-4D97-AF65-F5344CB8AC3E}">
        <p14:creationId xmlns:p14="http://schemas.microsoft.com/office/powerpoint/2010/main" val="1957055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 mye spiser du av gangen?</a:t>
            </a:r>
            <a:endParaRPr lang="nb-NO"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7303" y="1274763"/>
            <a:ext cx="4829394" cy="3394075"/>
          </a:xfrm>
          <a:prstGeom prst="rect">
            <a:avLst/>
          </a:prstGeom>
          <a:ln>
            <a:noFill/>
          </a:ln>
          <a:effectLst>
            <a:outerShdw blurRad="292100" dist="139700" dir="2700000" algn="tl" rotWithShape="0">
              <a:srgbClr val="333333">
                <a:alpha val="65000"/>
              </a:srgbClr>
            </a:outerShdw>
          </a:effectLst>
        </p:spPr>
      </p:pic>
      <p:sp>
        <p:nvSpPr>
          <p:cNvPr id="3" name="Plassholder for lysbildenummer 2"/>
          <p:cNvSpPr>
            <a:spLocks noGrp="1"/>
          </p:cNvSpPr>
          <p:nvPr>
            <p:ph type="sldNum" sz="quarter" idx="4"/>
          </p:nvPr>
        </p:nvSpPr>
        <p:spPr/>
        <p:txBody>
          <a:bodyPr/>
          <a:lstStyle/>
          <a:p>
            <a:fld id="{CDA22134-EA94-4B2E-9154-EB8F13265450}" type="slidenum">
              <a:rPr lang="nb-NO" smtClean="0"/>
              <a:pPr/>
              <a:t>20</a:t>
            </a:fld>
            <a:endParaRPr lang="nb-NO" dirty="0"/>
          </a:p>
        </p:txBody>
      </p:sp>
    </p:spTree>
    <p:extLst>
      <p:ext uri="{BB962C8B-B14F-4D97-AF65-F5344CB8AC3E}">
        <p14:creationId xmlns:p14="http://schemas.microsoft.com/office/powerpoint/2010/main" val="131254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36" b="8080"/>
          <a:stretch/>
        </p:blipFill>
        <p:spPr bwMode="auto">
          <a:xfrm>
            <a:off x="2836215" y="82621"/>
            <a:ext cx="3612179" cy="457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lassholder for lysbildenummer 1"/>
          <p:cNvSpPr>
            <a:spLocks noGrp="1"/>
          </p:cNvSpPr>
          <p:nvPr>
            <p:ph type="sldNum" sz="quarter" idx="4"/>
          </p:nvPr>
        </p:nvSpPr>
        <p:spPr/>
        <p:txBody>
          <a:bodyPr/>
          <a:lstStyle/>
          <a:p>
            <a:fld id="{CDA22134-EA94-4B2E-9154-EB8F13265450}" type="slidenum">
              <a:rPr lang="nb-NO" smtClean="0"/>
              <a:pPr/>
              <a:t>21</a:t>
            </a:fld>
            <a:endParaRPr lang="nb-NO" dirty="0"/>
          </a:p>
        </p:txBody>
      </p:sp>
    </p:spTree>
    <p:extLst>
      <p:ext uri="{BB962C8B-B14F-4D97-AF65-F5344CB8AC3E}">
        <p14:creationId xmlns:p14="http://schemas.microsoft.com/office/powerpoint/2010/main" val="471973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Ett år med lørdagsgodt </a:t>
            </a:r>
            <a:endParaRPr lang="nb-NO" dirty="0"/>
          </a:p>
        </p:txBody>
      </p:sp>
      <p:pic>
        <p:nvPicPr>
          <p:cNvPr id="6" name="Plassholder for innhold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850"/>
          <a:stretch/>
        </p:blipFill>
        <p:spPr>
          <a:xfrm>
            <a:off x="1547664" y="1275606"/>
            <a:ext cx="6473428" cy="3321224"/>
          </a:xfrm>
        </p:spPr>
      </p:pic>
      <p:sp>
        <p:nvSpPr>
          <p:cNvPr id="8" name="TekstSylinder 7"/>
          <p:cNvSpPr txBox="1"/>
          <p:nvPr/>
        </p:nvSpPr>
        <p:spPr>
          <a:xfrm>
            <a:off x="5456213" y="2118419"/>
            <a:ext cx="2592288" cy="461665"/>
          </a:xfrm>
          <a:prstGeom prst="rect">
            <a:avLst/>
          </a:prstGeom>
          <a:noFill/>
        </p:spPr>
        <p:txBody>
          <a:bodyPr wrap="square" rtlCol="0">
            <a:spAutoFit/>
          </a:bodyPr>
          <a:lstStyle/>
          <a:p>
            <a:r>
              <a:rPr lang="nb-NO" sz="2400" b="1" dirty="0" smtClean="0">
                <a:solidFill>
                  <a:schemeClr val="bg1"/>
                </a:solidFill>
              </a:rPr>
              <a:t>1 300 sukkerbiter</a:t>
            </a:r>
            <a:endParaRPr lang="nb-NO" sz="2400" b="1" dirty="0">
              <a:solidFill>
                <a:schemeClr val="bg1"/>
              </a:solidFill>
            </a:endParaRPr>
          </a:p>
        </p:txBody>
      </p:sp>
      <p:sp>
        <p:nvSpPr>
          <p:cNvPr id="3" name="Plassholder for lysbildenummer 2"/>
          <p:cNvSpPr>
            <a:spLocks noGrp="1"/>
          </p:cNvSpPr>
          <p:nvPr>
            <p:ph type="sldNum" sz="quarter" idx="4"/>
          </p:nvPr>
        </p:nvSpPr>
        <p:spPr/>
        <p:txBody>
          <a:bodyPr/>
          <a:lstStyle/>
          <a:p>
            <a:fld id="{CDA22134-EA94-4B2E-9154-EB8F13265450}" type="slidenum">
              <a:rPr lang="nb-NO" smtClean="0"/>
              <a:pPr/>
              <a:t>22</a:t>
            </a:fld>
            <a:endParaRPr lang="nb-NO" dirty="0"/>
          </a:p>
        </p:txBody>
      </p:sp>
    </p:spTree>
    <p:extLst>
      <p:ext uri="{BB962C8B-B14F-4D97-AF65-F5344CB8AC3E}">
        <p14:creationId xmlns:p14="http://schemas.microsoft.com/office/powerpoint/2010/main" val="92658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Lørdagsgodt 3 ganger i uka</a:t>
            </a:r>
            <a:endParaRPr lang="nb-NO"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8313" y="1274763"/>
            <a:ext cx="5367374" cy="3394075"/>
          </a:xfrm>
        </p:spPr>
      </p:pic>
      <p:sp>
        <p:nvSpPr>
          <p:cNvPr id="3" name="Plassholder for lysbildenummer 2"/>
          <p:cNvSpPr>
            <a:spLocks noGrp="1"/>
          </p:cNvSpPr>
          <p:nvPr>
            <p:ph type="sldNum" sz="quarter" idx="4"/>
          </p:nvPr>
        </p:nvSpPr>
        <p:spPr/>
        <p:txBody>
          <a:bodyPr/>
          <a:lstStyle/>
          <a:p>
            <a:fld id="{CDA22134-EA94-4B2E-9154-EB8F13265450}" type="slidenum">
              <a:rPr lang="nb-NO" smtClean="0"/>
              <a:pPr/>
              <a:t>23</a:t>
            </a:fld>
            <a:endParaRPr lang="nb-NO" dirty="0"/>
          </a:p>
        </p:txBody>
      </p:sp>
      <p:sp>
        <p:nvSpPr>
          <p:cNvPr id="7" name="TekstSylinder 6"/>
          <p:cNvSpPr txBox="1"/>
          <p:nvPr/>
        </p:nvSpPr>
        <p:spPr>
          <a:xfrm>
            <a:off x="1998787" y="2067694"/>
            <a:ext cx="2448272" cy="461665"/>
          </a:xfrm>
          <a:prstGeom prst="rect">
            <a:avLst/>
          </a:prstGeom>
          <a:noFill/>
        </p:spPr>
        <p:txBody>
          <a:bodyPr wrap="square" rtlCol="0">
            <a:spAutoFit/>
          </a:bodyPr>
          <a:lstStyle/>
          <a:p>
            <a:r>
              <a:rPr lang="nb-NO" sz="2400" b="1" dirty="0">
                <a:solidFill>
                  <a:schemeClr val="bg1"/>
                </a:solidFill>
              </a:rPr>
              <a:t>3 900 sukkerbiter</a:t>
            </a:r>
            <a:endParaRPr lang="nb-NO" sz="2400" dirty="0">
              <a:solidFill>
                <a:schemeClr val="bg1"/>
              </a:solidFill>
            </a:endParaRPr>
          </a:p>
        </p:txBody>
      </p:sp>
    </p:spTree>
    <p:extLst>
      <p:ext uri="{BB962C8B-B14F-4D97-AF65-F5344CB8AC3E}">
        <p14:creationId xmlns:p14="http://schemas.microsoft.com/office/powerpoint/2010/main" val="1362395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pPr algn="ctr"/>
            <a:r>
              <a:rPr lang="nb-NO" dirty="0" smtClean="0"/>
              <a:t>Små grep</a:t>
            </a:r>
            <a:r>
              <a:rPr lang="nb-NO" b="1" dirty="0" smtClean="0"/>
              <a:t/>
            </a:r>
            <a:br>
              <a:rPr lang="nb-NO" b="1" dirty="0" smtClean="0"/>
            </a:br>
            <a:r>
              <a:rPr lang="nb-NO" sz="3200" dirty="0" smtClean="0"/>
              <a:t>- velg mindre skåler, da virker mengden større</a:t>
            </a:r>
            <a:endParaRPr lang="nb-NO" sz="3200" dirty="0"/>
          </a:p>
        </p:txBody>
      </p:sp>
      <p:pic>
        <p:nvPicPr>
          <p:cNvPr id="6" name="Picture 6" descr="http://www.kostverktoyet.no/innhold/Bildebank/Smågodt_storversusliten_skål_turk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203598"/>
            <a:ext cx="5334744" cy="3360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ssholder for lysbildenummer 2"/>
          <p:cNvSpPr>
            <a:spLocks noGrp="1"/>
          </p:cNvSpPr>
          <p:nvPr>
            <p:ph type="sldNum" sz="quarter" idx="4"/>
          </p:nvPr>
        </p:nvSpPr>
        <p:spPr/>
        <p:txBody>
          <a:bodyPr/>
          <a:lstStyle/>
          <a:p>
            <a:fld id="{CDA22134-EA94-4B2E-9154-EB8F13265450}" type="slidenum">
              <a:rPr lang="nb-NO" smtClean="0"/>
              <a:pPr/>
              <a:t>24</a:t>
            </a:fld>
            <a:endParaRPr lang="nb-NO" dirty="0"/>
          </a:p>
        </p:txBody>
      </p:sp>
    </p:spTree>
    <p:extLst>
      <p:ext uri="{BB962C8B-B14F-4D97-AF65-F5344CB8AC3E}">
        <p14:creationId xmlns:p14="http://schemas.microsoft.com/office/powerpoint/2010/main" val="20473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pPr algn="ctr"/>
            <a:r>
              <a:rPr lang="nb-NO" dirty="0"/>
              <a:t>Små grep </a:t>
            </a:r>
            <a:br>
              <a:rPr lang="nb-NO" dirty="0"/>
            </a:br>
            <a:r>
              <a:rPr lang="nb-NO" dirty="0"/>
              <a:t>- se etter Nøkkelhullet</a:t>
            </a:r>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7250" y="1274763"/>
            <a:ext cx="4529500" cy="3394075"/>
          </a:xfrm>
        </p:spPr>
      </p:pic>
      <p:pic>
        <p:nvPicPr>
          <p:cNvPr id="7" name="Picture 2" descr="O:\Shdir_Felles\Ernæring\Små grep stor forskjell\BILDER\Nøkkelhullet\Bilder og grafikk_nøkkelhullsfilmer 2015\Skjermbil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851670"/>
            <a:ext cx="2480774" cy="961021"/>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lysbildenummer 2"/>
          <p:cNvSpPr>
            <a:spLocks noGrp="1"/>
          </p:cNvSpPr>
          <p:nvPr>
            <p:ph type="sldNum" sz="quarter" idx="4"/>
          </p:nvPr>
        </p:nvSpPr>
        <p:spPr/>
        <p:txBody>
          <a:bodyPr/>
          <a:lstStyle/>
          <a:p>
            <a:fld id="{CDA22134-EA94-4B2E-9154-EB8F13265450}" type="slidenum">
              <a:rPr lang="nb-NO" smtClean="0"/>
              <a:pPr/>
              <a:t>25</a:t>
            </a:fld>
            <a:endParaRPr lang="nb-NO" dirty="0"/>
          </a:p>
        </p:txBody>
      </p:sp>
    </p:spTree>
    <p:extLst>
      <p:ext uri="{BB962C8B-B14F-4D97-AF65-F5344CB8AC3E}">
        <p14:creationId xmlns:p14="http://schemas.microsoft.com/office/powerpoint/2010/main" val="1037289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71890"/>
            <a:ext cx="8208000" cy="1202510"/>
          </a:xfrm>
        </p:spPr>
        <p:txBody>
          <a:bodyPr/>
          <a:lstStyle/>
          <a:p>
            <a:pPr algn="ctr"/>
            <a:r>
              <a:rPr lang="nb-NO" sz="3600" dirty="0">
                <a:solidFill>
                  <a:schemeClr val="tx2">
                    <a:lumMod val="75000"/>
                  </a:schemeClr>
                </a:solidFill>
              </a:rPr>
              <a:t>Frokostblanding med Nøkkelhull gir mindre </a:t>
            </a:r>
            <a:r>
              <a:rPr lang="nb-NO" sz="3600" dirty="0" smtClean="0">
                <a:solidFill>
                  <a:schemeClr val="tx2">
                    <a:lumMod val="75000"/>
                  </a:schemeClr>
                </a:solidFill>
              </a:rPr>
              <a:t>sukker</a:t>
            </a:r>
            <a:endParaRPr lang="nb-NO" dirty="0"/>
          </a:p>
        </p:txBody>
      </p:sp>
      <p:pic>
        <p:nvPicPr>
          <p:cNvPr id="6" name="Picture 2" descr="O:\Shdir_Felles\Ernæring\Små grep stor forskjell\BILDER\Undervisning Nøkkelhull\filmbild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0730" y="1274763"/>
            <a:ext cx="6002541" cy="339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Ellipse 6"/>
          <p:cNvSpPr/>
          <p:nvPr/>
        </p:nvSpPr>
        <p:spPr>
          <a:xfrm>
            <a:off x="2987824" y="1466265"/>
            <a:ext cx="1584177" cy="30497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4"/>
          </p:nvPr>
        </p:nvSpPr>
        <p:spPr/>
        <p:txBody>
          <a:bodyPr/>
          <a:lstStyle/>
          <a:p>
            <a:fld id="{CDA22134-EA94-4B2E-9154-EB8F13265450}" type="slidenum">
              <a:rPr lang="nb-NO" smtClean="0"/>
              <a:pPr/>
              <a:t>26</a:t>
            </a:fld>
            <a:endParaRPr lang="nb-NO" dirty="0"/>
          </a:p>
        </p:txBody>
      </p:sp>
    </p:spTree>
    <p:extLst>
      <p:ext uri="{BB962C8B-B14F-4D97-AF65-F5344CB8AC3E}">
        <p14:creationId xmlns:p14="http://schemas.microsoft.com/office/powerpoint/2010/main" val="3450137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solidFill>
                  <a:schemeClr val="tx2">
                    <a:lumMod val="75000"/>
                  </a:schemeClr>
                </a:solidFill>
              </a:rPr>
              <a:t>Små grep</a:t>
            </a:r>
            <a:br>
              <a:rPr lang="nb-NO" dirty="0" smtClean="0">
                <a:solidFill>
                  <a:schemeClr val="tx2">
                    <a:lumMod val="75000"/>
                  </a:schemeClr>
                </a:solidFill>
              </a:rPr>
            </a:br>
            <a:r>
              <a:rPr lang="nb-NO" dirty="0" smtClean="0">
                <a:solidFill>
                  <a:schemeClr val="tx2">
                    <a:lumMod val="75000"/>
                  </a:schemeClr>
                </a:solidFill>
              </a:rPr>
              <a:t>- les ingredienslisten</a:t>
            </a:r>
            <a:endParaRPr lang="nb-NO" dirty="0">
              <a:solidFill>
                <a:schemeClr val="tx2">
                  <a:lumMod val="75000"/>
                </a:schemeClr>
              </a:solidFill>
            </a:endParaRPr>
          </a:p>
        </p:txBody>
      </p:sp>
      <p:sp>
        <p:nvSpPr>
          <p:cNvPr id="3" name="Plassholder for innhold 2"/>
          <p:cNvSpPr>
            <a:spLocks noGrp="1"/>
          </p:cNvSpPr>
          <p:nvPr>
            <p:ph idx="1"/>
          </p:nvPr>
        </p:nvSpPr>
        <p:spPr/>
        <p:txBody>
          <a:bodyPr/>
          <a:lstStyle/>
          <a:p>
            <a:pPr marL="0" indent="0">
              <a:buNone/>
            </a:pPr>
            <a:endParaRPr lang="nb-NO" dirty="0" smtClean="0"/>
          </a:p>
          <a:p>
            <a:r>
              <a:rPr lang="nb-NO" dirty="0" smtClean="0"/>
              <a:t>Jo </a:t>
            </a:r>
            <a:r>
              <a:rPr lang="nb-NO" dirty="0"/>
              <a:t>tidligere sukker står oppgitt i ingredienslisten, jo mer av produktet består </a:t>
            </a:r>
            <a:r>
              <a:rPr lang="nb-NO" dirty="0" smtClean="0"/>
              <a:t>ofte av sukker</a:t>
            </a:r>
          </a:p>
          <a:p>
            <a:pPr marL="0" indent="0">
              <a:buNone/>
            </a:pPr>
            <a:r>
              <a:rPr lang="nb-NO" sz="2800" u="sng" dirty="0"/>
              <a:t>Sammenlign varene </a:t>
            </a:r>
          </a:p>
          <a:p>
            <a:r>
              <a:rPr lang="nb-NO" sz="2400" dirty="0"/>
              <a:t>Ingredienser (naturell): Helmelk, </a:t>
            </a:r>
            <a:r>
              <a:rPr lang="nb-NO" sz="2400" dirty="0" err="1"/>
              <a:t>skummetmelkpulver</a:t>
            </a:r>
            <a:r>
              <a:rPr lang="nb-NO" sz="2400" dirty="0"/>
              <a:t>, (…)</a:t>
            </a:r>
          </a:p>
          <a:p>
            <a:r>
              <a:rPr lang="nb-NO" sz="2400" dirty="0"/>
              <a:t>Ingredienser (jordbær): Helmelk, 6% sukker, 4% jordbærskummet-</a:t>
            </a:r>
            <a:r>
              <a:rPr lang="nb-NO" sz="2400" dirty="0" err="1"/>
              <a:t>melkpulver</a:t>
            </a:r>
            <a:r>
              <a:rPr lang="nb-NO" sz="2400" dirty="0"/>
              <a:t>, aroma, (…)</a:t>
            </a:r>
          </a:p>
          <a:p>
            <a:endParaRPr lang="nb-NO" dirty="0"/>
          </a:p>
        </p:txBody>
      </p:sp>
      <p:sp>
        <p:nvSpPr>
          <p:cNvPr id="4" name="Plassholder for lysbildenummer 3"/>
          <p:cNvSpPr>
            <a:spLocks noGrp="1"/>
          </p:cNvSpPr>
          <p:nvPr>
            <p:ph type="sldNum" sz="quarter" idx="4"/>
          </p:nvPr>
        </p:nvSpPr>
        <p:spPr/>
        <p:txBody>
          <a:bodyPr/>
          <a:lstStyle/>
          <a:p>
            <a:fld id="{CDA22134-EA94-4B2E-9154-EB8F13265450}" type="slidenum">
              <a:rPr lang="nb-NO" smtClean="0"/>
              <a:pPr/>
              <a:t>27</a:t>
            </a:fld>
            <a:endParaRPr lang="nb-NO" dirty="0"/>
          </a:p>
        </p:txBody>
      </p:sp>
    </p:spTree>
    <p:extLst>
      <p:ext uri="{BB962C8B-B14F-4D97-AF65-F5344CB8AC3E}">
        <p14:creationId xmlns:p14="http://schemas.microsoft.com/office/powerpoint/2010/main" val="3806262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2239"/>
            <a:ext cx="8208000" cy="1140954"/>
          </a:xfrm>
        </p:spPr>
        <p:txBody>
          <a:bodyPr/>
          <a:lstStyle/>
          <a:p>
            <a:pPr algn="ctr"/>
            <a:r>
              <a:rPr lang="nb-NO" dirty="0">
                <a:solidFill>
                  <a:schemeClr val="tx2">
                    <a:lumMod val="75000"/>
                  </a:schemeClr>
                </a:solidFill>
              </a:rPr>
              <a:t>Små grep</a:t>
            </a:r>
            <a:br>
              <a:rPr lang="nb-NO" dirty="0">
                <a:solidFill>
                  <a:schemeClr val="tx2">
                    <a:lumMod val="75000"/>
                  </a:schemeClr>
                </a:solidFill>
              </a:rPr>
            </a:br>
            <a:r>
              <a:rPr lang="nb-NO" dirty="0">
                <a:solidFill>
                  <a:schemeClr val="tx2">
                    <a:lumMod val="75000"/>
                  </a:schemeClr>
                </a:solidFill>
              </a:rPr>
              <a:t>- les på næringsdeklarasjonen</a:t>
            </a:r>
            <a:endParaRPr lang="nb-NO" dirty="0"/>
          </a:p>
        </p:txBody>
      </p:sp>
      <p:pic>
        <p:nvPicPr>
          <p:cNvPr id="6" name="Picture 2" descr="O:\Shdir_Felles\Ernæring\Små grep stor forskjell\BILDER\Aina Hole Salt\Varedeklarasjon Done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203598"/>
            <a:ext cx="3367104" cy="3305768"/>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p:cNvSpPr/>
          <p:nvPr/>
        </p:nvSpPr>
        <p:spPr>
          <a:xfrm>
            <a:off x="4788024" y="3033153"/>
            <a:ext cx="1094121" cy="3533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4"/>
          </p:nvPr>
        </p:nvSpPr>
        <p:spPr/>
        <p:txBody>
          <a:bodyPr/>
          <a:lstStyle/>
          <a:p>
            <a:fld id="{CDA22134-EA94-4B2E-9154-EB8F13265450}" type="slidenum">
              <a:rPr lang="nb-NO" smtClean="0"/>
              <a:pPr/>
              <a:t>28</a:t>
            </a:fld>
            <a:endParaRPr lang="nb-NO" dirty="0"/>
          </a:p>
        </p:txBody>
      </p:sp>
    </p:spTree>
    <p:extLst>
      <p:ext uri="{BB962C8B-B14F-4D97-AF65-F5344CB8AC3E}">
        <p14:creationId xmlns:p14="http://schemas.microsoft.com/office/powerpoint/2010/main" val="3594956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500981"/>
            <a:ext cx="8208000" cy="617734"/>
          </a:xfrm>
        </p:spPr>
        <p:txBody>
          <a:bodyPr/>
          <a:lstStyle/>
          <a:p>
            <a:r>
              <a:rPr lang="nb-NO" dirty="0" smtClean="0">
                <a:solidFill>
                  <a:schemeClr val="tx2">
                    <a:lumMod val="75000"/>
                  </a:schemeClr>
                </a:solidFill>
              </a:rPr>
              <a:t>Ikke kjipt å si nei</a:t>
            </a:r>
            <a:endParaRPr lang="nb-NO" dirty="0"/>
          </a:p>
        </p:txBody>
      </p:sp>
      <p:sp>
        <p:nvSpPr>
          <p:cNvPr id="3" name="Plassholder for innhold 2"/>
          <p:cNvSpPr>
            <a:spLocks noGrp="1"/>
          </p:cNvSpPr>
          <p:nvPr>
            <p:ph idx="1"/>
          </p:nvPr>
        </p:nvSpPr>
        <p:spPr/>
        <p:txBody>
          <a:bodyPr/>
          <a:lstStyle/>
          <a:p>
            <a:r>
              <a:rPr lang="nb-NO" sz="2800" dirty="0"/>
              <a:t>Sett grenser for barna</a:t>
            </a:r>
          </a:p>
          <a:p>
            <a:r>
              <a:rPr lang="nb-NO" sz="2800" dirty="0"/>
              <a:t>Hvor ofte og hvor mye</a:t>
            </a:r>
          </a:p>
          <a:p>
            <a:r>
              <a:rPr lang="nb-NO" sz="2800" dirty="0"/>
              <a:t>Hvordan unngå lørdag hele uka?</a:t>
            </a:r>
          </a:p>
          <a:p>
            <a:pPr marL="0" indent="0">
              <a:buNone/>
            </a:pP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29</a:t>
            </a:fld>
            <a:endParaRPr lang="nb-NO"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30" y="1469394"/>
            <a:ext cx="23844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240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Kroppen din</a:t>
            </a:r>
            <a:endParaRPr lang="nb-NO" dirty="0"/>
          </a:p>
        </p:txBody>
      </p:sp>
      <p:sp>
        <p:nvSpPr>
          <p:cNvPr id="3" name="Plassholder for innhold 2"/>
          <p:cNvSpPr>
            <a:spLocks noGrp="1"/>
          </p:cNvSpPr>
          <p:nvPr>
            <p:ph idx="1"/>
          </p:nvPr>
        </p:nvSpPr>
        <p:spPr/>
        <p:txBody>
          <a:bodyPr/>
          <a:lstStyle/>
          <a:p>
            <a:r>
              <a:rPr lang="nb-NO" sz="2800" dirty="0"/>
              <a:t>Mye sukker gjør deg mer utsatt for</a:t>
            </a:r>
          </a:p>
          <a:p>
            <a:pPr lvl="1"/>
            <a:r>
              <a:rPr lang="nb-NO" sz="2400" dirty="0"/>
              <a:t>V</a:t>
            </a:r>
            <a:r>
              <a:rPr lang="nb-NO" sz="2400" dirty="0" smtClean="0"/>
              <a:t>ektøkning</a:t>
            </a:r>
            <a:r>
              <a:rPr lang="nb-NO" sz="2400" dirty="0"/>
              <a:t>, overvekt og fedme</a:t>
            </a:r>
          </a:p>
          <a:p>
            <a:pPr lvl="1"/>
            <a:r>
              <a:rPr lang="nb-NO" sz="2400" dirty="0"/>
              <a:t>D</a:t>
            </a:r>
            <a:r>
              <a:rPr lang="nb-NO" sz="2400" dirty="0" smtClean="0"/>
              <a:t>iabetes type 2 og </a:t>
            </a:r>
            <a:r>
              <a:rPr lang="nb-NO" sz="2400" dirty="0"/>
              <a:t>noen former for kreft</a:t>
            </a:r>
          </a:p>
          <a:p>
            <a:pPr lvl="1"/>
            <a:r>
              <a:rPr lang="nb-NO" sz="2400" dirty="0"/>
              <a:t>K</a:t>
            </a:r>
            <a:r>
              <a:rPr lang="nb-NO" sz="2400" dirty="0" smtClean="0"/>
              <a:t>aries </a:t>
            </a:r>
            <a:r>
              <a:rPr lang="nb-NO" sz="2400" dirty="0"/>
              <a:t>(hull i tennene)</a:t>
            </a:r>
          </a:p>
          <a:p>
            <a:pPr marL="0" indent="0">
              <a:buNone/>
            </a:pPr>
            <a:endParaRPr lang="nb-NO" dirty="0"/>
          </a:p>
        </p:txBody>
      </p:sp>
      <p:grpSp>
        <p:nvGrpSpPr>
          <p:cNvPr id="7" name="Gruppe 6"/>
          <p:cNvGrpSpPr/>
          <p:nvPr/>
        </p:nvGrpSpPr>
        <p:grpSpPr>
          <a:xfrm>
            <a:off x="6156176" y="2931790"/>
            <a:ext cx="2376264" cy="1440160"/>
            <a:chOff x="4186238" y="5407952"/>
            <a:chExt cx="2180702" cy="1495425"/>
          </a:xfrm>
        </p:grpSpPr>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5407952"/>
              <a:ext cx="1152525" cy="1495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890" y="5407952"/>
              <a:ext cx="11620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sp>
        <p:nvSpPr>
          <p:cNvPr id="6" name="Plassholder for lysbildenummer 5"/>
          <p:cNvSpPr>
            <a:spLocks noGrp="1"/>
          </p:cNvSpPr>
          <p:nvPr>
            <p:ph type="sldNum" sz="quarter" idx="4"/>
          </p:nvPr>
        </p:nvSpPr>
        <p:spPr/>
        <p:txBody>
          <a:bodyPr/>
          <a:lstStyle/>
          <a:p>
            <a:fld id="{CDA22134-EA94-4B2E-9154-EB8F13265450}" type="slidenum">
              <a:rPr lang="nb-NO" smtClean="0"/>
              <a:pPr/>
              <a:t>3</a:t>
            </a:fld>
            <a:endParaRPr lang="nb-NO" dirty="0"/>
          </a:p>
        </p:txBody>
      </p:sp>
    </p:spTree>
    <p:extLst>
      <p:ext uri="{BB962C8B-B14F-4D97-AF65-F5344CB8AC3E}">
        <p14:creationId xmlns:p14="http://schemas.microsoft.com/office/powerpoint/2010/main" val="532163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70094"/>
            <a:ext cx="8208000" cy="1048621"/>
          </a:xfrm>
        </p:spPr>
        <p:txBody>
          <a:bodyPr/>
          <a:lstStyle/>
          <a:p>
            <a:pPr algn="ctr"/>
            <a:r>
              <a:rPr lang="nb-NO" sz="3100" dirty="0">
                <a:solidFill>
                  <a:schemeClr val="tx2">
                    <a:lumMod val="75000"/>
                  </a:schemeClr>
                </a:solidFill>
              </a:rPr>
              <a:t>Små grep </a:t>
            </a:r>
            <a:r>
              <a:rPr lang="nb-NO" sz="3100" dirty="0" smtClean="0">
                <a:solidFill>
                  <a:schemeClr val="tx2">
                    <a:lumMod val="75000"/>
                  </a:schemeClr>
                </a:solidFill>
              </a:rPr>
              <a:t/>
            </a:r>
            <a:br>
              <a:rPr lang="nb-NO" sz="3100" dirty="0" smtClean="0">
                <a:solidFill>
                  <a:schemeClr val="tx2">
                    <a:lumMod val="75000"/>
                  </a:schemeClr>
                </a:solidFill>
              </a:rPr>
            </a:br>
            <a:r>
              <a:rPr lang="nb-NO" sz="3100" dirty="0" smtClean="0">
                <a:solidFill>
                  <a:schemeClr val="tx2">
                    <a:lumMod val="75000"/>
                  </a:schemeClr>
                </a:solidFill>
              </a:rPr>
              <a:t>-  </a:t>
            </a:r>
            <a:r>
              <a:rPr lang="nb-NO" sz="3100" dirty="0">
                <a:solidFill>
                  <a:schemeClr val="tx2">
                    <a:lumMod val="75000"/>
                  </a:schemeClr>
                </a:solidFill>
              </a:rPr>
              <a:t>gode alternativer til søtsaker og </a:t>
            </a:r>
            <a:r>
              <a:rPr lang="nb-NO" sz="3100" dirty="0" smtClean="0">
                <a:solidFill>
                  <a:schemeClr val="tx2">
                    <a:lumMod val="75000"/>
                  </a:schemeClr>
                </a:solidFill>
              </a:rPr>
              <a:t>sukret drikke</a:t>
            </a:r>
            <a:endParaRPr lang="nb-NO" sz="3100" dirty="0"/>
          </a:p>
        </p:txBody>
      </p:sp>
      <p:sp>
        <p:nvSpPr>
          <p:cNvPr id="3" name="Plassholder for innhold 2"/>
          <p:cNvSpPr>
            <a:spLocks noGrp="1"/>
          </p:cNvSpPr>
          <p:nvPr>
            <p:ph idx="1"/>
          </p:nvPr>
        </p:nvSpPr>
        <p:spPr/>
        <p:txBody>
          <a:bodyPr/>
          <a:lstStyle/>
          <a:p>
            <a:r>
              <a:rPr lang="nb-NO" sz="2400" dirty="0"/>
              <a:t>Oppkuttet frukt eller bær</a:t>
            </a:r>
          </a:p>
          <a:p>
            <a:r>
              <a:rPr lang="nb-NO" sz="2400" dirty="0"/>
              <a:t>Vann med frukt eller bær</a:t>
            </a:r>
          </a:p>
          <a:p>
            <a:r>
              <a:rPr lang="nb-NO" sz="2400" dirty="0"/>
              <a:t>Rørte bær som alternativ til syltetøy</a:t>
            </a:r>
          </a:p>
          <a:p>
            <a:r>
              <a:rPr lang="nb-NO" sz="2400" dirty="0"/>
              <a:t>Banan eller eplemos som alternativ til tilsatt </a:t>
            </a:r>
            <a:r>
              <a:rPr lang="nb-NO" sz="2400" dirty="0" smtClean="0"/>
              <a:t/>
            </a:r>
            <a:br>
              <a:rPr lang="nb-NO" sz="2400" dirty="0" smtClean="0"/>
            </a:br>
            <a:r>
              <a:rPr lang="nb-NO" sz="2400" dirty="0" smtClean="0"/>
              <a:t>sukker </a:t>
            </a:r>
            <a:r>
              <a:rPr lang="nb-NO" sz="2400" dirty="0"/>
              <a:t>i vafler og pannekaker</a:t>
            </a:r>
          </a:p>
          <a:p>
            <a:r>
              <a:rPr lang="nb-NO" sz="2400" dirty="0" err="1" smtClean="0"/>
              <a:t>Smoothie</a:t>
            </a:r>
            <a:endParaRPr lang="nb-NO" dirty="0"/>
          </a:p>
        </p:txBody>
      </p:sp>
      <p:pic>
        <p:nvPicPr>
          <p:cNvPr id="6" name="Picture 2" descr="O:\Shdir_Felles\Ernæring\Små grep stor forskjell\BILDER\low res matpakke_ Lisa Westgaard\snacks_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147686"/>
            <a:ext cx="2601112" cy="1521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Plassholder for lysbildenummer 6"/>
          <p:cNvSpPr>
            <a:spLocks noGrp="1"/>
          </p:cNvSpPr>
          <p:nvPr>
            <p:ph type="sldNum" sz="quarter" idx="4"/>
          </p:nvPr>
        </p:nvSpPr>
        <p:spPr/>
        <p:txBody>
          <a:bodyPr/>
          <a:lstStyle/>
          <a:p>
            <a:fld id="{CDA22134-EA94-4B2E-9154-EB8F13265450}" type="slidenum">
              <a:rPr lang="nb-NO" smtClean="0"/>
              <a:pPr/>
              <a:t>30</a:t>
            </a:fld>
            <a:endParaRPr lang="nb-NO" dirty="0"/>
          </a:p>
        </p:txBody>
      </p:sp>
    </p:spTree>
    <p:extLst>
      <p:ext uri="{BB962C8B-B14F-4D97-AF65-F5344CB8AC3E}">
        <p14:creationId xmlns:p14="http://schemas.microsoft.com/office/powerpoint/2010/main" val="1126367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4"/>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flipH="1" flipV="1">
            <a:off x="1619673" y="195486"/>
            <a:ext cx="6192687" cy="4450226"/>
          </a:xfrm>
          <a:prstGeom prst="rect">
            <a:avLst/>
          </a:prstGeom>
        </p:spPr>
      </p:pic>
      <p:sp>
        <p:nvSpPr>
          <p:cNvPr id="2" name="Plassholder for lysbildenummer 1"/>
          <p:cNvSpPr>
            <a:spLocks noGrp="1"/>
          </p:cNvSpPr>
          <p:nvPr>
            <p:ph type="sldNum" sz="quarter" idx="4"/>
          </p:nvPr>
        </p:nvSpPr>
        <p:spPr/>
        <p:txBody>
          <a:bodyPr/>
          <a:lstStyle/>
          <a:p>
            <a:fld id="{CDA22134-EA94-4B2E-9154-EB8F13265450}" type="slidenum">
              <a:rPr lang="nb-NO" smtClean="0"/>
              <a:pPr/>
              <a:t>31</a:t>
            </a:fld>
            <a:endParaRPr lang="nb-NO" dirty="0"/>
          </a:p>
        </p:txBody>
      </p:sp>
    </p:spTree>
    <p:extLst>
      <p:ext uri="{BB962C8B-B14F-4D97-AF65-F5344CB8AC3E}">
        <p14:creationId xmlns:p14="http://schemas.microsoft.com/office/powerpoint/2010/main" val="211603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tx2">
                    <a:lumMod val="75000"/>
                  </a:schemeClr>
                </a:solidFill>
              </a:rPr>
              <a:t>S</a:t>
            </a:r>
            <a:r>
              <a:rPr lang="nb-NO" dirty="0" smtClean="0">
                <a:solidFill>
                  <a:schemeClr val="tx2">
                    <a:lumMod val="75000"/>
                  </a:schemeClr>
                </a:solidFill>
              </a:rPr>
              <a:t>ukker og syre skader tennene   </a:t>
            </a:r>
            <a:endParaRPr lang="nb-NO" dirty="0">
              <a:solidFill>
                <a:schemeClr val="tx2">
                  <a:lumMod val="75000"/>
                </a:schemeClr>
              </a:solidFill>
            </a:endParaRPr>
          </a:p>
        </p:txBody>
      </p:sp>
      <p:sp>
        <p:nvSpPr>
          <p:cNvPr id="3" name="Plassholder for innhold 2"/>
          <p:cNvSpPr>
            <a:spLocks noGrp="1"/>
          </p:cNvSpPr>
          <p:nvPr>
            <p:ph idx="1"/>
          </p:nvPr>
        </p:nvSpPr>
        <p:spPr/>
        <p:txBody>
          <a:bodyPr>
            <a:normAutofit fontScale="92500" lnSpcReduction="20000"/>
          </a:bodyPr>
          <a:lstStyle/>
          <a:p>
            <a:r>
              <a:rPr lang="nb-NO" dirty="0" smtClean="0"/>
              <a:t>Hyppig inntak og mye mat og drikke med sukker gir lettere hull i tennene. </a:t>
            </a:r>
          </a:p>
          <a:p>
            <a:r>
              <a:rPr lang="nb-NO" dirty="0" smtClean="0"/>
              <a:t>Sukker stimulerer bakerienes produksjon av stoffer som kan føre til karies - hull i tennene </a:t>
            </a:r>
          </a:p>
          <a:p>
            <a:r>
              <a:rPr lang="nb-NO" dirty="0" smtClean="0"/>
              <a:t>Sur mat og drikke (lav pH) kan gi deg syreskader i tannvev («tannerosjon»). Dette er for eksempel:</a:t>
            </a:r>
          </a:p>
          <a:p>
            <a:pPr lvl="1"/>
            <a:r>
              <a:rPr lang="nb-NO" dirty="0"/>
              <a:t>B</a:t>
            </a:r>
            <a:r>
              <a:rPr lang="nb-NO" dirty="0" smtClean="0"/>
              <a:t>rus </a:t>
            </a:r>
            <a:r>
              <a:rPr lang="nb-NO" dirty="0"/>
              <a:t>med </a:t>
            </a:r>
            <a:r>
              <a:rPr lang="nb-NO" dirty="0" smtClean="0"/>
              <a:t>sukker</a:t>
            </a:r>
          </a:p>
          <a:p>
            <a:pPr lvl="1"/>
            <a:r>
              <a:rPr lang="nb-NO" dirty="0" smtClean="0"/>
              <a:t>Brus med søtstoff</a:t>
            </a:r>
          </a:p>
          <a:p>
            <a:pPr lvl="1"/>
            <a:r>
              <a:rPr lang="nb-NO" dirty="0"/>
              <a:t>J</a:t>
            </a:r>
            <a:r>
              <a:rPr lang="nb-NO" dirty="0" smtClean="0"/>
              <a:t>uice</a:t>
            </a:r>
          </a:p>
          <a:p>
            <a:pPr lvl="1"/>
            <a:r>
              <a:rPr lang="nb-NO" dirty="0"/>
              <a:t>S</a:t>
            </a:r>
            <a:r>
              <a:rPr lang="nb-NO" dirty="0" smtClean="0"/>
              <a:t>maktilsatt vann</a:t>
            </a:r>
          </a:p>
          <a:p>
            <a:pPr lvl="1"/>
            <a:r>
              <a:rPr lang="nb-NO" dirty="0" smtClean="0"/>
              <a:t>Surt godteri</a:t>
            </a:r>
            <a:endParaRPr lang="nb-NO" dirty="0"/>
          </a:p>
        </p:txBody>
      </p:sp>
      <p:sp>
        <p:nvSpPr>
          <p:cNvPr id="4" name="Plassholder for lysbildenummer 3"/>
          <p:cNvSpPr>
            <a:spLocks noGrp="1"/>
          </p:cNvSpPr>
          <p:nvPr>
            <p:ph type="sldNum" sz="quarter" idx="4"/>
          </p:nvPr>
        </p:nvSpPr>
        <p:spPr/>
        <p:txBody>
          <a:bodyPr/>
          <a:lstStyle/>
          <a:p>
            <a:fld id="{CDA22134-EA94-4B2E-9154-EB8F13265450}" type="slidenum">
              <a:rPr lang="nb-NO" smtClean="0"/>
              <a:pPr/>
              <a:t>4</a:t>
            </a:fld>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890422"/>
            <a:ext cx="1331789" cy="17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52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Barn og sukker</a:t>
            </a:r>
            <a:endParaRPr lang="nb-NO" dirty="0"/>
          </a:p>
        </p:txBody>
      </p:sp>
      <p:sp>
        <p:nvSpPr>
          <p:cNvPr id="3" name="Plassholder for innhold 2"/>
          <p:cNvSpPr>
            <a:spLocks noGrp="1"/>
          </p:cNvSpPr>
          <p:nvPr>
            <p:ph idx="1"/>
          </p:nvPr>
        </p:nvSpPr>
        <p:spPr/>
        <p:txBody>
          <a:bodyPr>
            <a:normAutofit/>
          </a:bodyPr>
          <a:lstStyle/>
          <a:p>
            <a:r>
              <a:rPr lang="nb-NO" sz="2000" dirty="0"/>
              <a:t>Trenger </a:t>
            </a:r>
            <a:r>
              <a:rPr lang="nb-NO" sz="2000" dirty="0" smtClean="0"/>
              <a:t>sunn og næringsrikmat </a:t>
            </a:r>
            <a:r>
              <a:rPr lang="nb-NO" sz="2000" dirty="0"/>
              <a:t>og drikke for å vokse og utvikle seg</a:t>
            </a:r>
          </a:p>
          <a:p>
            <a:r>
              <a:rPr lang="nb-NO" sz="2000" dirty="0" smtClean="0"/>
              <a:t>Mat og drikke med mye sukker gir energi, men ofte lite næringsstoffer</a:t>
            </a:r>
            <a:endParaRPr lang="nb-NO" sz="2000" dirty="0"/>
          </a:p>
          <a:p>
            <a:r>
              <a:rPr lang="nb-NO" sz="2000" dirty="0"/>
              <a:t>Over halvparten av barn og unge får i seg </a:t>
            </a:r>
            <a:r>
              <a:rPr lang="nb-NO" sz="2000" dirty="0" smtClean="0"/>
              <a:t>mer tilsatt sukker enn anbefalt</a:t>
            </a:r>
            <a:endParaRPr lang="nb-NO" sz="2000"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5</a:t>
            </a:fld>
            <a:endParaRPr lang="nb-NO" dirty="0"/>
          </a:p>
        </p:txBody>
      </p:sp>
      <p:pic>
        <p:nvPicPr>
          <p:cNvPr id="1026" name="Picture 2" descr="C:\Users\sme\Desktop\Nytt muffinsbil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95417"/>
            <a:ext cx="8044493" cy="205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Naturlig og tilsatt sukker</a:t>
            </a:r>
            <a:endParaRPr lang="nb-NO" dirty="0"/>
          </a:p>
        </p:txBody>
      </p:sp>
      <p:sp>
        <p:nvSpPr>
          <p:cNvPr id="3" name="Plassholder for innhold 2"/>
          <p:cNvSpPr>
            <a:spLocks noGrp="1"/>
          </p:cNvSpPr>
          <p:nvPr>
            <p:ph idx="1"/>
          </p:nvPr>
        </p:nvSpPr>
        <p:spPr/>
        <p:txBody>
          <a:bodyPr/>
          <a:lstStyle/>
          <a:p>
            <a:endParaRPr lang="nb-NO"/>
          </a:p>
        </p:txBody>
      </p:sp>
      <p:pic>
        <p:nvPicPr>
          <p:cNvPr id="6" name="Plassholder for inn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506" y="1274400"/>
            <a:ext cx="4618856" cy="3079237"/>
          </a:xfrm>
          <a:prstGeom prst="rect">
            <a:avLst/>
          </a:prstGeom>
          <a:ln>
            <a:noFill/>
          </a:ln>
          <a:effectLst>
            <a:outerShdw blurRad="292100" dist="139700" dir="2700000" algn="tl" rotWithShape="0">
              <a:srgbClr val="333333">
                <a:alpha val="65000"/>
              </a:srgbClr>
            </a:outerShdw>
          </a:effectLst>
        </p:spPr>
      </p:pic>
      <p:pic>
        <p:nvPicPr>
          <p:cNvPr id="7" name="Plassholder for innhold 7"/>
          <p:cNvPicPr>
            <a:picLocks noChangeAspect="1"/>
          </p:cNvPicPr>
          <p:nvPr/>
        </p:nvPicPr>
        <p:blipFill rotWithShape="1">
          <a:blip r:embed="rId4" cstate="print">
            <a:extLst>
              <a:ext uri="{28A0092B-C50C-407E-A947-70E740481C1C}">
                <a14:useLocalDpi xmlns:a14="http://schemas.microsoft.com/office/drawing/2010/main" val="0"/>
              </a:ext>
            </a:extLst>
          </a:blip>
          <a:srcRect l="3402" t="31782" r="52433" b="6702"/>
          <a:stretch/>
        </p:blipFill>
        <p:spPr>
          <a:xfrm>
            <a:off x="5528506" y="1293346"/>
            <a:ext cx="3147494" cy="3104148"/>
          </a:xfrm>
          <a:prstGeom prst="rect">
            <a:avLst/>
          </a:prstGeom>
          <a:ln>
            <a:noFill/>
          </a:ln>
          <a:effectLst>
            <a:outerShdw blurRad="292100" dist="139700" dir="2700000" algn="tl" rotWithShape="0">
              <a:srgbClr val="333333">
                <a:alpha val="65000"/>
              </a:srgbClr>
            </a:outerShdw>
          </a:effectLst>
        </p:spPr>
      </p:pic>
      <p:sp>
        <p:nvSpPr>
          <p:cNvPr id="8" name="Plassholder for lysbildenummer 7"/>
          <p:cNvSpPr>
            <a:spLocks noGrp="1"/>
          </p:cNvSpPr>
          <p:nvPr>
            <p:ph type="sldNum" sz="quarter" idx="4"/>
          </p:nvPr>
        </p:nvSpPr>
        <p:spPr/>
        <p:txBody>
          <a:bodyPr/>
          <a:lstStyle/>
          <a:p>
            <a:fld id="{CDA22134-EA94-4B2E-9154-EB8F13265450}" type="slidenum">
              <a:rPr lang="nb-NO" smtClean="0"/>
              <a:pPr/>
              <a:t>6</a:t>
            </a:fld>
            <a:endParaRPr lang="nb-NO" dirty="0"/>
          </a:p>
        </p:txBody>
      </p:sp>
    </p:spTree>
    <p:extLst>
      <p:ext uri="{BB962C8B-B14F-4D97-AF65-F5344CB8AC3E}">
        <p14:creationId xmlns:p14="http://schemas.microsoft.com/office/powerpoint/2010/main" val="1313988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Tilsatt sukker</a:t>
            </a:r>
            <a:endParaRPr lang="nb-NO" dirty="0"/>
          </a:p>
        </p:txBody>
      </p:sp>
      <p:sp>
        <p:nvSpPr>
          <p:cNvPr id="3" name="Plassholder for innhold 2"/>
          <p:cNvSpPr>
            <a:spLocks noGrp="1"/>
          </p:cNvSpPr>
          <p:nvPr>
            <p:ph idx="1"/>
          </p:nvPr>
        </p:nvSpPr>
        <p:spPr/>
        <p:txBody>
          <a:bodyPr>
            <a:normAutofit/>
          </a:bodyPr>
          <a:lstStyle/>
          <a:p>
            <a:r>
              <a:rPr lang="nb-NO" sz="2400" dirty="0"/>
              <a:t>Tilsatt sukker er tilsatt matvaren ved produksjon eller tilberedning</a:t>
            </a:r>
          </a:p>
          <a:p>
            <a:r>
              <a:rPr lang="nb-NO" sz="2400" dirty="0"/>
              <a:t>Sukker finnes naturlig i ulike råvarer, som frukt eller melk</a:t>
            </a:r>
          </a:p>
          <a:p>
            <a:r>
              <a:rPr lang="nb-NO" sz="2400" dirty="0" smtClean="0"/>
              <a:t>Tilsatt </a:t>
            </a:r>
            <a:r>
              <a:rPr lang="nb-NO" sz="2400" dirty="0"/>
              <a:t>sukker gir ikke </a:t>
            </a:r>
            <a:r>
              <a:rPr lang="nb-NO" sz="2400" dirty="0" smtClean="0"/>
              <a:t>viktige næringsstoffer</a:t>
            </a:r>
            <a:r>
              <a:rPr lang="nb-NO" sz="2400" dirty="0"/>
              <a:t>, kun </a:t>
            </a:r>
            <a:r>
              <a:rPr lang="nb-NO" sz="2400" dirty="0" smtClean="0"/>
              <a:t>energi</a:t>
            </a:r>
          </a:p>
          <a:p>
            <a:r>
              <a:rPr lang="nb-NO" sz="2400" dirty="0"/>
              <a:t>Begrens inntaket av tilsatt sukker til mindre enn 10 prosent av det totale </a:t>
            </a:r>
            <a:r>
              <a:rPr lang="nb-NO" sz="2400" dirty="0" smtClean="0"/>
              <a:t>energiinntaket</a:t>
            </a:r>
          </a:p>
          <a:p>
            <a:r>
              <a:rPr lang="nb-NO" sz="2400" dirty="0" smtClean="0"/>
              <a:t>Matvarer </a:t>
            </a:r>
            <a:r>
              <a:rPr lang="nb-NO" sz="2400" dirty="0"/>
              <a:t>med naturlig innhold av sukker har oftest også andre viktige næringsstoffer (som frukt)</a:t>
            </a:r>
          </a:p>
          <a:p>
            <a:pPr marL="0" indent="0">
              <a:buNone/>
            </a:pPr>
            <a:endParaRPr lang="nb-NO" sz="2400" dirty="0"/>
          </a:p>
          <a:p>
            <a:pPr marL="0" indent="0">
              <a:buNone/>
            </a:pPr>
            <a:endParaRPr lang="nb-NO" sz="2400" dirty="0" smtClean="0"/>
          </a:p>
          <a:p>
            <a:pPr marL="0" indent="0">
              <a:buNone/>
            </a:pPr>
            <a:endParaRPr lang="nb-NO" sz="2400" dirty="0" smtClean="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7</a:t>
            </a:fld>
            <a:endParaRPr lang="nb-NO" dirty="0"/>
          </a:p>
        </p:txBody>
      </p:sp>
    </p:spTree>
    <p:extLst>
      <p:ext uri="{BB962C8B-B14F-4D97-AF65-F5344CB8AC3E}">
        <p14:creationId xmlns:p14="http://schemas.microsoft.com/office/powerpoint/2010/main" val="50520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dirty="0" smtClean="0">
                <a:solidFill>
                  <a:schemeClr val="tx1"/>
                </a:solidFill>
              </a:rPr>
              <a:t>Karbohydrater</a:t>
            </a:r>
            <a:endParaRPr lang="nb-NO" dirty="0">
              <a:solidFill>
                <a:schemeClr val="tx1"/>
              </a:solidFill>
            </a:endParaRPr>
          </a:p>
        </p:txBody>
      </p:sp>
      <p:sp>
        <p:nvSpPr>
          <p:cNvPr id="11" name="Plassholder for innhold 10"/>
          <p:cNvSpPr>
            <a:spLocks noGrp="1"/>
          </p:cNvSpPr>
          <p:nvPr>
            <p:ph idx="1"/>
          </p:nvPr>
        </p:nvSpPr>
        <p:spPr/>
        <p:txBody>
          <a:bodyPr/>
          <a:lstStyle/>
          <a:p>
            <a:r>
              <a:rPr lang="nb-NO" dirty="0" smtClean="0"/>
              <a:t>En gruppe næringsstoffer som består av sukker</a:t>
            </a:r>
            <a:r>
              <a:rPr lang="nb-NO" dirty="0"/>
              <a:t>, stivelse og </a:t>
            </a:r>
            <a:r>
              <a:rPr lang="nb-NO" dirty="0" smtClean="0"/>
              <a:t>fiber</a:t>
            </a:r>
          </a:p>
          <a:p>
            <a:r>
              <a:rPr lang="nb-NO" dirty="0"/>
              <a:t>Stivelse og sukker fordøyes lett og bidrar med </a:t>
            </a:r>
            <a:r>
              <a:rPr lang="nb-NO" dirty="0" smtClean="0"/>
              <a:t>energi</a:t>
            </a:r>
          </a:p>
          <a:p>
            <a:r>
              <a:rPr lang="nb-NO" dirty="0" smtClean="0"/>
              <a:t>Fiber bidrar med lite energi, men er viktig for fordøyelse og forebygging av ulike sykdommer</a:t>
            </a:r>
          </a:p>
          <a:p>
            <a:r>
              <a:rPr lang="nb-NO" dirty="0"/>
              <a:t>Karbohydrater er vår viktigste energikilde, men velg matvarer med de grove </a:t>
            </a:r>
            <a:r>
              <a:rPr lang="nb-NO" dirty="0" smtClean="0"/>
              <a:t>karbohydratene</a:t>
            </a:r>
            <a:r>
              <a:rPr lang="nb-NO" dirty="0"/>
              <a:t/>
            </a:r>
            <a:br>
              <a:rPr lang="nb-NO" dirty="0"/>
            </a:br>
            <a:endParaRPr lang="nb-NO" dirty="0"/>
          </a:p>
          <a:p>
            <a:endParaRPr lang="nb-NO" dirty="0" smtClean="0"/>
          </a:p>
          <a:p>
            <a:endParaRPr lang="nb-NO" dirty="0"/>
          </a:p>
        </p:txBody>
      </p:sp>
      <p:sp>
        <p:nvSpPr>
          <p:cNvPr id="9" name="Plassholder for lysbildenummer 8"/>
          <p:cNvSpPr>
            <a:spLocks noGrp="1"/>
          </p:cNvSpPr>
          <p:nvPr>
            <p:ph type="sldNum" sz="quarter" idx="4"/>
          </p:nvPr>
        </p:nvSpPr>
        <p:spPr/>
        <p:txBody>
          <a:bodyPr/>
          <a:lstStyle/>
          <a:p>
            <a:fld id="{CDA22134-EA94-4B2E-9154-EB8F13265450}" type="slidenum">
              <a:rPr lang="nb-NO" smtClean="0"/>
              <a:pPr/>
              <a:t>8</a:t>
            </a:fld>
            <a:endParaRPr lang="nb-N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25" y="3237228"/>
            <a:ext cx="21955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77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5263" y="192114"/>
            <a:ext cx="8208000" cy="617734"/>
          </a:xfrm>
        </p:spPr>
        <p:txBody>
          <a:bodyPr/>
          <a:lstStyle/>
          <a:p>
            <a:r>
              <a:rPr lang="nb-NO" dirty="0" smtClean="0"/>
              <a:t>Velg grove karbohydrater</a:t>
            </a:r>
            <a:endParaRPr lang="nb-NO" dirty="0"/>
          </a:p>
        </p:txBody>
      </p:sp>
      <p:sp>
        <p:nvSpPr>
          <p:cNvPr id="3" name="Plassholder for innhold 2"/>
          <p:cNvSpPr>
            <a:spLocks noGrp="1"/>
          </p:cNvSpPr>
          <p:nvPr>
            <p:ph idx="1"/>
          </p:nvPr>
        </p:nvSpPr>
        <p:spPr>
          <a:xfrm>
            <a:off x="323528" y="987573"/>
            <a:ext cx="8676000" cy="3789405"/>
          </a:xfrm>
        </p:spPr>
        <p:txBody>
          <a:bodyPr>
            <a:normAutofit/>
          </a:bodyPr>
          <a:lstStyle/>
          <a:p>
            <a:r>
              <a:rPr lang="nb-NO" dirty="0"/>
              <a:t>Vi trenger karbohydrater, men velg de </a:t>
            </a:r>
            <a:r>
              <a:rPr lang="nb-NO" b="1" dirty="0" smtClean="0"/>
              <a:t>grove</a:t>
            </a:r>
            <a:r>
              <a:rPr lang="nb-NO" dirty="0" smtClean="0"/>
              <a:t> </a:t>
            </a:r>
            <a:r>
              <a:rPr lang="nb-NO" dirty="0"/>
              <a:t>fremfor de </a:t>
            </a:r>
            <a:r>
              <a:rPr lang="nb-NO" dirty="0" smtClean="0"/>
              <a:t>fine</a:t>
            </a:r>
            <a:endParaRPr lang="nb-NO" dirty="0"/>
          </a:p>
          <a:p>
            <a:r>
              <a:rPr lang="nb-NO" dirty="0" smtClean="0"/>
              <a:t>Bruker lenger </a:t>
            </a:r>
            <a:r>
              <a:rPr lang="nb-NO" dirty="0"/>
              <a:t>tid på å tas opp i blodet fra </a:t>
            </a:r>
            <a:r>
              <a:rPr lang="nb-NO" dirty="0" smtClean="0"/>
              <a:t>tarmen</a:t>
            </a:r>
          </a:p>
          <a:p>
            <a:r>
              <a:rPr lang="nb-NO" dirty="0" smtClean="0"/>
              <a:t>I fullkornsprodukter</a:t>
            </a:r>
            <a:r>
              <a:rPr lang="nb-NO" dirty="0"/>
              <a:t>, grønnsaker, frukt, bær, bønner, linser </a:t>
            </a:r>
          </a:p>
          <a:p>
            <a:r>
              <a:rPr lang="nb-NO" dirty="0" smtClean="0"/>
              <a:t>Bra for fordøyelsen, bidrar til metthet </a:t>
            </a:r>
            <a:r>
              <a:rPr lang="nb-NO" dirty="0"/>
              <a:t>som varer, </a:t>
            </a:r>
            <a:r>
              <a:rPr lang="nb-NO" dirty="0" smtClean="0"/>
              <a:t>beskyttelse </a:t>
            </a:r>
            <a:r>
              <a:rPr lang="nb-NO" dirty="0"/>
              <a:t>mot </a:t>
            </a:r>
            <a:r>
              <a:rPr lang="nb-NO" dirty="0" smtClean="0"/>
              <a:t>sykdom og bedre vektbalanse</a:t>
            </a:r>
          </a:p>
          <a:p>
            <a:r>
              <a:rPr lang="nb-NO" dirty="0" smtClean="0"/>
              <a:t>Kilde for fiber og enkelte vitaminer </a:t>
            </a:r>
            <a:r>
              <a:rPr lang="nb-NO" dirty="0"/>
              <a:t>og mineraler </a:t>
            </a:r>
          </a:p>
          <a:p>
            <a:r>
              <a:rPr lang="nb-NO" b="1" dirty="0" smtClean="0"/>
              <a:t>Fine</a:t>
            </a:r>
            <a:r>
              <a:rPr lang="nb-NO" dirty="0" smtClean="0"/>
              <a:t> karbohydrater: Sukker, godteri, mat og drikke med </a:t>
            </a:r>
            <a:br>
              <a:rPr lang="nb-NO" dirty="0" smtClean="0"/>
            </a:br>
            <a:r>
              <a:rPr lang="nb-NO" dirty="0" smtClean="0"/>
              <a:t>mye sukker, kornprodukter med mest fint mel</a:t>
            </a:r>
          </a:p>
          <a:p>
            <a:pPr marL="0" indent="0">
              <a:buNone/>
            </a:pPr>
            <a:endParaRPr lang="nb-NO" dirty="0"/>
          </a:p>
        </p:txBody>
      </p:sp>
      <p:sp>
        <p:nvSpPr>
          <p:cNvPr id="7" name="Plassholder for lysbildenummer 6"/>
          <p:cNvSpPr>
            <a:spLocks noGrp="1"/>
          </p:cNvSpPr>
          <p:nvPr>
            <p:ph type="sldNum" sz="quarter" idx="4"/>
          </p:nvPr>
        </p:nvSpPr>
        <p:spPr/>
        <p:txBody>
          <a:bodyPr/>
          <a:lstStyle/>
          <a:p>
            <a:fld id="{CDA22134-EA94-4B2E-9154-EB8F13265450}" type="slidenum">
              <a:rPr lang="nb-NO" smtClean="0"/>
              <a:pPr/>
              <a:t>9</a:t>
            </a:fld>
            <a:endParaRPr lang="nb-NO" dirty="0"/>
          </a:p>
        </p:txBody>
      </p:sp>
    </p:spTree>
    <p:extLst>
      <p:ext uri="{BB962C8B-B14F-4D97-AF65-F5344CB8AC3E}">
        <p14:creationId xmlns:p14="http://schemas.microsoft.com/office/powerpoint/2010/main" val="200145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16_9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_16_9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E1FE3683731FC4698A7CE6B8DF426FB" ma:contentTypeVersion="1" ma:contentTypeDescription="Opprett et nytt dokument." ma:contentTypeScope="" ma:versionID="1aa839f3bdcca6d6c4cf788e53094610">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511244C-491F-4628-826F-11846E4E08AA}">
  <ds:schemaRefs>
    <ds:schemaRef ds:uri="http://schemas.microsoft.com/sharepoint/v3/contenttype/forms"/>
  </ds:schemaRefs>
</ds:datastoreItem>
</file>

<file path=customXml/itemProps2.xml><?xml version="1.0" encoding="utf-8"?>
<ds:datastoreItem xmlns:ds="http://schemas.openxmlformats.org/officeDocument/2006/customXml" ds:itemID="{AC8B4840-B82E-4F08-8883-48E5FAA0D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C65E85-9B7B-4FEC-A2B5-26A2DAC56813}">
  <ds:schemaRefs>
    <ds:schemaRef ds:uri="http://schemas.microsoft.com/office/2006/documentManagement/types"/>
    <ds:schemaRef ds:uri="http://purl.org/dc/terms/"/>
    <ds:schemaRef ds:uri="http://schemas.microsoft.com/office/infopath/2007/PartnerControls"/>
    <ds:schemaRef ds:uri="http://purl.org/dc/dcmitype/"/>
    <ds:schemaRef ds:uri="http://schemas.microsoft.com/sharepoint/v3"/>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PPT_16_9_NO</Template>
  <TotalTime>2377</TotalTime>
  <Words>3036</Words>
  <Application>Microsoft Office PowerPoint</Application>
  <PresentationFormat>Skjermfremvisning (16:9)</PresentationFormat>
  <Paragraphs>373</Paragraphs>
  <Slides>31</Slides>
  <Notes>31</Notes>
  <HiddenSlides>0</HiddenSlides>
  <MMClips>0</MMClips>
  <ScaleCrop>false</ScaleCrop>
  <HeadingPairs>
    <vt:vector size="4" baseType="variant">
      <vt:variant>
        <vt:lpstr>Tema</vt:lpstr>
      </vt:variant>
      <vt:variant>
        <vt:i4>2</vt:i4>
      </vt:variant>
      <vt:variant>
        <vt:lpstr>Lysbildetitler</vt:lpstr>
      </vt:variant>
      <vt:variant>
        <vt:i4>31</vt:i4>
      </vt:variant>
    </vt:vector>
  </HeadingPairs>
  <TitlesOfParts>
    <vt:vector size="33" baseType="lpstr">
      <vt:lpstr>PPT_16_9_NO</vt:lpstr>
      <vt:lpstr>1_PPT_16_9_NO</vt:lpstr>
      <vt:lpstr>SUKKERSKOLEN</vt:lpstr>
      <vt:lpstr>Kostråd om sukker</vt:lpstr>
      <vt:lpstr>Kroppen din</vt:lpstr>
      <vt:lpstr>Sukker og syre skader tennene   </vt:lpstr>
      <vt:lpstr>Barn og sukker</vt:lpstr>
      <vt:lpstr>Naturlig og tilsatt sukker</vt:lpstr>
      <vt:lpstr>Tilsatt sukker</vt:lpstr>
      <vt:lpstr>Karbohydrater</vt:lpstr>
      <vt:lpstr>Velg grove karbohydrater</vt:lpstr>
      <vt:lpstr>PowerPoint-presentasjon</vt:lpstr>
      <vt:lpstr>Hvilken frokostblanding velger du?</vt:lpstr>
      <vt:lpstr>Hva velger du til lunsj?</vt:lpstr>
      <vt:lpstr>PowerPoint-presentasjon</vt:lpstr>
      <vt:lpstr>Hva velger du til middag?</vt:lpstr>
      <vt:lpstr>Like mye energi</vt:lpstr>
      <vt:lpstr>                  Like mye energi i tre boller som i all frukten</vt:lpstr>
      <vt:lpstr>Hva drikker du når du er tørst?</vt:lpstr>
      <vt:lpstr>Hvor mye sukker drikker du?</vt:lpstr>
      <vt:lpstr>Smågodt gir mye sukker</vt:lpstr>
      <vt:lpstr>Hvor mye spiser du av gangen?</vt:lpstr>
      <vt:lpstr>PowerPoint-presentasjon</vt:lpstr>
      <vt:lpstr>Ett år med lørdagsgodt </vt:lpstr>
      <vt:lpstr>Lørdagsgodt 3 ganger i uka</vt:lpstr>
      <vt:lpstr>Små grep - velg mindre skåler, da virker mengden større</vt:lpstr>
      <vt:lpstr>Små grep  - se etter Nøkkelhullet</vt:lpstr>
      <vt:lpstr>Frokostblanding med Nøkkelhull gir mindre sukker</vt:lpstr>
      <vt:lpstr>Små grep - les ingredienslisten</vt:lpstr>
      <vt:lpstr>Små grep - les på næringsdeklarasjonen</vt:lpstr>
      <vt:lpstr>Ikke kjipt å si nei</vt:lpstr>
      <vt:lpstr>Små grep  -  gode alternativer til søtsaker og sukret drikke</vt:lpstr>
      <vt:lpstr>PowerPoint-presentasjon</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SUKKERSKOLEN</dc:title>
  <dc:creator>Anna Naume Solem</dc:creator>
  <cp:lastModifiedBy>Sigvor Melve</cp:lastModifiedBy>
  <cp:revision>296</cp:revision>
  <cp:lastPrinted>2017-10-04T11:08:06Z</cp:lastPrinted>
  <dcterms:created xsi:type="dcterms:W3CDTF">2017-09-13T10:43:42Z</dcterms:created>
  <dcterms:modified xsi:type="dcterms:W3CDTF">2017-11-07T09:50:08Z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0x0101005E1FE3683731FC4698A7CE6B8DF426FB</vt:lpwstr>
  </property>
</Properties>
</file>