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2"/>
  </p:notesMasterIdLst>
  <p:sldIdLst>
    <p:sldId id="256" r:id="rId5"/>
    <p:sldId id="257" r:id="rId6"/>
    <p:sldId id="258" r:id="rId7"/>
    <p:sldId id="259" r:id="rId8"/>
    <p:sldId id="260" r:id="rId9"/>
    <p:sldId id="261" r:id="rId10"/>
    <p:sldId id="262" r:id="rId11"/>
    <p:sldId id="321" r:id="rId12"/>
    <p:sldId id="263" r:id="rId13"/>
    <p:sldId id="324" r:id="rId14"/>
    <p:sldId id="325" r:id="rId15"/>
    <p:sldId id="266" r:id="rId16"/>
    <p:sldId id="267" r:id="rId17"/>
    <p:sldId id="268" r:id="rId18"/>
    <p:sldId id="269" r:id="rId19"/>
    <p:sldId id="270" r:id="rId20"/>
    <p:sldId id="271" r:id="rId21"/>
    <p:sldId id="323"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22" r:id="rId59"/>
    <p:sldId id="309" r:id="rId60"/>
    <p:sldId id="310" r:id="rId61"/>
    <p:sldId id="311" r:id="rId62"/>
    <p:sldId id="312" r:id="rId63"/>
    <p:sldId id="313" r:id="rId64"/>
    <p:sldId id="314" r:id="rId65"/>
    <p:sldId id="315" r:id="rId66"/>
    <p:sldId id="326" r:id="rId67"/>
    <p:sldId id="317" r:id="rId68"/>
    <p:sldId id="318" r:id="rId69"/>
    <p:sldId id="319" r:id="rId70"/>
    <p:sldId id="320" r:id="rId71"/>
  </p:sldIdLst>
  <p:sldSz cx="9144000" cy="6858000" type="screen4x3"/>
  <p:notesSz cx="6735763" cy="9866313"/>
  <p:embeddedFontLst>
    <p:embeddedFont>
      <p:font typeface="Lexend" panose="020B0604020202020204" charset="0"/>
      <p:regular r:id="rId73"/>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OvYVDLV8HOW2Kk76RQmkG7hnij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F8837C-477F-682F-6BB9-99C1758A29E9}" name="Sigrid Skattebo" initials="SS" userId="S::Sigrid.Skattebo@helsedir.no::2c8b12ea-205c-40fb-ae7a-d4746c23d262" providerId="AD"/>
  <p188:author id="{78DEEEB7-1177-F0E2-C785-4DB27CC15563}" name="Maria Hrozanova" initials="MH" userId="S::mariahro@ntnu.no::66845b20-1cd2-442d-8b2b-26a726ef63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D2405F-A61C-4EB5-941A-B97729EEE224}">
  <a:tblStyle styleId="{8ED2405F-A61C-4EB5-941A-B97729EEE22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5E371FC-B36A-479B-A949-876264F015C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p:restoredTop sz="96512" autoAdjust="0"/>
  </p:normalViewPr>
  <p:slideViewPr>
    <p:cSldViewPr snapToGrid="0">
      <p:cViewPr varScale="1">
        <p:scale>
          <a:sx n="150" d="100"/>
          <a:sy n="150" d="100"/>
        </p:scale>
        <p:origin x="144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1" cy="4933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4" y="0"/>
            <a:ext cx="2918831" cy="49331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1" cy="49331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youtube.com/watch?v=82WqoLz7giE"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VELKOMMEN TIL KURS!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Kurset er utviklet av Helsedirektoratet og basert på kunnskap fra Nasjonalt senter  for søvnmedisin (sovno.no) og Folkehelseinstituttet.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Forskningsstudien Medisinfri søvnbehandling i primærhelsetjenesten (2022-2024) har evaluert effekten av å delta på kurset Sov godt, og konkluderer med at deltakere som har deltatt på kurset har gode effekter; mindre søvnløshet, mindre utmattelse og bedre mental helse. Disse effektene vedvarer i 6 mnd (så lenge studien vedvarte). Selve kurset er basert på dokumentert forskning, og nå er det gledelig at vi også med trygghet kan si at kurset har gunstig effekt.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Gjerne start hver kursdag med en inntoning (dikt/ord for dagen el.lign.) dersom du er komfortabel med dette. F.eks. Ord for dagen. Beskrivelse: Gi deltagerne 1 min betenkningstid, og be dem finne ett ord som beskriver hvor de er i sin prosess i dag. Be så deltakerne etter tur si sitt ord høyt i plenum, uten å gå mer inn på det.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a:solidFill>
                <a:srgbClr val="FF0000"/>
              </a:solidFill>
            </a:endParaRPr>
          </a:p>
        </p:txBody>
      </p:sp>
      <p:sp>
        <p:nvSpPr>
          <p:cNvPr id="114" name="Google Shape;114;p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Calibri"/>
              <a:buNone/>
            </a:pPr>
            <a:r>
              <a:rPr lang="no-NO">
                <a:solidFill>
                  <a:schemeClr val="dk2"/>
                </a:solidFill>
              </a:rPr>
              <a:t>Dette er </a:t>
            </a:r>
            <a:r>
              <a:rPr lang="no-NO" b="1">
                <a:solidFill>
                  <a:schemeClr val="dk2"/>
                </a:solidFill>
              </a:rPr>
              <a:t>kortsiktige konsekvenser </a:t>
            </a:r>
            <a:r>
              <a:rPr lang="no-NO">
                <a:solidFill>
                  <a:schemeClr val="dk2"/>
                </a:solidFill>
              </a:rPr>
              <a:t>av for lite søvn. 20 timer uten søvn </a:t>
            </a:r>
            <a:r>
              <a:rPr lang="no-NO" b="0">
                <a:solidFill>
                  <a:schemeClr val="dk2"/>
                </a:solidFill>
              </a:rPr>
              <a:t>(for eksempel våken fra kl. 8 om morgenen til kl. 4 på natta) </a:t>
            </a:r>
            <a:r>
              <a:rPr lang="no-NO">
                <a:solidFill>
                  <a:schemeClr val="dk2"/>
                </a:solidFill>
              </a:rPr>
              <a:t>tilsvarer 1 i promille i fungeringsevne. Reaksjonsevnen reduseres, og av den grunn bør man være forsiktig med å kjøre bil. </a:t>
            </a:r>
            <a:endParaRPr>
              <a:solidFill>
                <a:schemeClr val="dk2"/>
              </a:solidFill>
            </a:endParaRPr>
          </a:p>
          <a:p>
            <a:pPr marL="0" marR="0" lvl="0" indent="0" algn="l" rtl="0">
              <a:lnSpc>
                <a:spcPct val="100000"/>
              </a:lnSpc>
              <a:spcBef>
                <a:spcPts val="0"/>
              </a:spcBef>
              <a:spcAft>
                <a:spcPts val="0"/>
              </a:spcAft>
              <a:buClr>
                <a:schemeClr val="dk2"/>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a:solidFill>
                <a:schemeClr val="dk2"/>
              </a:solidFill>
            </a:endParaRPr>
          </a:p>
          <a:p>
            <a:pPr marL="0" marR="0" lvl="0" indent="0" algn="l" rtl="0">
              <a:lnSpc>
                <a:spcPct val="100000"/>
              </a:lnSpc>
              <a:spcBef>
                <a:spcPts val="0"/>
              </a:spcBef>
              <a:spcAft>
                <a:spcPts val="0"/>
              </a:spcAft>
              <a:buClr>
                <a:schemeClr val="dk1"/>
              </a:buClr>
              <a:buSzPts val="1200"/>
              <a:buFont typeface="Calibri"/>
              <a:buNone/>
            </a:pPr>
            <a:endParaRPr sz="1200" b="0"/>
          </a:p>
        </p:txBody>
      </p:sp>
      <p:sp>
        <p:nvSpPr>
          <p:cNvPr id="217" name="Google Shape;217;p1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af8e9c5dde_0_319: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af8e9c5dde_0_319: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o-NO" dirty="0"/>
              <a:t>Måling av søvn</a:t>
            </a:r>
            <a:endParaRPr dirty="0"/>
          </a:p>
          <a:p>
            <a:pPr marL="0" lvl="0" indent="0" algn="l" rtl="0">
              <a:lnSpc>
                <a:spcPct val="100000"/>
              </a:lnSpc>
              <a:spcBef>
                <a:spcPts val="0"/>
              </a:spcBef>
              <a:spcAft>
                <a:spcPts val="0"/>
              </a:spcAft>
              <a:buClr>
                <a:schemeClr val="dk1"/>
              </a:buClr>
              <a:buSzPts val="1400"/>
              <a:buFont typeface="Arial"/>
              <a:buNone/>
            </a:pPr>
            <a:r>
              <a:rPr lang="no-NO" dirty="0"/>
              <a:t>Bruk av søvnmålere for å </a:t>
            </a:r>
            <a:r>
              <a:rPr lang="no-NO" dirty="0" err="1"/>
              <a:t>monitorere</a:t>
            </a:r>
            <a:r>
              <a:rPr lang="no-NO" dirty="0"/>
              <a:t> søvn er ikke anbefalt. Begrunnelsen er todelt; 1) målerne som er på markedet i dag er ikke nøyaktige nok for dag-til-dag-</a:t>
            </a:r>
            <a:r>
              <a:rPr lang="no-NO" dirty="0" err="1"/>
              <a:t>monitorering</a:t>
            </a:r>
            <a:r>
              <a:rPr lang="no-NO" dirty="0"/>
              <a:t>; 2) selv en nøyaktig måler vil kunne gi mer ulempe enn nytte. Pulsklokker, </a:t>
            </a:r>
            <a:r>
              <a:rPr lang="no-NO" dirty="0" err="1"/>
              <a:t>evt</a:t>
            </a:r>
            <a:r>
              <a:rPr lang="no-NO" dirty="0"/>
              <a:t> ring, baserer sine målinger på puls og bevegelse, mens gullstandarden for måling av søvn (PSG) inkluderer flere sensorer som måler bl.a. hjernens aktivitet (EEG), øyebevegelser og muskelaktivitet (EMG). Enkelt sagt kan man si at søvn er et fenomen som foregår i hjernen, og ikke noe som kan måles på håndleddet. Slike målinger vil i mange tilfeller kunne føre til økt stress og bekymring hos den enkelte. Forsøk å få deltakerne til å legge bort dette i kurset, og heller stole på hvordan det faktisk kjennes i egen kropp. </a:t>
            </a:r>
            <a:endParaRPr dirty="0"/>
          </a:p>
          <a:p>
            <a:pPr marL="0" lvl="0" indent="0" algn="l" rtl="0">
              <a:lnSpc>
                <a:spcPct val="100000"/>
              </a:lnSpc>
              <a:spcBef>
                <a:spcPts val="0"/>
              </a:spcBef>
              <a:spcAft>
                <a:spcPts val="0"/>
              </a:spcAft>
              <a:buSzPts val="1400"/>
              <a:buNone/>
            </a:pPr>
            <a:endParaRPr dirty="0"/>
          </a:p>
        </p:txBody>
      </p:sp>
      <p:sp>
        <p:nvSpPr>
          <p:cNvPr id="230" name="Google Shape;230;g2af8e9c5dde_0_319: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6202ac85a_1_113: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06202ac85a_1_113: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Den anbefalte behandlingen for langvarige søvnvansker er kognitiv atferdsterapi for insomni (KAT-i). KAT-i består av ulike elementer som tilsammen gir effekt på søvn. Uansett hva som utløste din insomni, er behandlingen den samme. Det er derfor ikke så mye fokus i behandlingen på hva det var som startet ditt søvnproblem.</a:t>
            </a:r>
            <a:endParaRPr/>
          </a:p>
          <a:p>
            <a:pPr marL="0" lvl="0" indent="0" algn="l" rtl="0">
              <a:lnSpc>
                <a:spcPct val="100000"/>
              </a:lnSpc>
              <a:spcBef>
                <a:spcPts val="0"/>
              </a:spcBef>
              <a:spcAft>
                <a:spcPts val="0"/>
              </a:spcAft>
              <a:buClr>
                <a:schemeClr val="dk1"/>
              </a:buClr>
              <a:buSzPts val="1100"/>
              <a:buFont typeface="Arial"/>
              <a:buNone/>
            </a:pPr>
            <a:r>
              <a:rPr lang="no-NO"/>
              <a:t>KAT-i er ansett som den beste behandlingsformen for insomni og forskning har vist at effekten av KAT-i varer lenge. Behandlingen passer for alle, men krever en del egeninnsats.</a:t>
            </a:r>
            <a:endParaRPr/>
          </a:p>
          <a:p>
            <a:pPr marL="0" lvl="0" indent="0" algn="l" rtl="0">
              <a:lnSpc>
                <a:spcPct val="100000"/>
              </a:lnSpc>
              <a:spcBef>
                <a:spcPts val="0"/>
              </a:spcBef>
              <a:spcAft>
                <a:spcPts val="0"/>
              </a:spcAft>
              <a:buSzPts val="1400"/>
              <a:buNone/>
            </a:pPr>
            <a:r>
              <a:rPr lang="no-NO"/>
              <a:t>Det betyr at en må jobbe aktivt med å gjennomføre endringene for å oppnå målet med bedring av søvn. Kurset er bygd opp av elementene i KAT-I og hvert element vil bli gått gjennom i løpet av kurset. Som en introduksjon for hva vi skal gjennom kan man forklare litt om hvert element. Det er viktig å understreke at stimuluskontroll og søvnrestriksjon som de to viktigste komponentene i henhold til effekt på søvnen, men samtidig de elementene som krever mest. I tillegg er de andre elementene med å legge til rette for god søvn.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Søvhygiene:</a:t>
            </a:r>
            <a:r>
              <a:rPr lang="no-NO"/>
              <a:t> Søvnhygiene handler om våre vaner og atferd/alt du gjør i løpet av en dag som kan være med å påvirke hvordan vi sover (eks. døgnrytme, koffein, alkohol, nikotin, fysisk aktivitet, roe ned på kveldstid, soveromsmiljø, kosthold etc.)</a:t>
            </a:r>
            <a:endParaRPr/>
          </a:p>
          <a:p>
            <a:pPr marL="0" lvl="0" indent="0" algn="l" rtl="0">
              <a:lnSpc>
                <a:spcPct val="100000"/>
              </a:lnSpc>
              <a:spcBef>
                <a:spcPts val="0"/>
              </a:spcBef>
              <a:spcAft>
                <a:spcPts val="0"/>
              </a:spcAft>
              <a:buSzPts val="1400"/>
              <a:buNone/>
            </a:pPr>
            <a:r>
              <a:rPr lang="no-NO" b="1"/>
              <a:t>Søvnrestriksjon:</a:t>
            </a:r>
            <a:r>
              <a:rPr lang="no-NO"/>
              <a:t> Søvnrestriksjon er den viktigste og mest effektive delen av KAT-i og er en metode der du øker søvnbehovet, som er viktig forutsetning for at du lettere skal sovne på kvelden og holde deg sovende gjennom natta. Du bør sette av 6-8 uker til søvnrestriksjon før du kan forvente å oppnå effekt. Det er derfor viktig å bestemme en periode i livet hvor du</a:t>
            </a:r>
            <a:endParaRPr/>
          </a:p>
          <a:p>
            <a:pPr marL="0" lvl="0" indent="0" algn="l" rtl="0">
              <a:lnSpc>
                <a:spcPct val="100000"/>
              </a:lnSpc>
              <a:spcBef>
                <a:spcPts val="0"/>
              </a:spcBef>
              <a:spcAft>
                <a:spcPts val="0"/>
              </a:spcAft>
              <a:buClr>
                <a:schemeClr val="dk1"/>
              </a:buClr>
              <a:buSzPts val="1100"/>
              <a:buFont typeface="Arial"/>
              <a:buNone/>
            </a:pPr>
            <a:r>
              <a:rPr lang="no-NO"/>
              <a:t>kan prioritere dette.</a:t>
            </a:r>
            <a:endParaRPr/>
          </a:p>
          <a:p>
            <a:pPr marL="0" lvl="0" indent="0" algn="l" rtl="0">
              <a:lnSpc>
                <a:spcPct val="100000"/>
              </a:lnSpc>
              <a:spcBef>
                <a:spcPts val="0"/>
              </a:spcBef>
              <a:spcAft>
                <a:spcPts val="0"/>
              </a:spcAft>
              <a:buSzPts val="1400"/>
              <a:buNone/>
            </a:pPr>
            <a:r>
              <a:rPr lang="no-NO" b="1"/>
              <a:t>Stimuluskontroll:</a:t>
            </a:r>
            <a:r>
              <a:rPr lang="no-NO"/>
              <a:t> Stimuluskontroll har som formål at du forbinder sengen og soverommet med søvn. Soverommet bør ideelt være et stille og mørkt rom uten forstyrrende elementer som synlige klokker, pc, nettbrett, mobil eller TV. Noen leser eller hører på lydbøker, eller har søvndyssende lyder/ spillelister og opplever at det har en god effekt på innsovning. Tenk</a:t>
            </a:r>
            <a:endParaRPr/>
          </a:p>
          <a:p>
            <a:pPr marL="0" lvl="0" indent="0" algn="l" rtl="0">
              <a:lnSpc>
                <a:spcPct val="100000"/>
              </a:lnSpc>
              <a:spcBef>
                <a:spcPts val="0"/>
              </a:spcBef>
              <a:spcAft>
                <a:spcPts val="0"/>
              </a:spcAft>
              <a:buClr>
                <a:schemeClr val="dk1"/>
              </a:buClr>
              <a:buSzPts val="1100"/>
              <a:buFont typeface="Arial"/>
              <a:buNone/>
            </a:pPr>
            <a:r>
              <a:rPr lang="no-NO"/>
              <a:t>gjennom hvordan du kan ha gode vaner forbundet med det stedet du sover, som kan hjelpe deg med innsovningen.</a:t>
            </a:r>
            <a:endParaRPr/>
          </a:p>
          <a:p>
            <a:pPr marL="0" lvl="0" indent="0" algn="l" rtl="0">
              <a:lnSpc>
                <a:spcPct val="100000"/>
              </a:lnSpc>
              <a:spcBef>
                <a:spcPts val="0"/>
              </a:spcBef>
              <a:spcAft>
                <a:spcPts val="0"/>
              </a:spcAft>
              <a:buSzPts val="1400"/>
              <a:buNone/>
            </a:pPr>
            <a:r>
              <a:rPr lang="no-NO" b="1"/>
              <a:t>Kognitiv terapi: </a:t>
            </a:r>
            <a:r>
              <a:rPr lang="no-NO" b="0"/>
              <a:t>Har som hensikt å e</a:t>
            </a:r>
            <a:r>
              <a:rPr lang="no-NO"/>
              <a:t>ndre negative tanker rundt søvn som kan forverre problemet.</a:t>
            </a:r>
            <a:endParaRPr/>
          </a:p>
          <a:p>
            <a:pPr marL="0" lvl="0" indent="0" algn="l" rtl="0">
              <a:lnSpc>
                <a:spcPct val="100000"/>
              </a:lnSpc>
              <a:spcBef>
                <a:spcPts val="0"/>
              </a:spcBef>
              <a:spcAft>
                <a:spcPts val="0"/>
              </a:spcAft>
              <a:buSzPts val="1400"/>
              <a:buNone/>
            </a:pPr>
            <a:r>
              <a:rPr lang="no-NO" b="1"/>
              <a:t>Avspenning:</a:t>
            </a:r>
            <a:r>
              <a:rPr lang="no-NO"/>
              <a:t> For å hjelpe kroppen å roe ned, kan det for noen være hjelp i å lære seg en avslapningsteknikk. Både avspenningsteknikker og pusteteknikker kan redusere</a:t>
            </a:r>
            <a:endParaRPr/>
          </a:p>
          <a:p>
            <a:pPr marL="0" lvl="0" indent="0" algn="l" rtl="0">
              <a:lnSpc>
                <a:spcPct val="100000"/>
              </a:lnSpc>
              <a:spcBef>
                <a:spcPts val="0"/>
              </a:spcBef>
              <a:spcAft>
                <a:spcPts val="0"/>
              </a:spcAft>
              <a:buClr>
                <a:schemeClr val="dk1"/>
              </a:buClr>
              <a:buSzPts val="1400"/>
              <a:buFont typeface="Arial"/>
              <a:buNone/>
            </a:pPr>
            <a:r>
              <a:rPr lang="no-NO"/>
              <a:t>den fysiske og psykiske aktiveringen ved sengetid og dempe stress og bekymringstanker.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no-NO"/>
              <a:t>Dette er innholdet i kursdagene, viktig å poengtere at hjemmeoppgaver har en viktig funksjon mtp utbytte av kurset. Du får ingen endring av å være på kurs dersom du ikke gjør noe annerledes. </a:t>
            </a:r>
            <a:r>
              <a:rPr lang="no-NO" i="1"/>
              <a:t>“Det er galskap å gjøre det samme om og om igjen og forvente et annet resultat”, Albert Einstein.</a:t>
            </a:r>
            <a:r>
              <a:rPr lang="no-NO"/>
              <a:t> </a:t>
            </a:r>
            <a:endParaRPr/>
          </a:p>
        </p:txBody>
      </p:sp>
      <p:sp>
        <p:nvSpPr>
          <p:cNvPr id="239" name="Google Shape;239;g306202ac85a_1_113: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Som kursleder kan du presentere ulike avslapningsteknikker på kursdag 1. Ev. avvente til senere i kursrekken. Dersom du har lokaler/utstyr til det kan det være fint å sette av 30 min mot slutten av hver kursdag for å ha praktisk avspenning i gruppe. </a:t>
            </a:r>
            <a:endParaRPr/>
          </a:p>
        </p:txBody>
      </p:sp>
      <p:sp>
        <p:nvSpPr>
          <p:cNvPr id="253" name="Google Shape;253;p2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For å hjelpe kroppen å roe ned, kan det for noen være hjelp i å lære seg en avslapningsteknikk. Både avspenningsteknikker og pusteteknikker kan redusere</a:t>
            </a:r>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den fysiske og psykiske aktiveringen ved sengetid og dempe stress og bekymringstanker.</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Som vedlegg i Kursmanualen følger tre metoder som kan brukes for å redusere spenningstilstander (vedlegg 5,6,7*). Du kan gjerne kopiere og dele dem ut til kursdeltakerne. Noen vil kanskje forsøke seg på avslapningsteknikkene hjemme. Du kan også vurdere å gå gjennom en av øvelsene i plenum, som avslutning til hvert møte. </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004E66"/>
              </a:solidFill>
            </a:endParaRPr>
          </a:p>
          <a:p>
            <a:pPr marL="0" marR="0" lvl="0" indent="0" algn="l" rtl="0">
              <a:lnSpc>
                <a:spcPct val="100000"/>
              </a:lnSpc>
              <a:spcBef>
                <a:spcPts val="0"/>
              </a:spcBef>
              <a:spcAft>
                <a:spcPts val="0"/>
              </a:spcAft>
              <a:buClr>
                <a:srgbClr val="004E66"/>
              </a:buClr>
              <a:buSzPts val="1200"/>
              <a:buFont typeface="Arial"/>
              <a:buNone/>
            </a:pPr>
            <a:r>
              <a:rPr lang="no-NO" sz="1200">
                <a:solidFill>
                  <a:srgbClr val="004E66"/>
                </a:solidFill>
              </a:rPr>
              <a:t>*</a:t>
            </a:r>
            <a:r>
              <a:rPr lang="no-NO" sz="1200" i="1">
                <a:solidFill>
                  <a:srgbClr val="004E66"/>
                </a:solidFill>
              </a:rPr>
              <a:t>Ved progressiv avslapningstrening </a:t>
            </a:r>
            <a:r>
              <a:rPr lang="no-NO" sz="1200" i="0">
                <a:solidFill>
                  <a:srgbClr val="004E66"/>
                </a:solidFill>
              </a:rPr>
              <a:t>(vedlegg 5) </a:t>
            </a:r>
            <a:r>
              <a:rPr lang="no-NO" sz="1200">
                <a:solidFill>
                  <a:srgbClr val="004E66"/>
                </a:solidFill>
              </a:rPr>
              <a:t>spenner man systematisk ulike muskelgrupper i kroppen før man så slapper av (dvs. en kroppslig avspenning). </a:t>
            </a:r>
            <a:endParaRPr/>
          </a:p>
          <a:p>
            <a:pPr marL="0" marR="0" lvl="0" indent="0" algn="l" rtl="0">
              <a:lnSpc>
                <a:spcPct val="100000"/>
              </a:lnSpc>
              <a:spcBef>
                <a:spcPts val="0"/>
              </a:spcBef>
              <a:spcAft>
                <a:spcPts val="0"/>
              </a:spcAft>
              <a:buClr>
                <a:srgbClr val="004E66"/>
              </a:buClr>
              <a:buSzPts val="1200"/>
              <a:buFont typeface="Arial"/>
              <a:buNone/>
            </a:pPr>
            <a:r>
              <a:rPr lang="no-NO" sz="1200" i="1">
                <a:solidFill>
                  <a:srgbClr val="004E66"/>
                </a:solidFill>
              </a:rPr>
              <a:t>Herbert Bensons metode for dyp avslapning </a:t>
            </a:r>
            <a:r>
              <a:rPr lang="no-NO" sz="1200">
                <a:solidFill>
                  <a:srgbClr val="004E66"/>
                </a:solidFill>
              </a:rPr>
              <a:t>(vedlegg 6) går ut på å fokusere på et ord som skal gjentas om og om igjen. Dette vil kunne hindre at bekymringer og tanker når bevisstheten. </a:t>
            </a:r>
            <a:r>
              <a:rPr lang="no-NO" sz="1200" i="0">
                <a:solidFill>
                  <a:srgbClr val="004E66"/>
                </a:solidFill>
              </a:rPr>
              <a:t>Ved </a:t>
            </a:r>
            <a:r>
              <a:rPr lang="no-NO" sz="1200" i="1">
                <a:solidFill>
                  <a:srgbClr val="004E66"/>
                </a:solidFill>
              </a:rPr>
              <a:t>pusteøvelsen for søvnighet  </a:t>
            </a:r>
            <a:r>
              <a:rPr lang="no-NO" sz="1200" i="0">
                <a:solidFill>
                  <a:srgbClr val="004E66"/>
                </a:solidFill>
              </a:rPr>
              <a:t>(vedlegg 7) bruker man en spesiell pusteteknikk som skal øke nivået av karbondioksid i blodet. Det kan ha en avslappende og søvnfremmende effekt. (Man kan oppleve å bli svimmel når man utfører øvelsen, men dette er forbigående og helt ufarlig). </a:t>
            </a:r>
            <a:endParaRPr sz="1200" i="0">
              <a:solidFill>
                <a:srgbClr val="004E66"/>
              </a:solidFill>
            </a:endParaRPr>
          </a:p>
          <a:p>
            <a:pPr marL="0" marR="0" lvl="0" indent="0" algn="l" rtl="0">
              <a:lnSpc>
                <a:spcPct val="100000"/>
              </a:lnSpc>
              <a:spcBef>
                <a:spcPts val="0"/>
              </a:spcBef>
              <a:spcAft>
                <a:spcPts val="0"/>
              </a:spcAft>
              <a:buClr>
                <a:srgbClr val="004E66"/>
              </a:buClr>
              <a:buSzPts val="1200"/>
              <a:buFont typeface="Arial"/>
              <a:buNone/>
            </a:pPr>
            <a:endParaRPr>
              <a:solidFill>
                <a:srgbClr val="004E66"/>
              </a:solidFill>
            </a:endParaRPr>
          </a:p>
          <a:p>
            <a:pPr marL="0" lvl="0" indent="0" algn="l" rtl="0">
              <a:lnSpc>
                <a:spcPct val="100000"/>
              </a:lnSpc>
              <a:spcBef>
                <a:spcPts val="0"/>
              </a:spcBef>
              <a:spcAft>
                <a:spcPts val="0"/>
              </a:spcAft>
              <a:buSzPts val="1400"/>
              <a:buNone/>
            </a:pPr>
            <a:endParaRPr b="0"/>
          </a:p>
        </p:txBody>
      </p:sp>
      <p:sp>
        <p:nvSpPr>
          <p:cNvPr id="264" name="Google Shape;264;p23: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8: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0"/>
              <a:t>Del ut Søvnboka på kursdagen. Den kan fungere som en personlig «hjelper» under kurset. Her ligger det også hjemmeoppgaver som skal gjøres mellom kursdagene, bl.a. Søvndagbokskjema. </a:t>
            </a:r>
            <a:endParaRPr/>
          </a:p>
          <a:p>
            <a:pPr marL="0" marR="0" lvl="0" indent="0" algn="l" rtl="0">
              <a:lnSpc>
                <a:spcPct val="100000"/>
              </a:lnSpc>
              <a:spcBef>
                <a:spcPts val="0"/>
              </a:spcBef>
              <a:spcAft>
                <a:spcPts val="0"/>
              </a:spcAft>
              <a:buClr>
                <a:schemeClr val="dk1"/>
              </a:buClr>
              <a:buSzPts val="1200"/>
              <a:buFont typeface="Calibri"/>
              <a:buNone/>
            </a:pPr>
            <a:endParaRPr sz="1200" b="1"/>
          </a:p>
        </p:txBody>
      </p:sp>
      <p:sp>
        <p:nvSpPr>
          <p:cNvPr id="279" name="Google Shape;279;p18: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1"/>
              <a:t>Det er viktig at kursdeltakerne fører søvndagbok fra første dag kurset starter. Søvndagbokskjemaet finner deltakerne i Min søvnbok</a:t>
            </a:r>
            <a:r>
              <a:rPr lang="no-NO" b="1"/>
              <a:t>.</a:t>
            </a:r>
            <a:r>
              <a:rPr lang="no-NO"/>
              <a:t> </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no-NO" sz="1200" b="0"/>
              <a:t>Søvndagbok er en god og enkel måte å kartlegge søvnen på, i moderne behandling av søvnproblemer brukes slike dagbøker som hjelp til å stille diagnose, og også til å følge respons på behandling. </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no-NO"/>
              <a:t>Gå gjennom utfylling av Søvndagbokskjemaet. </a:t>
            </a:r>
            <a:r>
              <a:rPr lang="no-NO" sz="1200" b="0"/>
              <a:t>Bruk tid på å gå gjennom instruksjonene (beskrivelse i Kursmanual og i deltakernes søvnbok). Beskriv grundig hvordan og hvorfor det er viktig at deltakerne fyller ut søvndagboka så grundig de klarer til det neste møte. De bør prøve å ikke bruke klokke (for noen er dette veldig vanskelig til å begynne med, men ofte bedre etter hvert). Understrek viktigheten av å være ærlig mot seg selv. Kursdeltakerne bør fylle ut søvndagboka under hele kurset. Det er bra for bevisstgjøring og læring. Man kan også tipse om bruk av app her</a:t>
            </a:r>
            <a:r>
              <a:rPr lang="no-NO"/>
              <a:t>.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0"/>
              <a:t>I kursrekken kan du som kursleder legge inn søvndagboka som en øvelse der 2 og 2/grupper deler erfaringer fra gang til gang.</a:t>
            </a:r>
            <a:endParaRPr/>
          </a:p>
          <a:p>
            <a:pPr marL="0" lvl="0" indent="0" algn="l" rtl="0">
              <a:lnSpc>
                <a:spcPct val="100000"/>
              </a:lnSpc>
              <a:spcBef>
                <a:spcPts val="0"/>
              </a:spcBef>
              <a:spcAft>
                <a:spcPts val="0"/>
              </a:spcAft>
              <a:buSzPts val="1400"/>
              <a:buNone/>
            </a:pPr>
            <a:endParaRPr/>
          </a:p>
        </p:txBody>
      </p:sp>
      <p:sp>
        <p:nvSpPr>
          <p:cNvPr id="295" name="Google Shape;295;p19: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a:extLst>
            <a:ext uri="{FF2B5EF4-FFF2-40B4-BE49-F238E27FC236}">
              <a16:creationId xmlns:a16="http://schemas.microsoft.com/office/drawing/2014/main" id="{BF32DF9A-6710-C324-4690-53CDA6D4D403}"/>
            </a:ext>
          </a:extLst>
        </p:cNvPr>
        <p:cNvGrpSpPr/>
        <p:nvPr/>
      </p:nvGrpSpPr>
      <p:grpSpPr>
        <a:xfrm>
          <a:off x="0" y="0"/>
          <a:ext cx="0" cy="0"/>
          <a:chOff x="0" y="0"/>
          <a:chExt cx="0" cy="0"/>
        </a:xfrm>
      </p:grpSpPr>
      <p:sp>
        <p:nvSpPr>
          <p:cNvPr id="432" name="Google Shape;432;p20:notes">
            <a:extLst>
              <a:ext uri="{FF2B5EF4-FFF2-40B4-BE49-F238E27FC236}">
                <a16:creationId xmlns:a16="http://schemas.microsoft.com/office/drawing/2014/main" id="{1B760524-9D65-5F23-BAC9-9BDFBC0BA698}"/>
              </a:ext>
            </a:extLst>
          </p:cNvPr>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0:notes">
            <a:extLst>
              <a:ext uri="{FF2B5EF4-FFF2-40B4-BE49-F238E27FC236}">
                <a16:creationId xmlns:a16="http://schemas.microsoft.com/office/drawing/2014/main" id="{54C01DE4-813F-70B4-C085-C3753C012508}"/>
              </a:ext>
            </a:extLst>
          </p:cNvPr>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C00000"/>
              </a:solidFill>
            </a:endParaRPr>
          </a:p>
        </p:txBody>
      </p:sp>
      <p:sp>
        <p:nvSpPr>
          <p:cNvPr id="434" name="Google Shape;434;p20:notes">
            <a:extLst>
              <a:ext uri="{FF2B5EF4-FFF2-40B4-BE49-F238E27FC236}">
                <a16:creationId xmlns:a16="http://schemas.microsoft.com/office/drawing/2014/main" id="{040B3585-C649-052E-4B0B-3E8A5F1B9463}"/>
              </a:ext>
            </a:extLst>
          </p:cNvPr>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18</a:t>
            </a:fld>
            <a:endParaRPr/>
          </a:p>
        </p:txBody>
      </p:sp>
    </p:spTree>
    <p:extLst>
      <p:ext uri="{BB962C8B-B14F-4D97-AF65-F5344CB8AC3E}">
        <p14:creationId xmlns:p14="http://schemas.microsoft.com/office/powerpoint/2010/main" val="387032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4: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dirty="0"/>
              <a:t>Avslutt kurset med å si at det er fint om deltakerne setter seg på en ny plass neste kursdag. Dette vil skape større variasjon på hvem du blir sittende og snakke med under par-/gruppeoppgaver, og kan gi deltaker</a:t>
            </a:r>
            <a:r>
              <a:rPr lang="nb-NO" dirty="0"/>
              <a:t>n</a:t>
            </a:r>
            <a:r>
              <a:rPr lang="no-NO" dirty="0"/>
              <a:t>e større innsikt. Det er samtidig en måte å utfordre vanene våre på. </a:t>
            </a:r>
            <a:endParaRPr dirty="0"/>
          </a:p>
        </p:txBody>
      </p:sp>
      <p:sp>
        <p:nvSpPr>
          <p:cNvPr id="301" name="Google Shape;301;p24: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5: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Velkommen tilbake til kursdag 2. </a:t>
            </a:r>
            <a:endParaRPr/>
          </a:p>
          <a:p>
            <a:pPr marL="0" lvl="0" indent="0" algn="l" rtl="0">
              <a:lnSpc>
                <a:spcPct val="100000"/>
              </a:lnSpc>
              <a:spcBef>
                <a:spcPts val="0"/>
              </a:spcBef>
              <a:spcAft>
                <a:spcPts val="0"/>
              </a:spcAft>
              <a:buSzPts val="1400"/>
              <a:buNone/>
            </a:pPr>
            <a:endParaRPr/>
          </a:p>
        </p:txBody>
      </p:sp>
      <p:sp>
        <p:nvSpPr>
          <p:cNvPr id="308" name="Google Shape;308;p25: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o-NO"/>
              <a:t>Målet med kurset er bedre søvn. </a:t>
            </a:r>
            <a:endParaRPr/>
          </a:p>
          <a:p>
            <a:pPr marL="0" lvl="0" indent="0" algn="l" rtl="0">
              <a:lnSpc>
                <a:spcPct val="100000"/>
              </a:lnSpc>
              <a:spcBef>
                <a:spcPts val="0"/>
              </a:spcBef>
              <a:spcAft>
                <a:spcPts val="0"/>
              </a:spcAft>
              <a:buClr>
                <a:schemeClr val="dk1"/>
              </a:buClr>
              <a:buSzPts val="1400"/>
              <a:buFont typeface="Arial"/>
              <a:buNone/>
            </a:pPr>
            <a:r>
              <a:rPr lang="no-NO"/>
              <a:t>Vi forventer at dere som er her kan mye om søvn;</a:t>
            </a:r>
            <a:endParaRPr/>
          </a:p>
          <a:p>
            <a:pPr marL="457200" lvl="0" indent="-317500" algn="l" rtl="0">
              <a:lnSpc>
                <a:spcPct val="100000"/>
              </a:lnSpc>
              <a:spcBef>
                <a:spcPts val="0"/>
              </a:spcBef>
              <a:spcAft>
                <a:spcPts val="0"/>
              </a:spcAft>
              <a:buClr>
                <a:schemeClr val="dk1"/>
              </a:buClr>
              <a:buSzPts val="1400"/>
              <a:buChar char="-"/>
            </a:pPr>
            <a:r>
              <a:rPr lang="no-NO"/>
              <a:t>lest</a:t>
            </a:r>
            <a:endParaRPr/>
          </a:p>
          <a:p>
            <a:pPr marL="457200" lvl="0" indent="-317500" algn="l" rtl="0">
              <a:lnSpc>
                <a:spcPct val="100000"/>
              </a:lnSpc>
              <a:spcBef>
                <a:spcPts val="0"/>
              </a:spcBef>
              <a:spcAft>
                <a:spcPts val="0"/>
              </a:spcAft>
              <a:buClr>
                <a:schemeClr val="dk1"/>
              </a:buClr>
              <a:buSzPts val="1400"/>
              <a:buChar char="-"/>
            </a:pPr>
            <a:r>
              <a:rPr lang="no-NO"/>
              <a:t>fått råd</a:t>
            </a:r>
            <a:endParaRPr/>
          </a:p>
          <a:p>
            <a:pPr marL="457200" lvl="0" indent="-317500" algn="l" rtl="0">
              <a:lnSpc>
                <a:spcPct val="100000"/>
              </a:lnSpc>
              <a:spcBef>
                <a:spcPts val="0"/>
              </a:spcBef>
              <a:spcAft>
                <a:spcPts val="0"/>
              </a:spcAft>
              <a:buClr>
                <a:schemeClr val="dk1"/>
              </a:buClr>
              <a:buSzPts val="1400"/>
              <a:buChar char="-"/>
            </a:pPr>
            <a:r>
              <a:rPr lang="no-NO"/>
              <a:t>prøvd mye forskjellig</a:t>
            </a:r>
            <a:endParaRPr/>
          </a:p>
          <a:p>
            <a:pPr marL="0" lvl="0" indent="0" algn="l" rtl="0">
              <a:lnSpc>
                <a:spcPct val="100000"/>
              </a:lnSpc>
              <a:spcBef>
                <a:spcPts val="0"/>
              </a:spcBef>
              <a:spcAft>
                <a:spcPts val="0"/>
              </a:spcAft>
              <a:buClr>
                <a:schemeClr val="dk1"/>
              </a:buClr>
              <a:buSzPts val="1100"/>
              <a:buFont typeface="Arial"/>
              <a:buNone/>
            </a:pPr>
            <a:r>
              <a:rPr lang="no-NO"/>
              <a:t>Det som er annerledes nå, er at søvn skal få ditt fulle fokus. Måneden vi er inne i nå er DIN søvnmåned. Forsøk å legge bort fordommer, tidligere erfaringer med ting som ikke har fungert. Samtidighet er stikkordet for å lykkes, forsøk å stille med et åpent sinn. </a:t>
            </a:r>
            <a:endParaRPr/>
          </a:p>
          <a:p>
            <a:pPr marL="0" lvl="0" indent="0" algn="l" rtl="0">
              <a:lnSpc>
                <a:spcPct val="100000"/>
              </a:lnSpc>
              <a:spcBef>
                <a:spcPts val="0"/>
              </a:spcBef>
              <a:spcAft>
                <a:spcPts val="0"/>
              </a:spcAft>
              <a:buSzPts val="1400"/>
              <a:buNone/>
            </a:pPr>
            <a:endParaRPr/>
          </a:p>
        </p:txBody>
      </p:sp>
      <p:sp>
        <p:nvSpPr>
          <p:cNvPr id="121" name="Google Shape;121;p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6a14bc436_0_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356a14bc436_0_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b="0" dirty="0"/>
              <a:t>Lysbildet</a:t>
            </a:r>
            <a:r>
              <a:rPr lang="no-NO" b="1" dirty="0"/>
              <a:t> </a:t>
            </a:r>
            <a:r>
              <a:rPr lang="no-NO" dirty="0"/>
              <a:t>kan brukes som et utgangspunkt for å aktivere kursdeltakerne og legge grunnlag for erfaringsutveksling. </a:t>
            </a:r>
            <a:endParaRPr dirty="0"/>
          </a:p>
          <a:p>
            <a:pPr marL="0" marR="0" lvl="0" indent="0" algn="l" rtl="0">
              <a:lnSpc>
                <a:spcPct val="100000"/>
              </a:lnSpc>
              <a:spcBef>
                <a:spcPts val="0"/>
              </a:spcBef>
              <a:spcAft>
                <a:spcPts val="0"/>
              </a:spcAft>
              <a:buClr>
                <a:schemeClr val="dk1"/>
              </a:buClr>
              <a:buSzPts val="1200"/>
              <a:buFont typeface="Calibri"/>
              <a:buNone/>
            </a:pPr>
            <a:endParaRPr lang="nb-NO" dirty="0"/>
          </a:p>
          <a:p>
            <a:pPr marL="0" marR="0" lvl="0" indent="0" algn="l" rtl="0">
              <a:lnSpc>
                <a:spcPct val="100000"/>
              </a:lnSpc>
              <a:spcBef>
                <a:spcPts val="0"/>
              </a:spcBef>
              <a:spcAft>
                <a:spcPts val="0"/>
              </a:spcAft>
              <a:buClr>
                <a:schemeClr val="dk1"/>
              </a:buClr>
              <a:buSzPts val="1200"/>
              <a:buFont typeface="Calibri"/>
              <a:buNone/>
            </a:pPr>
            <a:r>
              <a:rPr lang="no-NO" dirty="0"/>
              <a:t>Gjerne i smågrupper</a:t>
            </a:r>
            <a:r>
              <a:rPr lang="nb-NO" dirty="0"/>
              <a:t> eller to og to</a:t>
            </a:r>
            <a:r>
              <a:rPr lang="no-NO" dirty="0"/>
              <a:t>, for deretter å </a:t>
            </a:r>
            <a:r>
              <a:rPr lang="nb-NO" dirty="0"/>
              <a:t>dele i</a:t>
            </a:r>
            <a:r>
              <a:rPr lang="no-NO" dirty="0"/>
              <a:t> plenum.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nb-NO" sz="1200" b="0" i="0" u="none" strike="noStrike" dirty="0">
                <a:solidFill>
                  <a:schemeClr val="dk1"/>
                </a:solidFill>
                <a:latin typeface="Calibri"/>
                <a:ea typeface="Calibri"/>
                <a:cs typeface="Calibri"/>
                <a:sym typeface="Calibri"/>
              </a:rPr>
              <a:t>H</a:t>
            </a:r>
            <a:r>
              <a:rPr lang="no-NO" sz="1200" b="0" i="0" u="none" strike="noStrike" dirty="0">
                <a:solidFill>
                  <a:schemeClr val="dk1"/>
                </a:solidFill>
                <a:latin typeface="Calibri"/>
                <a:ea typeface="Calibri"/>
                <a:cs typeface="Calibri"/>
                <a:sym typeface="Calibri"/>
              </a:rPr>
              <a:t>va slags erfaringer folk har hatt med søvndagboka</a:t>
            </a:r>
            <a:r>
              <a:rPr lang="nb-NO" sz="1200" b="0" i="0" u="none" strike="noStrike" dirty="0">
                <a:solidFill>
                  <a:schemeClr val="dk1"/>
                </a:solidFill>
                <a:latin typeface="Calibri"/>
                <a:ea typeface="Calibri"/>
                <a:cs typeface="Calibri"/>
                <a:sym typeface="Calibri"/>
              </a:rPr>
              <a:t>? </a:t>
            </a:r>
            <a:r>
              <a:rPr lang="no-NO" sz="1200" b="0" i="0" u="none" strike="noStrike" dirty="0">
                <a:solidFill>
                  <a:schemeClr val="dk1"/>
                </a:solidFill>
                <a:latin typeface="Calibri"/>
                <a:ea typeface="Calibri"/>
                <a:cs typeface="Calibri"/>
                <a:sym typeface="Calibri"/>
              </a:rPr>
              <a:t>Hva gikk greit, hva var ev. mindre greit? Noen aha-opplevelser?</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317" name="Google Shape;317;g356a14bc436_0_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3: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0"/>
              <a:t>Dette er et «hypnogram» som viser hvordan vi veksler mellom søvnstadiene ila. natta. Når vi sover går vi gjennom fem ulike søvnstadier: stadium 1, 2, 3 og REM-søvn (REM = rapid eye movement) (markert i gult). </a:t>
            </a:r>
            <a:r>
              <a:rPr lang="no-NO" sz="1200" b="0" i="0" u="none" strike="noStrike">
                <a:solidFill>
                  <a:schemeClr val="dk1"/>
                </a:solidFill>
                <a:latin typeface="Calibri"/>
                <a:ea typeface="Calibri"/>
                <a:cs typeface="Calibri"/>
                <a:sym typeface="Calibri"/>
              </a:rPr>
              <a:t>De veksler natta gjennom i sykluser på ca. 90 minutters varighet. Perioden fra slutten av en REM-periode til slutten av neste REM-periode kalles en søvnsyklus. En normal nattesøvn består av fire til seks slike sykluser. </a:t>
            </a:r>
            <a:endParaRPr sz="1200" b="0"/>
          </a:p>
          <a:p>
            <a:pPr marL="0" lvl="0" indent="0" algn="l" rtl="0">
              <a:lnSpc>
                <a:spcPct val="100000"/>
              </a:lnSpc>
              <a:spcBef>
                <a:spcPts val="0"/>
              </a:spcBef>
              <a:spcAft>
                <a:spcPts val="0"/>
              </a:spcAft>
              <a:buSzPts val="1400"/>
              <a:buNone/>
            </a:pPr>
            <a:endParaRPr sz="1200" b="0"/>
          </a:p>
          <a:p>
            <a:pPr marL="0" lvl="0" indent="0" algn="l" rtl="0">
              <a:lnSpc>
                <a:spcPct val="100000"/>
              </a:lnSpc>
              <a:spcBef>
                <a:spcPts val="0"/>
              </a:spcBef>
              <a:spcAft>
                <a:spcPts val="0"/>
              </a:spcAft>
              <a:buSzPts val="1400"/>
              <a:buNone/>
            </a:pPr>
            <a:r>
              <a:rPr lang="no-NO" sz="1200" b="1" i="0"/>
              <a:t>Det kan være særlig nyttig å bruke figuren for å illustrere at vi får mest av den dype søvnen tidlig på natta/de tre første timene. Den er viktigst for at vi skal føle oss uthvilte og fungere godt dagen etter. I tillegg viser figuren at det er helt normalt med korte oppvåkninger i løpet av natta. Alle søvnstadiene er viktige. </a:t>
            </a:r>
            <a:endParaRPr/>
          </a:p>
          <a:p>
            <a:pPr marL="0" lvl="0" indent="0" algn="l" rtl="0">
              <a:lnSpc>
                <a:spcPct val="100000"/>
              </a:lnSpc>
              <a:spcBef>
                <a:spcPts val="0"/>
              </a:spcBef>
              <a:spcAft>
                <a:spcPts val="0"/>
              </a:spcAft>
              <a:buSzPts val="1400"/>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0" i="0" u="none" strike="noStrike">
                <a:solidFill>
                  <a:schemeClr val="dk1"/>
                </a:solidFill>
                <a:latin typeface="Calibri"/>
                <a:ea typeface="Calibri"/>
                <a:cs typeface="Calibri"/>
                <a:sym typeface="Calibri"/>
              </a:rPr>
              <a:t>Grunnlaget for inndelingen i søvnstadiene er målinger av hjernens aktivitet ved hjelp av elektroder når vi sover. Musklene er på sitt mest avslappede under REM-søvn, men hjerneaktiviteten ligner mye på den som er i våken tilstand. </a:t>
            </a:r>
            <a:r>
              <a:rPr lang="no-NO"/>
              <a:t>De fleste og de lengste drømmene finnes i REM-søvn (visuelle bildene), men drømmer finnes også i andre søvnstadier. </a:t>
            </a:r>
            <a:r>
              <a:rPr lang="no-NO" sz="1200" b="0" i="0" u="none" strike="noStrike">
                <a:solidFill>
                  <a:schemeClr val="dk1"/>
                </a:solidFill>
                <a:latin typeface="Calibri"/>
                <a:ea typeface="Calibri"/>
                <a:cs typeface="Calibri"/>
                <a:sym typeface="Calibri"/>
              </a:rPr>
              <a:t>Det er helt normalt å våkne opp fra REM-søvn et par ganger i løpet av natta. Som regel er disse oppvåkningene kortvarige og merkes knapt, men for noen kan slike oppvåkninger være plagsomme, og de kan ha vansker med å sovne igjen.</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SzPts val="1400"/>
              <a:buNone/>
            </a:pPr>
            <a:r>
              <a:rPr lang="no-NO" sz="1200" b="0"/>
              <a:t>Stadium 3 kalles dyp søvn og er det viktigste for at vi skal føle oss uthvilte og fungere bra dagen etter. </a:t>
            </a:r>
            <a:r>
              <a:rPr lang="no-NO" sz="1200" b="0" i="0" u="none" strike="noStrike">
                <a:solidFill>
                  <a:schemeClr val="dk1"/>
                </a:solidFill>
                <a:latin typeface="Calibri"/>
                <a:ea typeface="Calibri"/>
                <a:cs typeface="Calibri"/>
                <a:sym typeface="Calibri"/>
              </a:rPr>
              <a:t>Den dypeste søvnen/stadium har vi mest av de tre første timene av natta. Mengden med dyp søvn, dvs. kvaliteten på søvnen, er vel så viktig som antall timer man sover.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Måling av søvn</a:t>
            </a:r>
            <a:endParaRPr/>
          </a:p>
          <a:p>
            <a:pPr marL="0" lvl="0" indent="0" algn="l" rtl="0">
              <a:lnSpc>
                <a:spcPct val="100000"/>
              </a:lnSpc>
              <a:spcBef>
                <a:spcPts val="0"/>
              </a:spcBef>
              <a:spcAft>
                <a:spcPts val="0"/>
              </a:spcAft>
              <a:buSzPts val="1400"/>
              <a:buNone/>
            </a:pPr>
            <a:r>
              <a:rPr lang="no-NO"/>
              <a:t>Bruk av søvnmålere for å monitorere søvn er ikke anbefalt. Begrunnelsen er todelt; 1) målerne som er på markedet i dag er ikke nøyaktige nok for dag-til-dag-monitorering; 2) selv en nøyaktig måler vil kunne gi mer ulempe enn nytte. Pulsklokker, evt ring, baserer sine målinger på puls og bevegelse, mens gullstandarden for måling av søvn (PSG) inkluderer flere sensorer som måler bl.a. hjernens aktivitet (EEG), øyebevegelser og muskelaktivitet (EMG). Enkelt sagt kan man si at søvn er et fenomen som foregår i hjernen, og ikke noe som kan måles på håndleddet. Slike målinger vil i mange tilfeller kunne føre til økt stress og bekymring hos den enkelte. Forsøk å få deltakerne til å legge bort dette i kurset, og heller stole på hvordan det faktisk kjennes i egen kropp. </a:t>
            </a:r>
            <a:endParaRPr/>
          </a:p>
        </p:txBody>
      </p:sp>
      <p:sp>
        <p:nvSpPr>
          <p:cNvPr id="328" name="Google Shape;328;p13: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a:t>Disse tre forholdene regulerer til sammen både dybden og varigheten på søvnen vår. Ta en rask gjennomgang - da d</a:t>
            </a:r>
            <a:r>
              <a:rPr lang="no-NO"/>
              <a:t>et kommer egne slides på hvert punkt. </a:t>
            </a:r>
            <a:endParaRPr/>
          </a:p>
          <a:p>
            <a:pPr marL="0" lvl="0" indent="0" algn="l" rtl="0">
              <a:lnSpc>
                <a:spcPct val="100000"/>
              </a:lnSpc>
              <a:spcBef>
                <a:spcPts val="0"/>
              </a:spcBef>
              <a:spcAft>
                <a:spcPts val="0"/>
              </a:spcAft>
              <a:buSzPts val="1400"/>
              <a:buNone/>
            </a:pPr>
            <a:endParaRPr sz="1200" b="0"/>
          </a:p>
          <a:p>
            <a:pPr marL="0" lvl="0" indent="0" algn="l" rtl="0">
              <a:lnSpc>
                <a:spcPct val="100000"/>
              </a:lnSpc>
              <a:spcBef>
                <a:spcPts val="0"/>
              </a:spcBef>
              <a:spcAft>
                <a:spcPts val="0"/>
              </a:spcAft>
              <a:buSzPts val="1400"/>
              <a:buNone/>
            </a:pPr>
            <a:r>
              <a:rPr lang="no-NO" sz="1200" b="0"/>
              <a:t>Søvnen følger en </a:t>
            </a:r>
            <a:r>
              <a:rPr lang="no-NO" sz="1200" b="1"/>
              <a:t>døgnrytme (1) </a:t>
            </a:r>
            <a:r>
              <a:rPr lang="no-NO" sz="1200" b="0"/>
              <a:t>som styres av en biologisk klokke i hjernen, </a:t>
            </a:r>
            <a:r>
              <a:rPr lang="no-NO"/>
              <a:t>en slags indre klokke. Men døgnrytmen vår må likevel justeres litt hver dag, og dette gjøres hovedsakelig via lys. Man bør være ute å få minst en halvtime dagslys hver dag. Tidspunktet for når man blir eksponert for lyset avgjør i hvilken retning døgnrytmen vår påvirkes. De</a:t>
            </a:r>
            <a:r>
              <a:rPr lang="no-NO" b="0"/>
              <a:t>t generelle rådet er at </a:t>
            </a:r>
            <a:r>
              <a:rPr lang="no-NO" b="1"/>
              <a:t>man bør få lys tidlig på dagen. *</a:t>
            </a:r>
            <a:endParaRPr/>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chemeClr val="dk1"/>
              </a:buClr>
              <a:buSzPts val="1200"/>
              <a:buFont typeface="Calibri"/>
              <a:buNone/>
            </a:pPr>
            <a:r>
              <a:rPr lang="no-NO" sz="1200" b="1"/>
              <a:t>Søvnbehovet (2) må bygges opp. </a:t>
            </a:r>
            <a:r>
              <a:rPr lang="no-NO" sz="1200" b="0"/>
              <a:t>Hvor mye </a:t>
            </a:r>
            <a:r>
              <a:rPr lang="no-NO" sz="1200" b="1"/>
              <a:t>dyp søvn </a:t>
            </a:r>
            <a:r>
              <a:rPr lang="no-NO" sz="1200" b="0"/>
              <a:t>man får bestemmes først og fremst av hvor lenge det er siden du sov sist (f.eks. vært på nattevakt- sover tungt).  </a:t>
            </a:r>
            <a:endParaRPr b="1"/>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chemeClr val="dk1"/>
              </a:buClr>
              <a:buSzPts val="1200"/>
              <a:buFont typeface="Calibri"/>
              <a:buNone/>
            </a:pPr>
            <a:r>
              <a:rPr lang="no-NO" b="1"/>
              <a:t>Vi har vaner og atferd (3) som både kan fremme eller hemme søvnen vår.  F.eks. kaffedrikking og  fysisk aktivitet. </a:t>
            </a:r>
            <a:r>
              <a:rPr lang="no-NO" b="0"/>
              <a:t>«S</a:t>
            </a:r>
            <a:r>
              <a:rPr lang="no-NO" sz="1200" b="0"/>
              <a:t>øvnhygiene-rådene» skal vi skal se nærmere på etter hvert. Man kan legge til rette for god søvn gjennom hele døgnet. Vaner og atferd har både betydning for hvordan og når vi sover. </a:t>
            </a:r>
            <a:endParaRPr b="1"/>
          </a:p>
          <a:p>
            <a:pPr marL="0" marR="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SzPts val="1400"/>
              <a:buNone/>
            </a:pPr>
            <a:r>
              <a:rPr lang="no-NO" b="1"/>
              <a:t>*</a:t>
            </a:r>
            <a:r>
              <a:rPr lang="no-NO"/>
              <a:t>Det aller beste virkemiddelet mot søvnige morgener, er å justere døgnrytmen. Grad av våkenhet om morgenen har mye med døgnrytmen vår å gjøre. A-mennesker våkner lett, mens B-menneskene er trette. For å justere døgnrytmen, er det spesielt en ting som virker:</a:t>
            </a:r>
            <a:endParaRPr/>
          </a:p>
          <a:p>
            <a:pPr marL="0" lvl="0" indent="0" algn="l" rtl="0">
              <a:lnSpc>
                <a:spcPct val="100000"/>
              </a:lnSpc>
              <a:spcBef>
                <a:spcPts val="0"/>
              </a:spcBef>
              <a:spcAft>
                <a:spcPts val="0"/>
              </a:spcAft>
              <a:buClr>
                <a:schemeClr val="dk1"/>
              </a:buClr>
              <a:buSzPts val="1200"/>
              <a:buFont typeface="Calibri"/>
              <a:buNone/>
            </a:pPr>
            <a:r>
              <a:rPr lang="no-NO"/>
              <a:t>For å lettere våkne om morgenen vil lys, enten dagslys eller lyskaster/lampe, rett etter man har våknet, hjelpe. Hjernen lures dermed til å tro at dagen gryr, og produksjonen av søvnhormonet melatonin reduseres. </a:t>
            </a:r>
            <a:endParaRPr sz="1200" b="0"/>
          </a:p>
        </p:txBody>
      </p:sp>
      <p:sp>
        <p:nvSpPr>
          <p:cNvPr id="343" name="Google Shape;343;p14: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0"/>
              <a:t>Søvnen følger en </a:t>
            </a:r>
            <a:r>
              <a:rPr lang="no-NO" sz="1200" b="1"/>
              <a:t>døgnrytme </a:t>
            </a:r>
            <a:r>
              <a:rPr lang="no-NO" sz="1200" b="0"/>
              <a:t>som styres av en biologisk klokke i hjernen, </a:t>
            </a:r>
            <a:r>
              <a:rPr lang="no-NO"/>
              <a:t> den fungerer som en slags indre klokke.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SzPts val="1400"/>
              <a:buNone/>
            </a:pPr>
            <a:r>
              <a:rPr lang="no-NO" sz="1200" b="1" i="0" u="none" strike="noStrike">
                <a:solidFill>
                  <a:schemeClr val="dk1"/>
                </a:solidFill>
                <a:latin typeface="Calibri"/>
                <a:ea typeface="Calibri"/>
                <a:cs typeface="Calibri"/>
                <a:sym typeface="Calibri"/>
              </a:rPr>
              <a:t>Døgnrytmen </a:t>
            </a:r>
            <a:r>
              <a:rPr lang="no-NO" sz="1200" b="0" i="0" u="none" strike="noStrike">
                <a:solidFill>
                  <a:schemeClr val="dk1"/>
                </a:solidFill>
                <a:latin typeface="Calibri"/>
                <a:ea typeface="Calibri"/>
                <a:cs typeface="Calibri"/>
                <a:sym typeface="Calibri"/>
              </a:rPr>
              <a:t>reguleres blant annet av dagslys. Man er mest trøtt midt på natta, uansett hvor mye man har sovet dagen før. Den delen i hjernen som styrer døgnrytmen har direkte forbindelse med øyets netthinne. Lysets effekt på døgnrytmen går gjennom denne forbindelsen.</a:t>
            </a:r>
            <a:r>
              <a:rPr lang="no-NO"/>
              <a:t> Døgnrytmen må justeres hver dag, og dette gjøres hovedsakelig via lys. Man bør derfor være minst en halvtime ute i dagslys hver dag. (Tidspunktet avgjør imidlertid hvilken retning døgnrytmen påvirkes. Lys gitt før sengetid forskyver døgnrytmen til et senere tidspunkt, med det resultat at man sover lengre om morgenen. Lys gitt etter man har våknet skyver døgnrytmen motsatt og vil kunne gjøre at man våkner tidligere neste dag.) </a:t>
            </a:r>
            <a:r>
              <a:rPr lang="no-NO" b="1"/>
              <a:t>Et generelt er råd er</a:t>
            </a:r>
            <a:r>
              <a:rPr lang="no-NO"/>
              <a:t> </a:t>
            </a:r>
            <a:r>
              <a:rPr lang="no-NO" b="1"/>
              <a:t>at man bør få lys tidlig på dagen.</a:t>
            </a:r>
            <a:endParaRPr sz="1200" b="0"/>
          </a:p>
          <a:p>
            <a:pPr marL="0" marR="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Det er døgnrytmen som avgjør </a:t>
            </a:r>
            <a:r>
              <a:rPr lang="no-NO" sz="1200" b="1" i="0" u="none" strike="noStrike">
                <a:solidFill>
                  <a:schemeClr val="dk1"/>
                </a:solidFill>
                <a:latin typeface="Calibri"/>
                <a:ea typeface="Calibri"/>
                <a:cs typeface="Calibri"/>
                <a:sym typeface="Calibri"/>
              </a:rPr>
              <a:t>hvor mange timer man sover, og hvor trett man er når man legger seg</a:t>
            </a:r>
            <a:r>
              <a:rPr lang="no-NO" sz="1200" b="0" i="0" u="none" strike="noStrike">
                <a:solidFill>
                  <a:schemeClr val="dk1"/>
                </a:solidFill>
                <a:latin typeface="Calibri"/>
                <a:ea typeface="Calibri"/>
                <a:cs typeface="Calibri"/>
                <a:sym typeface="Calibri"/>
              </a:rPr>
              <a:t>. Søvnlengden varierer derfor etter når på døgnet man legger seg, nesten </a:t>
            </a:r>
            <a:r>
              <a:rPr lang="no-NO" sz="1200" b="1" i="0" u="none" strike="noStrike">
                <a:solidFill>
                  <a:schemeClr val="dk1"/>
                </a:solidFill>
                <a:latin typeface="Calibri"/>
                <a:ea typeface="Calibri"/>
                <a:cs typeface="Calibri"/>
                <a:sym typeface="Calibri"/>
              </a:rPr>
              <a:t>helt uavhengig av hvor lenge man har vært våken</a:t>
            </a:r>
            <a:r>
              <a:rPr lang="no-NO"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200" b="0"/>
          </a:p>
          <a:p>
            <a:pPr marL="0" lvl="0" indent="0" algn="l" rtl="0">
              <a:lnSpc>
                <a:spcPct val="100000"/>
              </a:lnSpc>
              <a:spcBef>
                <a:spcPts val="0"/>
              </a:spcBef>
              <a:spcAft>
                <a:spcPts val="0"/>
              </a:spcAft>
              <a:buSzPts val="1400"/>
              <a:buNone/>
            </a:pPr>
            <a:r>
              <a:rPr lang="no-NO" sz="1200" b="0"/>
              <a:t>Søvnen fungerer best når vi legger oss og står opp til omtrent samme tid hver dag. I tillegg til dagslys vil dette bidra til å bevare en god døgnrytme. </a:t>
            </a:r>
            <a:endParaRPr/>
          </a:p>
        </p:txBody>
      </p:sp>
      <p:sp>
        <p:nvSpPr>
          <p:cNvPr id="358" name="Google Shape;358;p15: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1"/>
              <a:t>Søvnbehovet må bygges opp. </a:t>
            </a:r>
            <a:r>
              <a:rPr lang="no-NO" sz="1200" b="0"/>
              <a:t>Hvor mye dyp søvn man får bestemmes først og fremst av hvor lenge det er siden du sov sist (f.eks. vært på nattevakt- sover tungt).</a:t>
            </a:r>
            <a:endParaRPr/>
          </a:p>
          <a:p>
            <a:pPr marL="0" lvl="0" indent="0" algn="l" rtl="0">
              <a:lnSpc>
                <a:spcPct val="100000"/>
              </a:lnSpc>
              <a:spcBef>
                <a:spcPts val="0"/>
              </a:spcBef>
              <a:spcAft>
                <a:spcPts val="0"/>
              </a:spcAft>
              <a:buSzPts val="1400"/>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1"/>
              <a:t>Oppbygget søvnbehov er viktig å forstå for de som strever med søvnen. </a:t>
            </a:r>
            <a:r>
              <a:rPr lang="no-NO" sz="1200" b="0"/>
              <a:t>Det er forklaringen på hvorfor det ikke er noen god ide å sove på dagtid* eller sove veldig lenge i helgene. (Unntaket er en liten «powernap» på maks. 20 min per dag, helst tidlig på dagen, i hvert fall før kl. 14.00).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Søvnbehovet avhenger av hvor lenge det er siden man sov. Det er altså antall timer i våken tilstand som bestemmer hvor dypt man sover. Søvnbehovet bygger</a:t>
            </a:r>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seg opp mens man er våken, og søvnen blir dypere jo lenger det er siden man sov sist. Underskudd på søvn fremkaller en kompensatorisk økning i dybden og</a:t>
            </a:r>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varigheten av søvnen.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Søvnbehovet varierer fra person til person. Det er derfor viktig ikke å vurdere søvnen ut fra hvor mange timer en enkelt person sover. Kvaliteten på søvnen er vel så viktig som antall timer. Som hovedregel gjelder det at hvis man er uthvilt på dagtid, har man fått tilstrekkelig med søvn.</a:t>
            </a:r>
            <a:endParaRPr/>
          </a:p>
        </p:txBody>
      </p:sp>
      <p:sp>
        <p:nvSpPr>
          <p:cNvPr id="366" name="Google Shape;366;p16: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7: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I tillegg til døgnrytmen og oppbygget søvnbehov, har </a:t>
            </a:r>
            <a:r>
              <a:rPr lang="no-NO" sz="1200" b="1" i="0" u="none" strike="noStrike">
                <a:solidFill>
                  <a:schemeClr val="dk1"/>
                </a:solidFill>
                <a:latin typeface="Calibri"/>
                <a:ea typeface="Calibri"/>
                <a:cs typeface="Calibri"/>
                <a:sym typeface="Calibri"/>
              </a:rPr>
              <a:t>vaner og atferd </a:t>
            </a:r>
            <a:r>
              <a:rPr lang="no-NO" sz="1200" b="0" i="0" u="none" strike="noStrike">
                <a:solidFill>
                  <a:schemeClr val="dk1"/>
                </a:solidFill>
                <a:latin typeface="Calibri"/>
                <a:ea typeface="Calibri"/>
                <a:cs typeface="Calibri"/>
                <a:sym typeface="Calibri"/>
              </a:rPr>
              <a:t>betydning for hvordan og når vi sover. Vaner og atferd som kan fremme søvn handler i gjerne om det vi også kaller «søvnhygieneråd», eller råd for gode søvnvaner. Man kan legge til rette for god søvn gjennom hele døgnet: Stå opp til samme tid hver dag, sørge for minst en halvtimes dagslys på formiddagen, være fysisk aktiv, avslutte kaffedrikking på ettermiddagen, spise et lett måltid og roe ned på kveldstid, ha det skjermfritt og sovevennlig på soverommet. Alt dette er generelle råd som kan legge til rette for god søvn.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Vi skal snakke mer om gode søvnvaner på kursdag 2.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4E66"/>
              </a:buClr>
              <a:buSzPts val="1200"/>
              <a:buFont typeface="Calibri"/>
              <a:buNone/>
            </a:pPr>
            <a:r>
              <a:rPr lang="no-NO" sz="1200">
                <a:solidFill>
                  <a:srgbClr val="004E66"/>
                </a:solidFill>
              </a:rPr>
              <a:t>F.eks. å ikke bruke skjerm på senga - </a:t>
            </a:r>
            <a:r>
              <a:rPr lang="no-NO" sz="1200" b="1">
                <a:solidFill>
                  <a:srgbClr val="004E66"/>
                </a:solidFill>
              </a:rPr>
              <a:t>det er god søvnhygiene</a:t>
            </a:r>
            <a:endParaRPr/>
          </a:p>
          <a:p>
            <a:pPr marL="0" lvl="0" indent="0" algn="l" rtl="0">
              <a:lnSpc>
                <a:spcPct val="100000"/>
              </a:lnSpc>
              <a:spcBef>
                <a:spcPts val="0"/>
              </a:spcBef>
              <a:spcAft>
                <a:spcPts val="0"/>
              </a:spcAft>
              <a:buSzPts val="1400"/>
              <a:buNone/>
            </a:pPr>
            <a:endParaRPr/>
          </a:p>
        </p:txBody>
      </p:sp>
      <p:sp>
        <p:nvSpPr>
          <p:cNvPr id="374" name="Google Shape;374;p17: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ff48986ee7_0_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ff48986ee7_0_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dirty="0"/>
              <a:t>Søvntrykket (homeostatisk faktor) starter sin oppbygging allerede når vi står opp. Det stiger for hver våkne time og jo lengre vi er våkne og aktive, jo større søvntrykk bygger vi opp.  Dersom vi legger søvnen i samsvar med døgnrytmen vår, altså står opp når døgnrytmen er oppadstigende, vil søvntrykket (grønn linje) bygge seg opp i takt med at døgnrytmen (blått felt) stiger. Dersom vi legger oss i takt med at døgnrytmen vår er </a:t>
            </a:r>
            <a:r>
              <a:rPr lang="no-NO" dirty="0" err="1"/>
              <a:t>nedadstigende</a:t>
            </a:r>
            <a:r>
              <a:rPr lang="no-NO" dirty="0"/>
              <a:t> vil vi ha stor avstand mellom søvntrykk og døgnrytme og dermed ha stor mulighet for å sovne. Nadir (døgnrytmens bunnpunkt finner du ca. 2 timer før døgnrytmen begynner å stige igjen). Søvn påvirker søvntykket vårt og dersom du tar deg en blund på ettermiddagen vil dette påvirke hvor stor avstand det er mellom søvntrykk og </a:t>
            </a:r>
            <a:r>
              <a:rPr lang="no-NO" dirty="0" err="1"/>
              <a:t>døgnytme</a:t>
            </a:r>
            <a:r>
              <a:rPr lang="no-NO" dirty="0"/>
              <a:t> når du skal legge deg og vil kunne skape vansker med søvnen. Det er tillatt med en </a:t>
            </a:r>
            <a:r>
              <a:rPr lang="no-NO" dirty="0" err="1"/>
              <a:t>powernap</a:t>
            </a:r>
            <a:r>
              <a:rPr lang="no-NO" dirty="0"/>
              <a:t> før </a:t>
            </a:r>
            <a:r>
              <a:rPr lang="no-NO" dirty="0" err="1"/>
              <a:t>kl</a:t>
            </a:r>
            <a:r>
              <a:rPr lang="no-NO" dirty="0"/>
              <a:t> 14 og denne må ikke overskride 20 minutter.  </a:t>
            </a:r>
            <a:endParaRPr dirty="0"/>
          </a:p>
        </p:txBody>
      </p:sp>
      <p:sp>
        <p:nvSpPr>
          <p:cNvPr id="382" name="Google Shape;382;g1ff48986ee7_0_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6: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latin typeface="Calibri"/>
                <a:ea typeface="Calibri"/>
                <a:cs typeface="Calibri"/>
                <a:sym typeface="Calibri"/>
              </a:rPr>
              <a:t>Søvnrestriksjon kan være krevende å gjennomføre, men er også svært effektivt. For deltakere som ønsker å gjennomføre denne metoden vil det være behov for individuell oppfølging underveis og i etterkant av søvnkurset.</a:t>
            </a:r>
            <a:endParaRPr sz="1200" b="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no-NO" sz="1100">
                <a:latin typeface="Arial"/>
                <a:ea typeface="Arial"/>
                <a:cs typeface="Arial"/>
                <a:sym typeface="Arial"/>
              </a:rPr>
              <a:t>Mange med dårlig søvn kompenserer med å tilbringe lang tid i sengen, i håp om å få sove, og i alle fall få noe hvile. Det er ikke uvanlig at de som sover rundt fem timer per natt ligger i sengen i 9-10 timer. Dette regnes som en mulig forklaring på hvorfor søvnvanskene vedvarer. Søvnrestriksjon tar sikte på å redusere tiden i sengen, til den tiden man reelt sover. Man benytter søvndagbok til å regne ut søvnlengden. Det anbefales at tiden i sengen aldri reduseres til under fem timer. Hvis den utregnede søvnlengden per natt er på 5,5 timer, begrenses tid i sengen til 5,5 timer. I samhandling med kurslederen vil deltakeren kunne bestemme seg for når han/hun ønsker å stå opp om morgenen, og deretter regner man seg tilbake til tidspunkt for sengetid, f.eks. legge seg kl. 01.30 og stå opp kl. 07. Tiden man får oppholde seg i sengen justeres fra uke til uke basert på endringer i en parameter som kalles søvneffektiviteten (total søvnlengde dividert på tid i sengen, oppgitt i prosent). En søvneffektivitet på 50 % betyr at man er våken halvparten av tiden man er i sengen. Ved behandling med søvnrestriksjon vil man ved en søvneffektivitet på over 85 % øke tiden i sengen, mens hvis verdien er under 85 % fortsetter man uendret. Økningen i tid i sengen er gjerne 15 minutter, noe som betyr sengetid kl. 01.15 i eksempelet over. I oppfølgningen benyttes søvndagbøker. Behandlingen kan være krevende å gjennomføre. Ofte forverres søvnen initialt, før bedring inntrer. Det er viktig å forberede deltakerne på dette. Behandlingsresultatene av søvnrestriksjon på nivå med resultatene fra stimuluskontroll, det vil si at rundt 80 % av pasientene rapporterer bedre søvn etter endt behandling.</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88" name="Google Shape;388;p46: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6a14bc436_0_11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356a14bc436_0_112: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dirty="0"/>
              <a:t>Det er viktig å få deltakerne til å forstå hvordan de regner ut søvntid. </a:t>
            </a:r>
            <a:endParaRPr dirty="0"/>
          </a:p>
        </p:txBody>
      </p:sp>
      <p:sp>
        <p:nvSpPr>
          <p:cNvPr id="400" name="Google Shape;400;g356a14bc436_0_112: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6a14bc436_0_22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356a14bc436_0_22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57150" lvl="0" indent="0" algn="l" rtl="0">
              <a:lnSpc>
                <a:spcPct val="100000"/>
              </a:lnSpc>
              <a:spcBef>
                <a:spcPts val="560"/>
              </a:spcBef>
              <a:spcAft>
                <a:spcPts val="0"/>
              </a:spcAft>
              <a:buClr>
                <a:srgbClr val="004E66"/>
              </a:buClr>
              <a:buSzPts val="2800"/>
              <a:buFont typeface="Arial"/>
              <a:buNone/>
            </a:pPr>
            <a:r>
              <a:rPr lang="no-NO"/>
              <a:t>Det er lurt å gi et konkret eksempel på hvordan man går frem for å finne sitt “søvnvindu”. </a:t>
            </a:r>
            <a:endParaRPr/>
          </a:p>
          <a:p>
            <a:pPr marL="57150" lvl="0" indent="0" algn="l" rtl="0">
              <a:lnSpc>
                <a:spcPct val="100000"/>
              </a:lnSpc>
              <a:spcBef>
                <a:spcPts val="560"/>
              </a:spcBef>
              <a:spcAft>
                <a:spcPts val="0"/>
              </a:spcAft>
              <a:buClr>
                <a:srgbClr val="004E66"/>
              </a:buClr>
              <a:buSzPts val="2800"/>
              <a:buFont typeface="Arial"/>
              <a:buNone/>
            </a:pPr>
            <a:r>
              <a:rPr lang="no-NO">
                <a:solidFill>
                  <a:srgbClr val="004E66"/>
                </a:solidFill>
              </a:rPr>
              <a:t>Husk </a:t>
            </a:r>
            <a:endParaRPr>
              <a:latin typeface="Arial"/>
              <a:ea typeface="Arial"/>
              <a:cs typeface="Arial"/>
              <a:sym typeface="Arial"/>
            </a:endParaRPr>
          </a:p>
          <a:p>
            <a:pPr marL="514350" lvl="0" indent="-355600" algn="l" rtl="0">
              <a:lnSpc>
                <a:spcPct val="100000"/>
              </a:lnSpc>
              <a:spcBef>
                <a:spcPts val="560"/>
              </a:spcBef>
              <a:spcAft>
                <a:spcPts val="0"/>
              </a:spcAft>
              <a:buClr>
                <a:srgbClr val="004E66"/>
              </a:buClr>
              <a:buSzPts val="1200"/>
              <a:buChar char="•"/>
            </a:pPr>
            <a:r>
              <a:rPr lang="no-NO">
                <a:solidFill>
                  <a:srgbClr val="004E66"/>
                </a:solidFill>
              </a:rPr>
              <a:t>Stå på, ha et aktivitetsprogram, søvnkvaliteten vil forbedres over tid. Med dette menes å finne en rolig aktivitet du kan gjøre når du skal holde deg våken. F.eks. puslespill, strikking, bok etc.</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Ta en runde med individuelle tilpasninger mtp søvnrestriksjon (sett av ca. 20 min).</a:t>
            </a:r>
            <a:endParaRPr/>
          </a:p>
        </p:txBody>
      </p:sp>
      <p:sp>
        <p:nvSpPr>
          <p:cNvPr id="407" name="Google Shape;407;g356a14bc436_0_22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b147e7771_0_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2b147e7771_0_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0"/>
              <a:t>Program for søvnkurset. Hjemmeoppgaver mellom samlingene.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no-NO" b="0"/>
              <a:t>Som kursleder kan du velge å inkludere avslapningsøvelser underveis i kurset. For eksempel som avslutning på hvert gruppemøte eller som forslag til hjemmeoppgave. Ulike avspenningsteknikker/øvelser finner du som vedlegg i Kursmanualen. </a:t>
            </a:r>
            <a:endParaRPr b="0"/>
          </a:p>
        </p:txBody>
      </p:sp>
      <p:sp>
        <p:nvSpPr>
          <p:cNvPr id="130" name="Google Shape;130;g32b147e7771_0_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Stimuluskontroll kalles også for miljøkontroll. Det går ut på å korrigere uheldig «søvnatferd» og å styrke assosiasjonen mellom søvn og seng.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For dem som stort sett sover godt, er de stimuliene de utsettes for ved sengetid forbundet med avslapning og ro, og sengen og soverommet er assosiert med søvn. For dem som har utviklet søvnproblemer er de samme stimuliene forbundet med aktivering, og sengen og soverommet kan utløse våkenhet, bekymring og frustrasjon.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no-NO" sz="1200">
                <a:solidFill>
                  <a:schemeClr val="dk1"/>
                </a:solidFill>
                <a:latin typeface="Calibri"/>
                <a:ea typeface="Calibri"/>
                <a:cs typeface="Calibri"/>
                <a:sym typeface="Calibri"/>
              </a:rPr>
              <a:t>Stimuluskontroll handler om å utvikle nye søvnvaner som øker sjansen for at man sovner og forblir i søvnen. Det er viktig å sette av god tid på forklare prinsippene i stimuluskontroll og bevisstgjøre deltakerne på at metoden kan være krevende i starten.</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14" name="Google Shape;414;p3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no-NO"/>
              <a:t>Det er viktig å legge seg for å sove først når man kjenner seg trøtt. Mange som sliter med søvnproblemer går veldig tidlig til sengs i håp om å få nok søvn. Resultatet blir da gjerne at de tilbringer mange timer i sengen, selv om de bare får sove noen få timer. Ved stimuluskontroll er det viktig å vente til man er skikkelig søvnig. Da øker sjansen for at man sovner ganske raskt. </a:t>
            </a:r>
            <a:endParaRPr/>
          </a:p>
          <a:p>
            <a:pPr marL="171450" lvl="0" indent="-171450" algn="l" rtl="0">
              <a:lnSpc>
                <a:spcPct val="100000"/>
              </a:lnSpc>
              <a:spcBef>
                <a:spcPts val="0"/>
              </a:spcBef>
              <a:spcAft>
                <a:spcPts val="0"/>
              </a:spcAft>
              <a:buClr>
                <a:schemeClr val="dk1"/>
              </a:buClr>
              <a:buSzPts val="1200"/>
              <a:buFont typeface="Arial"/>
              <a:buChar char="•"/>
            </a:pPr>
            <a:r>
              <a:rPr lang="no-NO"/>
              <a:t>Får man ikke sove innen 15-30 minutter, skal man stå opp, forlate soverommet og legge seg igjen først når man er søvnig. Dette skal også gjøres dersom man våkner i løpet av natta. Da er det viktig at man ikke utsetter seg for sterkt lys, spiser eller ser på TV eller andre skjermer. Det kan være lurt å gjøre noe litt kjedelig, som ikke krever for mye oppmerksomhet, som å kikke i en ikke altfor spennende bok. </a:t>
            </a:r>
            <a:endParaRPr/>
          </a:p>
          <a:p>
            <a:pPr marL="171450" lvl="0" indent="-171450" algn="l" rtl="0">
              <a:lnSpc>
                <a:spcPct val="100000"/>
              </a:lnSpc>
              <a:spcBef>
                <a:spcPts val="0"/>
              </a:spcBef>
              <a:spcAft>
                <a:spcPts val="0"/>
              </a:spcAft>
              <a:buClr>
                <a:schemeClr val="dk1"/>
              </a:buClr>
              <a:buSzPts val="1200"/>
              <a:buFont typeface="Arial"/>
              <a:buChar char="•"/>
            </a:pPr>
            <a:r>
              <a:rPr lang="no-NO"/>
              <a:t>Sengen skal ikke brukes til andre aktiviteter enn søvn (unntaket er sex). Dvs. f.eks. ikke se på TV, snakke i telefonen eller arbeide i sengen. </a:t>
            </a:r>
            <a:endParaRPr/>
          </a:p>
          <a:p>
            <a:pPr marL="171450" lvl="0" indent="-171450" algn="l" rtl="0">
              <a:lnSpc>
                <a:spcPct val="100000"/>
              </a:lnSpc>
              <a:spcBef>
                <a:spcPts val="0"/>
              </a:spcBef>
              <a:spcAft>
                <a:spcPts val="0"/>
              </a:spcAft>
              <a:buClr>
                <a:schemeClr val="dk1"/>
              </a:buClr>
              <a:buSzPts val="1200"/>
              <a:buFont typeface="Arial"/>
              <a:buChar char="•"/>
            </a:pPr>
            <a:r>
              <a:rPr lang="no-NO"/>
              <a:t>Det er viktig at man stiller vekkerklokken og står opp til samme tid hver morgen, uansett hvor mye man har sovet i løpet av natta. Det hjelper kroppen å etablere en fast døgnrytme. Unngå å sove på dagtid (unntaket er en powernap på 15-20 min. før kl. 14.00 dersom man har hatt en spesiell dårlig natt og er svært påvirket av dette dagen etter). </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no-NO"/>
              <a:t>(Stimuluskontroll er en krevende, men veldig effektiv behandlingsmetode. Den kombineres vanligvis med søvnrestriksjon. Vær oppmerksom på at mange kan oppleve en forverring av søvnen de første 1-2 ukene. Dette kan føre til frustrasjon og bekymring over å ikke få nok søvn. Det er viktig å gi informasjon om at det kan ta noe tid før behandlingen har effekt. Man kan ikke forvente særlig bedring før etter en uke eller to, og man skal derfor ikke gi opp for tidlig! Det er viktig å holde seg til programmet over litt tid. )</a:t>
            </a:r>
            <a:endParaRPr/>
          </a:p>
          <a:p>
            <a:pPr marL="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p:txBody>
      </p:sp>
      <p:sp>
        <p:nvSpPr>
          <p:cNvPr id="426" name="Google Shape;426;p3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0: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C00000"/>
              </a:solidFill>
            </a:endParaRPr>
          </a:p>
        </p:txBody>
      </p:sp>
      <p:sp>
        <p:nvSpPr>
          <p:cNvPr id="434" name="Google Shape;434;p20: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Neste kursdag er temaet </a:t>
            </a:r>
            <a:r>
              <a:rPr lang="no-NO" b="1"/>
              <a:t>søvnvaner</a:t>
            </a:r>
            <a:r>
              <a:rPr lang="no-NO"/>
              <a:t>. Deltakerne skal derfor fylle ut skjemaet Søvnhygiene/Sleep Hygiene Index til neste kursdag. Denne finner de i Søvnkursboka. Den er også vedlagt i Søvnmanualen. </a:t>
            </a:r>
            <a:endParaRPr/>
          </a:p>
        </p:txBody>
      </p:sp>
      <p:sp>
        <p:nvSpPr>
          <p:cNvPr id="446" name="Google Shape;446;p2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7: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453" name="Google Shape;453;p37: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8: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8: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56a14bc436_0_328: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356a14bc436_0_328: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b="0"/>
              <a:t>Lysbildet</a:t>
            </a:r>
            <a:r>
              <a:rPr lang="no-NO" b="1"/>
              <a:t> </a:t>
            </a:r>
            <a:r>
              <a:rPr lang="no-NO"/>
              <a:t>kan brukes som et utgangspunkt for å aktivere kursdeltakerne og legge grunnlag for erfaringsutveksling. </a:t>
            </a:r>
            <a:endParaRPr/>
          </a:p>
          <a:p>
            <a:pPr marL="0" marR="0" lvl="0" indent="0" algn="l" rtl="0">
              <a:lnSpc>
                <a:spcPct val="100000"/>
              </a:lnSpc>
              <a:spcBef>
                <a:spcPts val="0"/>
              </a:spcBef>
              <a:spcAft>
                <a:spcPts val="0"/>
              </a:spcAft>
              <a:buClr>
                <a:schemeClr val="dk1"/>
              </a:buClr>
              <a:buSzPts val="1200"/>
              <a:buFont typeface="Calibri"/>
              <a:buNone/>
            </a:pPr>
            <a:r>
              <a:rPr lang="no-NO"/>
              <a:t>Gjerne i smågrupper/ 2&amp;2 først, for deretter å ta dette inn i plenum. </a:t>
            </a:r>
            <a:endParaRPr/>
          </a:p>
        </p:txBody>
      </p:sp>
      <p:sp>
        <p:nvSpPr>
          <p:cNvPr id="469" name="Google Shape;469;g356a14bc436_0_328: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7: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Dagens temaer er 1) Gode søvnvaner og 2) </a:t>
            </a:r>
            <a:r>
              <a:rPr lang="no-NO"/>
              <a:t>Søvnrestriksjon</a:t>
            </a:r>
            <a:r>
              <a:rPr lang="no-NO"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Gode søvnvaner (1) er råd alle bør følge for å lage så gode betingelser for god søvn som mulig, men folk har ulike utfordringer, så</a:t>
            </a:r>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enkelte råd vil nok være viktigere enn andre.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Snakke litt om endring av vaner. </a:t>
            </a:r>
            <a:endParaRPr/>
          </a:p>
          <a:p>
            <a:pPr marL="0" lvl="0" indent="0" algn="l" rtl="0">
              <a:lnSpc>
                <a:spcPct val="100000"/>
              </a:lnSpc>
              <a:spcBef>
                <a:spcPts val="0"/>
              </a:spcBef>
              <a:spcAft>
                <a:spcPts val="0"/>
              </a:spcAft>
              <a:buSzPts val="1400"/>
              <a:buNone/>
            </a:pPr>
            <a:r>
              <a:rPr lang="no-NO"/>
              <a:t>Einstein - Det er galskap å gjøre det samme om og om igjen, og forvente et annet resultat. </a:t>
            </a:r>
            <a:endParaRPr/>
          </a:p>
          <a:p>
            <a:pPr marL="0" lvl="0" indent="0" algn="l" rtl="0">
              <a:lnSpc>
                <a:spcPct val="100000"/>
              </a:lnSpc>
              <a:spcBef>
                <a:spcPts val="0"/>
              </a:spcBef>
              <a:spcAft>
                <a:spcPts val="0"/>
              </a:spcAft>
              <a:buSzPts val="1400"/>
              <a:buNone/>
            </a:pPr>
            <a:r>
              <a:rPr lang="no-NO"/>
              <a:t>Det er ikke tilstrekkelig å delta på et kurs, vil du ha endring krever det også at du gjør noe annerledes. </a:t>
            </a:r>
            <a:endParaRPr/>
          </a:p>
        </p:txBody>
      </p:sp>
      <p:sp>
        <p:nvSpPr>
          <p:cNvPr id="480" name="Google Shape;480;p27: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8: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8: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1" i="0" u="none" strike="noStrike" dirty="0">
                <a:latin typeface="Calibri"/>
                <a:ea typeface="Calibri"/>
                <a:cs typeface="Calibri"/>
                <a:sym typeface="Calibri"/>
              </a:rPr>
              <a:t>Råd for gode søvnvaner </a:t>
            </a:r>
            <a:r>
              <a:rPr lang="no-NO" sz="1200" b="0" i="0" u="none" strike="noStrike" dirty="0">
                <a:latin typeface="Calibri"/>
                <a:ea typeface="Calibri"/>
                <a:cs typeface="Calibri"/>
                <a:sym typeface="Calibri"/>
              </a:rPr>
              <a:t>(også kalt søvnhygiene) handler om å gjøre mer av det som fremmer søvnen vår og å unngå atferd som hemmer søvnen. (Noen av rådene er særlig nyttige for å opprettholde en god døgnrytme, mens andre er spesielt rettet mot å bygge opp søvnbehovet eller styrke søvnkvaliteten.)</a:t>
            </a:r>
            <a:endParaRPr sz="1200" b="0" i="0" u="none" strike="noStrike" dirty="0">
              <a:latin typeface="Calibri"/>
              <a:ea typeface="Calibri"/>
              <a:cs typeface="Calibri"/>
              <a:sym typeface="Calibri"/>
            </a:endParaRPr>
          </a:p>
          <a:p>
            <a:pPr marL="0" lvl="0" indent="0" algn="l" rtl="0">
              <a:lnSpc>
                <a:spcPct val="100000"/>
              </a:lnSpc>
              <a:spcBef>
                <a:spcPts val="0"/>
              </a:spcBef>
              <a:spcAft>
                <a:spcPts val="0"/>
              </a:spcAft>
              <a:buSzPts val="1400"/>
              <a:buNone/>
            </a:pPr>
            <a:r>
              <a:rPr lang="no-NO" dirty="0"/>
              <a:t>Det er mange råd, og husk at ingen regel uten unntak. Søvnhygieneråd alene har relativt dårlig effekt for søvnløshet, men sammen med de andre komponentene i kurset er også dette viktig å “rydde opp i” hos den enkelte. Noen råd vil være viktigere enn andre for den enkelte, avhengig av utgangspunkt og mulighetsrom. </a:t>
            </a:r>
            <a:endParaRPr dirty="0"/>
          </a:p>
          <a:p>
            <a:pPr marL="0" lvl="0" indent="0" algn="l" rtl="0">
              <a:lnSpc>
                <a:spcPct val="100000"/>
              </a:lnSpc>
              <a:spcBef>
                <a:spcPts val="0"/>
              </a:spcBef>
              <a:spcAft>
                <a:spcPts val="0"/>
              </a:spcAft>
              <a:buSzPts val="1400"/>
              <a:buNone/>
            </a:pPr>
            <a:endParaRPr sz="1200" b="0" i="0" u="none" strike="noStrike" dirty="0">
              <a:latin typeface="Calibri"/>
              <a:ea typeface="Calibri"/>
              <a:cs typeface="Calibri"/>
              <a:sym typeface="Calibri"/>
            </a:endParaRPr>
          </a:p>
          <a:p>
            <a:pPr marL="171450" lvl="0" indent="-171450" algn="l" rtl="0">
              <a:lnSpc>
                <a:spcPct val="90000"/>
              </a:lnSpc>
              <a:spcBef>
                <a:spcPts val="0"/>
              </a:spcBef>
              <a:spcAft>
                <a:spcPts val="0"/>
              </a:spcAft>
              <a:buClr>
                <a:schemeClr val="dk1"/>
              </a:buClr>
              <a:buSzPts val="1200"/>
              <a:buFont typeface="Arial"/>
              <a:buChar char="•"/>
            </a:pPr>
            <a:r>
              <a:rPr lang="no-NO" sz="1200" b="0" dirty="0"/>
              <a:t>Ikke sove ut i helgene</a:t>
            </a:r>
            <a:endParaRPr dirty="0"/>
          </a:p>
          <a:p>
            <a:pPr marL="171450" lvl="0" indent="-171450" algn="l" rtl="0">
              <a:lnSpc>
                <a:spcPct val="90000"/>
              </a:lnSpc>
              <a:spcBef>
                <a:spcPts val="0"/>
              </a:spcBef>
              <a:spcAft>
                <a:spcPts val="0"/>
              </a:spcAft>
              <a:buClr>
                <a:schemeClr val="dk1"/>
              </a:buClr>
              <a:buSzPts val="1200"/>
              <a:buFont typeface="Arial"/>
              <a:buChar char="•"/>
            </a:pPr>
            <a:r>
              <a:rPr lang="no-NO" sz="1200" b="0" dirty="0"/>
              <a:t>Ikke følge med på klokka hele tiden (stress - stresshormon (kortisol)/aktivering)</a:t>
            </a:r>
            <a:endParaRPr dirty="0"/>
          </a:p>
          <a:p>
            <a:pPr marL="171450" lvl="0" indent="-171450" algn="l" rtl="0">
              <a:lnSpc>
                <a:spcPct val="90000"/>
              </a:lnSpc>
              <a:spcBef>
                <a:spcPts val="0"/>
              </a:spcBef>
              <a:spcAft>
                <a:spcPts val="0"/>
              </a:spcAft>
              <a:buClr>
                <a:schemeClr val="dk1"/>
              </a:buClr>
              <a:buSzPts val="1200"/>
              <a:buFont typeface="Arial"/>
              <a:buChar char="•"/>
            </a:pPr>
            <a:r>
              <a:rPr lang="no-NO" sz="1200" b="0" dirty="0"/>
              <a:t>Fysisk aktivitet er bra for søvn, men helst ikke siste 2 timer før du legger deg</a:t>
            </a:r>
            <a:r>
              <a:rPr lang="no-NO" dirty="0"/>
              <a:t> (husk at fysisk aktivitet er positivt for søvnen vår, men for sent på kvelden kan det føre til en økt aktivering, som vanskeliggjør/hemmer søvn)</a:t>
            </a:r>
            <a:endParaRPr dirty="0"/>
          </a:p>
          <a:p>
            <a:pPr marL="171450" lvl="0" indent="-171450" algn="l" rtl="0">
              <a:lnSpc>
                <a:spcPct val="90000"/>
              </a:lnSpc>
              <a:spcBef>
                <a:spcPts val="0"/>
              </a:spcBef>
              <a:spcAft>
                <a:spcPts val="0"/>
              </a:spcAft>
              <a:buClr>
                <a:schemeClr val="dk1"/>
              </a:buClr>
              <a:buSzPts val="1200"/>
              <a:buFont typeface="Arial"/>
              <a:buChar char="•"/>
            </a:pPr>
            <a:r>
              <a:rPr lang="no-NO" sz="1200" b="0" dirty="0"/>
              <a:t>Begrens inntak av kaffe, te (også grønn te), battery, red-bull + andre energidrikker med koffein</a:t>
            </a:r>
            <a:r>
              <a:rPr lang="no-NO" dirty="0"/>
              <a:t> utover dagen</a:t>
            </a:r>
            <a:r>
              <a:rPr lang="no-NO" sz="1200" b="0" dirty="0"/>
              <a:t> (6 timer halveringstid). Er man ekstra sensitiv anbefales</a:t>
            </a:r>
            <a:r>
              <a:rPr lang="no-NO" dirty="0"/>
              <a:t> enda tidligere</a:t>
            </a:r>
            <a:r>
              <a:rPr lang="no-NO" sz="1200" b="0" dirty="0"/>
              <a:t>. Koffein bind</a:t>
            </a:r>
            <a:r>
              <a:rPr lang="no-NO" dirty="0"/>
              <a:t>er seg til (bl.a.) adonosin og blokkerer for søvntrykk (og påvirker direkte søvntrykk). Dersom kaff</a:t>
            </a:r>
            <a:r>
              <a:rPr lang="nb-NO" dirty="0"/>
              <a:t>e</a:t>
            </a:r>
            <a:r>
              <a:rPr lang="no-NO" dirty="0"/>
              <a:t> ikke skal påvirke søvn</a:t>
            </a:r>
            <a:r>
              <a:rPr lang="nb-NO" dirty="0"/>
              <a:t>en i det hele tatt bær man avslutte</a:t>
            </a:r>
            <a:r>
              <a:rPr lang="no-NO" dirty="0"/>
              <a:t> inntak 9 timer før man planlegger å sove. </a:t>
            </a:r>
            <a:r>
              <a:rPr lang="nb-NO" dirty="0"/>
              <a:t>Vær oppmerksom på at såkalte energidrikker inneholder ofte mer koffein enn kaffe.</a:t>
            </a:r>
          </a:p>
          <a:p>
            <a:pPr marL="0" lvl="0" indent="0" algn="l" rtl="0">
              <a:lnSpc>
                <a:spcPct val="90000"/>
              </a:lnSpc>
              <a:spcBef>
                <a:spcPts val="0"/>
              </a:spcBef>
              <a:spcAft>
                <a:spcPts val="0"/>
              </a:spcAft>
              <a:buClr>
                <a:schemeClr val="dk1"/>
              </a:buClr>
              <a:buSzPts val="1200"/>
              <a:buFont typeface="Arial"/>
              <a:buNone/>
            </a:pPr>
            <a:endParaRPr sz="1200" b="0" dirty="0"/>
          </a:p>
          <a:p>
            <a:pPr marL="0" lvl="0" indent="0" algn="l" rtl="0">
              <a:lnSpc>
                <a:spcPct val="100000"/>
              </a:lnSpc>
              <a:spcBef>
                <a:spcPts val="0"/>
              </a:spcBef>
              <a:spcAft>
                <a:spcPts val="0"/>
              </a:spcAft>
              <a:buSzPts val="1400"/>
              <a:buNone/>
            </a:pPr>
            <a:r>
              <a:rPr lang="no-NO" sz="1200" b="0" dirty="0"/>
              <a:t>Det å følge disse rådene kan virke litt kjedelig. </a:t>
            </a:r>
            <a:r>
              <a:rPr lang="no-NO" sz="1200" b="0" i="0" u="none" strike="noStrike" dirty="0">
                <a:latin typeface="Calibri"/>
                <a:ea typeface="Calibri"/>
                <a:cs typeface="Calibri"/>
                <a:sym typeface="Calibri"/>
              </a:rPr>
              <a:t>Normaliser at det kan være vanskelig å endre vaner. En del har antakeligvis erfaring med endringsarbeid allerede, f.eks. endring i kosthold, trening eller tobakk. Endring i søvnvaner er som andre endringsprosesser; d</a:t>
            </a:r>
            <a:r>
              <a:rPr lang="no-NO" sz="1200" b="0" dirty="0"/>
              <a:t>et krever motivasjon, forståelse og litt viljestyrke</a:t>
            </a:r>
            <a:r>
              <a:rPr lang="no-NO" sz="1200" b="0" i="0" u="none" strike="noStrike" dirty="0">
                <a:latin typeface="Calibri"/>
                <a:ea typeface="Calibri"/>
                <a:cs typeface="Calibri"/>
                <a:sym typeface="Calibri"/>
              </a:rPr>
              <a:t>.</a:t>
            </a:r>
            <a:endParaRPr sz="1200" b="0" i="0" u="none" strike="noStrike"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no-NO" dirty="0"/>
              <a:t>ADENOSIN: Adenosin er en nevrotransmitter som gir følelse av trøtthet. Når vi i løpet av dagen merker mer trøtthet så skyldes det at nivået av adenosin øker. Jo lengre vi er våkne og</a:t>
            </a:r>
            <a:r>
              <a:rPr lang="nb-NO" dirty="0"/>
              <a:t> </a:t>
            </a:r>
            <a:r>
              <a:rPr lang="no-NO" dirty="0"/>
              <a:t>jo mer energi vi bruker, jo mer øker nivået av adenosin i hjernen og vi blir trøttere. Når vi sover fjernes adenosin. Hvis vi sover lite, kan det føre til at ikke alt adenosinet fjernes</a:t>
            </a:r>
            <a:r>
              <a:rPr lang="nb-NO" dirty="0"/>
              <a:t>, </a:t>
            </a:r>
            <a:r>
              <a:rPr lang="no-NO" dirty="0"/>
              <a:t>og vi føler oss derfor trøtt dagen etter. Når vi drikker kaffe vil koffein blokkere og utkonkurrere adenosin på de reseptorene der adenosin normalt sitter. Dette gir en midlertidig</a:t>
            </a:r>
            <a:r>
              <a:rPr lang="nb-NO" dirty="0"/>
              <a:t> </a:t>
            </a:r>
            <a:r>
              <a:rPr lang="no-NO" dirty="0"/>
              <a:t>reduksjon av den dempende og søvndyssende effekten av adenosinet, og vi føler oss derfor mer våken.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92" name="Google Shape;492;p28: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9: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9: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200"/>
              <a:buFont typeface="Calibri"/>
              <a:buNone/>
            </a:pPr>
            <a:r>
              <a:rPr lang="nb-NO" sz="1200" dirty="0"/>
              <a:t>Unngå lys fra skjermer (pc, smarttelefon, nettbrett) før  leggetid. </a:t>
            </a:r>
            <a:r>
              <a:rPr lang="nb-NO" dirty="0"/>
              <a:t>Du kan også gjerne snakke om hva det er vi eksponerer oss for gjennom skjerm, og hvordan det kan være med å påvirke oss </a:t>
            </a:r>
            <a:r>
              <a:rPr lang="nb-NO" dirty="0" err="1"/>
              <a:t>mtp</a:t>
            </a:r>
            <a:r>
              <a:rPr lang="nb-NO" dirty="0"/>
              <a:t> søvn. </a:t>
            </a:r>
          </a:p>
          <a:p>
            <a:pPr marL="0" lvl="0" indent="0" algn="l" rtl="0">
              <a:lnSpc>
                <a:spcPct val="90000"/>
              </a:lnSpc>
              <a:spcBef>
                <a:spcPts val="0"/>
              </a:spcBef>
              <a:spcAft>
                <a:spcPts val="0"/>
              </a:spcAft>
              <a:buClr>
                <a:schemeClr val="dk1"/>
              </a:buClr>
              <a:buSzPts val="1200"/>
              <a:buFont typeface="Calibri"/>
              <a:buNone/>
            </a:pPr>
            <a:endParaRPr lang="nb-NO" sz="1200" b="0" dirty="0"/>
          </a:p>
          <a:p>
            <a:pPr marL="0" lvl="0" indent="0" algn="l" rtl="0">
              <a:lnSpc>
                <a:spcPct val="90000"/>
              </a:lnSpc>
              <a:spcBef>
                <a:spcPts val="0"/>
              </a:spcBef>
              <a:spcAft>
                <a:spcPts val="0"/>
              </a:spcAft>
              <a:buClr>
                <a:schemeClr val="dk1"/>
              </a:buClr>
              <a:buSzPts val="1200"/>
              <a:buFont typeface="Calibri"/>
              <a:buNone/>
            </a:pPr>
            <a:r>
              <a:rPr lang="no-NO" sz="1200" b="0" dirty="0"/>
              <a:t>Mange bruker alkohol som hjelp for å sove. Det kan være man sovner raskere, men kvaliteten på søvnen blir dårligere. Alkoholen forstyrrer dypsøvnen og man blir dermed mindre uthvilt på dagtid. </a:t>
            </a:r>
            <a:endParaRPr dirty="0"/>
          </a:p>
          <a:p>
            <a:pPr marL="0" lvl="0" indent="0" algn="l" rtl="0">
              <a:lnSpc>
                <a:spcPct val="90000"/>
              </a:lnSpc>
              <a:spcBef>
                <a:spcPts val="0"/>
              </a:spcBef>
              <a:spcAft>
                <a:spcPts val="0"/>
              </a:spcAft>
              <a:buClr>
                <a:schemeClr val="dk1"/>
              </a:buClr>
              <a:buSzPts val="1200"/>
              <a:buFont typeface="Calibri"/>
              <a:buNone/>
            </a:pPr>
            <a:endParaRPr sz="1200" b="0" dirty="0"/>
          </a:p>
          <a:p>
            <a:pPr marL="0" lvl="0" indent="0" algn="l" rtl="0">
              <a:lnSpc>
                <a:spcPct val="90000"/>
              </a:lnSpc>
              <a:spcBef>
                <a:spcPts val="0"/>
              </a:spcBef>
              <a:spcAft>
                <a:spcPts val="0"/>
              </a:spcAft>
              <a:buClr>
                <a:schemeClr val="dk1"/>
              </a:buClr>
              <a:buSzPts val="1200"/>
              <a:buFont typeface="Calibri"/>
              <a:buNone/>
            </a:pPr>
            <a:r>
              <a:rPr lang="no-NO" sz="1200" b="0" dirty="0"/>
              <a:t>Være utendørs i dagslys 30 min hver dag – det er viktig for døgnrytmen (husk søvnen følger en indre biologisk klokke)</a:t>
            </a:r>
            <a:endParaRPr lang="nb-NO" sz="1200" b="0" dirty="0"/>
          </a:p>
          <a:p>
            <a:pPr marL="0" lvl="0" indent="0" algn="l" rtl="0">
              <a:lnSpc>
                <a:spcPct val="90000"/>
              </a:lnSpc>
              <a:spcBef>
                <a:spcPts val="0"/>
              </a:spcBef>
              <a:spcAft>
                <a:spcPts val="0"/>
              </a:spcAft>
              <a:buClr>
                <a:schemeClr val="dk1"/>
              </a:buClr>
              <a:buSzPts val="1200"/>
              <a:buFont typeface="Calibri"/>
              <a:buNone/>
            </a:pPr>
            <a:endParaRPr lang="nb-NO" sz="1200" b="0" dirty="0"/>
          </a:p>
          <a:p>
            <a:pPr marL="0" marR="0" lvl="0" indent="0" algn="l" defTabSz="914400" rtl="0" eaLnBrk="1" fontAlgn="auto" latinLnBrk="0" hangingPunct="1">
              <a:lnSpc>
                <a:spcPct val="90000"/>
              </a:lnSpc>
              <a:spcBef>
                <a:spcPts val="0"/>
              </a:spcBef>
              <a:spcAft>
                <a:spcPts val="0"/>
              </a:spcAft>
              <a:buClr>
                <a:schemeClr val="dk1"/>
              </a:buClr>
              <a:buSzPts val="1200"/>
              <a:buFont typeface="Calibri"/>
              <a:buNone/>
              <a:tabLst/>
              <a:defRPr/>
            </a:pPr>
            <a:r>
              <a:rPr lang="nb-NO" sz="1200" dirty="0">
                <a:solidFill>
                  <a:srgbClr val="004E66"/>
                </a:solidFill>
              </a:rPr>
              <a:t>Begrens soving på dagen, maks 20 minutt om det ikke er til å unngå. Sover man lenger, risikerer man å komme i dyp søvn. Vis gjerne figuren om </a:t>
            </a:r>
            <a:r>
              <a:rPr lang="nb-NO" sz="1200" dirty="0" err="1">
                <a:solidFill>
                  <a:srgbClr val="004E66"/>
                </a:solidFill>
              </a:rPr>
              <a:t>søvntrykk</a:t>
            </a:r>
            <a:r>
              <a:rPr lang="nb-NO" sz="1200" dirty="0">
                <a:solidFill>
                  <a:srgbClr val="004E66"/>
                </a:solidFill>
              </a:rPr>
              <a:t> for å illustrere hvorfor søvn på dagtid bør unngås. </a:t>
            </a:r>
            <a:endParaRPr dirty="0"/>
          </a:p>
          <a:p>
            <a:pPr marL="0" lvl="0" indent="0" algn="l" rtl="0">
              <a:lnSpc>
                <a:spcPct val="100000"/>
              </a:lnSpc>
              <a:spcBef>
                <a:spcPts val="0"/>
              </a:spcBef>
              <a:spcAft>
                <a:spcPts val="0"/>
              </a:spcAft>
              <a:buSzPts val="1400"/>
              <a:buNone/>
            </a:pPr>
            <a:endParaRPr dirty="0">
              <a:solidFill>
                <a:srgbClr val="FF0000"/>
              </a:solidFill>
            </a:endParaRPr>
          </a:p>
          <a:p>
            <a:pPr marL="0" lvl="0" indent="0" algn="l" rtl="0">
              <a:lnSpc>
                <a:spcPct val="100000"/>
              </a:lnSpc>
              <a:spcBef>
                <a:spcPts val="0"/>
              </a:spcBef>
              <a:spcAft>
                <a:spcPts val="0"/>
              </a:spcAft>
              <a:buSzPts val="1400"/>
              <a:buNone/>
            </a:pPr>
            <a:r>
              <a:rPr lang="no-NO" dirty="0"/>
              <a:t>Mot slutten av denne gjennomgangen kan det være fint å ta en runde hvor alle sier en vane de skal jobbe med den kommende uka. </a:t>
            </a:r>
            <a:endParaRPr dirty="0"/>
          </a:p>
        </p:txBody>
      </p:sp>
      <p:sp>
        <p:nvSpPr>
          <p:cNvPr id="500" name="Google Shape;500;p29: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0" dirty="0"/>
              <a:t>Forslag til kjøreregler for søvnkurset. Et alternativ er at kursdeltakerne snakker seg frem til sine egne kjøreregler. Punktene kan uansett være relevante å få med på en eller annen måte. </a:t>
            </a:r>
            <a:endParaRPr dirty="0"/>
          </a:p>
          <a:p>
            <a:pPr marL="457200" lvl="0" indent="-317500" algn="l" rtl="0">
              <a:lnSpc>
                <a:spcPct val="100000"/>
              </a:lnSpc>
              <a:spcBef>
                <a:spcPts val="0"/>
              </a:spcBef>
              <a:spcAft>
                <a:spcPts val="0"/>
              </a:spcAft>
              <a:buClr>
                <a:schemeClr val="dk1"/>
              </a:buClr>
              <a:buSzPts val="1400"/>
              <a:buChar char="-"/>
            </a:pPr>
            <a:r>
              <a:rPr lang="no-NO" dirty="0"/>
              <a:t>ang frammøte: kom i tide, vi starter kurset presis. </a:t>
            </a:r>
            <a:endParaRPr lang="nb-NO" dirty="0"/>
          </a:p>
          <a:p>
            <a:pPr marL="457200" lvl="0" indent="-317500" algn="l" rtl="0">
              <a:lnSpc>
                <a:spcPct val="100000"/>
              </a:lnSpc>
              <a:spcBef>
                <a:spcPts val="0"/>
              </a:spcBef>
              <a:spcAft>
                <a:spcPts val="0"/>
              </a:spcAft>
              <a:buClr>
                <a:schemeClr val="dk1"/>
              </a:buClr>
              <a:buSzPts val="1400"/>
              <a:buChar char="-"/>
            </a:pPr>
            <a:endParaRPr lang="nb-NO" dirty="0"/>
          </a:p>
          <a:p>
            <a:pPr marL="457200" lvl="0" indent="-317500" algn="l" rtl="0">
              <a:lnSpc>
                <a:spcPct val="100000"/>
              </a:lnSpc>
              <a:spcBef>
                <a:spcPts val="0"/>
              </a:spcBef>
              <a:spcAft>
                <a:spcPts val="0"/>
              </a:spcAft>
              <a:buClr>
                <a:schemeClr val="dk1"/>
              </a:buClr>
              <a:buSzPts val="1400"/>
              <a:buChar char="-"/>
            </a:pPr>
            <a:endParaRPr lang="nb-NO" dirty="0"/>
          </a:p>
          <a:p>
            <a:pPr marL="139700" lvl="0" indent="0" algn="l" rtl="0">
              <a:lnSpc>
                <a:spcPct val="100000"/>
              </a:lnSpc>
              <a:spcBef>
                <a:spcPts val="0"/>
              </a:spcBef>
              <a:spcAft>
                <a:spcPts val="0"/>
              </a:spcAft>
              <a:buClr>
                <a:schemeClr val="dk1"/>
              </a:buClr>
              <a:buSzPts val="1400"/>
              <a:buNone/>
            </a:pPr>
            <a:r>
              <a:rPr lang="nb-NO" dirty="0"/>
              <a:t>Ang </a:t>
            </a:r>
            <a:r>
              <a:rPr lang="nb-NO" dirty="0" err="1"/>
              <a:t>tausthetsplikt</a:t>
            </a:r>
            <a:r>
              <a:rPr lang="nb-NO" dirty="0"/>
              <a:t>: Det som deles i gruppa, blir i gruppa</a:t>
            </a:r>
          </a:p>
        </p:txBody>
      </p:sp>
      <p:sp>
        <p:nvSpPr>
          <p:cNvPr id="143" name="Google Shape;143;p5: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2b5efffcb8_0_4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32b5efffcb8_0_46: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Gå gjennom søvndagboka di, og regn ut søvneffektivitet for siste 7 dager. </a:t>
            </a:r>
            <a:endParaRPr/>
          </a:p>
        </p:txBody>
      </p:sp>
      <p:sp>
        <p:nvSpPr>
          <p:cNvPr id="508" name="Google Shape;508;g32b5efffcb8_0_46: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56a14bc436_0_44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356a14bc436_0_44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96"/>
              </a:spcBef>
              <a:spcAft>
                <a:spcPts val="0"/>
              </a:spcAft>
              <a:buClr>
                <a:schemeClr val="dk2"/>
              </a:buClr>
              <a:buSzPts val="3200"/>
              <a:buFont typeface="Arial"/>
              <a:buNone/>
            </a:pPr>
            <a:r>
              <a:rPr lang="no-NO" dirty="0"/>
              <a:t>Søvneffektivitet over 85 % regnes som bra og søvneffektivitet mindre enn 85 % regnes som for liten. Målsettingen med behandlingen for insomni er å øke søvneffektiviteten slik at den er over 85 %. </a:t>
            </a:r>
            <a:endParaRPr dirty="0"/>
          </a:p>
          <a:p>
            <a:pPr marL="0" lvl="0" indent="0" algn="l" rtl="0">
              <a:lnSpc>
                <a:spcPct val="100000"/>
              </a:lnSpc>
              <a:spcBef>
                <a:spcPts val="0"/>
              </a:spcBef>
              <a:spcAft>
                <a:spcPts val="0"/>
              </a:spcAft>
              <a:buClr>
                <a:schemeClr val="dk1"/>
              </a:buClr>
              <a:buSzPts val="1400"/>
              <a:buFont typeface="Arial"/>
              <a:buNone/>
            </a:pPr>
            <a:r>
              <a:rPr lang="no-NO" dirty="0"/>
              <a:t>Runde med søvnrestriksjon og justering. </a:t>
            </a:r>
            <a:endParaRPr dirty="0"/>
          </a:p>
          <a:p>
            <a:pPr marL="0" lvl="0" indent="0" algn="l" rtl="0">
              <a:lnSpc>
                <a:spcPct val="100000"/>
              </a:lnSpc>
              <a:spcBef>
                <a:spcPts val="0"/>
              </a:spcBef>
              <a:spcAft>
                <a:spcPts val="0"/>
              </a:spcAft>
              <a:buClr>
                <a:schemeClr val="dk1"/>
              </a:buClr>
              <a:buSzPts val="1400"/>
              <a:buFont typeface="Arial"/>
              <a:buNone/>
            </a:pPr>
            <a:r>
              <a:rPr lang="no-NO" dirty="0"/>
              <a:t>Ved søvneffektivitet over 85</a:t>
            </a:r>
            <a:r>
              <a:rPr lang="nb-NO" dirty="0"/>
              <a:t> </a:t>
            </a:r>
            <a:r>
              <a:rPr lang="no-NO" dirty="0"/>
              <a:t>%, legges det på 15 min på leggetidspunkt. Ved søvneffektivitet lavere enn 85</a:t>
            </a:r>
            <a:r>
              <a:rPr lang="nb-NO" dirty="0"/>
              <a:t> </a:t>
            </a:r>
            <a:r>
              <a:rPr lang="no-NO" dirty="0"/>
              <a:t>%, beholdes samme søvnvindu. </a:t>
            </a:r>
            <a:endParaRPr dirty="0"/>
          </a:p>
        </p:txBody>
      </p:sp>
      <p:sp>
        <p:nvSpPr>
          <p:cNvPr id="520" name="Google Shape;520;g356a14bc436_0_44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06202ac85a_1_12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306202ac85a_1_125:notes"/>
          <p:cNvSpPr txBox="1">
            <a:spLocks noGrp="1"/>
          </p:cNvSpPr>
          <p:nvPr>
            <p:ph type="body" idx="1"/>
          </p:nvPr>
        </p:nvSpPr>
        <p:spPr>
          <a:xfrm>
            <a:off x="673576" y="4686493"/>
            <a:ext cx="5388600" cy="44397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no-NO"/>
              <a:t>*Eksempel på gjennomføring av søvnrestriksjon. </a:t>
            </a:r>
            <a:endParaRPr/>
          </a:p>
        </p:txBody>
      </p:sp>
      <p:sp>
        <p:nvSpPr>
          <p:cNvPr id="527" name="Google Shape;527;g306202ac85a_1_125:notes"/>
          <p:cNvSpPr txBox="1">
            <a:spLocks noGrp="1"/>
          </p:cNvSpPr>
          <p:nvPr>
            <p:ph type="sldNum" idx="12"/>
          </p:nvPr>
        </p:nvSpPr>
        <p:spPr>
          <a:xfrm>
            <a:off x="3815367" y="9371273"/>
            <a:ext cx="2918700" cy="4932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no-NO"/>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2b5efffcb8_0_7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32b5efffcb8_0_76: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dirty="0"/>
              <a:t>Dette kan være fint å snakke rundt; skal du ha effekt av søvnrestriksjon, er det viktig at man følger opp slik anbefalingene sier. Ved manglende effekt, ta en sjekk med deltaker gjennom disse spørsmålene. </a:t>
            </a:r>
            <a:endParaRPr dirty="0"/>
          </a:p>
        </p:txBody>
      </p:sp>
      <p:sp>
        <p:nvSpPr>
          <p:cNvPr id="534" name="Google Shape;534;g32b5efffcb8_0_76: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3: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3: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0" i="0" u="none" strike="noStrike">
                <a:solidFill>
                  <a:schemeClr val="dk1"/>
                </a:solidFill>
                <a:latin typeface="Calibri"/>
                <a:ea typeface="Calibri"/>
                <a:cs typeface="Calibri"/>
                <a:sym typeface="Calibri"/>
              </a:rPr>
              <a:t>Deltakerne skal fortsette med utfylling av søvndagbok. Oppfordre dem til å ta omlegging av vaner på alvor</a:t>
            </a:r>
            <a:r>
              <a:rPr lang="no-NO" sz="1200" b="0" i="0" u="none" strike="noStrike">
                <a:latin typeface="Calibri"/>
                <a:ea typeface="Calibri"/>
                <a:cs typeface="Calibri"/>
                <a:sym typeface="Calibri"/>
              </a:rPr>
              <a:t>. Samt fylle ut skjema Negative anta</a:t>
            </a:r>
            <a:r>
              <a:rPr lang="no-NO"/>
              <a:t>kelser om søvn i Min søvnbok, dette er en forberedelse til tema på neste kursdag. </a:t>
            </a:r>
            <a:endParaRPr/>
          </a:p>
          <a:p>
            <a:pPr marL="0" lvl="0" indent="0" algn="l" rtl="0">
              <a:lnSpc>
                <a:spcPct val="100000"/>
              </a:lnSpc>
              <a:spcBef>
                <a:spcPts val="0"/>
              </a:spcBef>
              <a:spcAft>
                <a:spcPts val="0"/>
              </a:spcAft>
              <a:buSzPts val="1400"/>
              <a:buNone/>
            </a:pPr>
            <a:endParaRPr/>
          </a:p>
        </p:txBody>
      </p:sp>
      <p:sp>
        <p:nvSpPr>
          <p:cNvPr id="541" name="Google Shape;541;p33: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4: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4: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Hjemmeoppgave til neste gang er utfylling av skjemaet «Negative antakelser om søvn» i kursboka. Den ligger også som vedlegg i Kursmanualen. Skjemaet fungerer som en forberedelse til neste kursdag, hvor det skal dreie seg om hvordan våre holdninger til søvn faktisk påvirker søvnen i enten negativ eller positiv retning, og hva vi kan gjøre for å påvirke dette kognitivt.</a:t>
            </a:r>
            <a:endParaRPr/>
          </a:p>
          <a:p>
            <a:pPr marL="0" lvl="0" indent="0" algn="l" rtl="0">
              <a:lnSpc>
                <a:spcPct val="100000"/>
              </a:lnSpc>
              <a:spcBef>
                <a:spcPts val="0"/>
              </a:spcBef>
              <a:spcAft>
                <a:spcPts val="0"/>
              </a:spcAft>
              <a:buSzPts val="1400"/>
              <a:buNone/>
            </a:pPr>
            <a:endParaRPr sz="1200" b="0"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1" u="none" strike="noStrike">
                <a:solidFill>
                  <a:schemeClr val="dk1"/>
                </a:solidFill>
                <a:latin typeface="Calibri"/>
                <a:ea typeface="Calibri"/>
                <a:cs typeface="Calibri"/>
                <a:sym typeface="Calibri"/>
              </a:rPr>
              <a:t>Mer om Negative antakelser om søvn: </a:t>
            </a:r>
            <a:r>
              <a:rPr lang="no-NO" sz="1200">
                <a:solidFill>
                  <a:schemeClr val="dk1"/>
                </a:solidFill>
                <a:latin typeface="Calibri"/>
                <a:ea typeface="Calibri"/>
                <a:cs typeface="Calibri"/>
                <a:sym typeface="Calibri"/>
              </a:rPr>
              <a:t>Flere av deltakerne på søvnkurs vil antakeligvis ha negative tanker og antakelser som bidrar til å opprettholde søvnproblemene deres. De har f eks gjerne urealistiske oppfatninger av hvor mange timer søvn de egentlig trenger («jeg MÅ sove MINST 7 timer for å fungere dagen etter») og også urealistiske negative forventninger om negative konsekvenser av søvnproblemene (eks: «når jeg er engstelig og irritert om dagen, skyldes dette at jeg sover dårlig» og «når jeg sover dårlig en natt, blir søvnen min forstyrret hele resten av uka»)</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a:solidFill>
                  <a:schemeClr val="dk1"/>
                </a:solidFill>
                <a:latin typeface="Calibri"/>
                <a:ea typeface="Calibri"/>
                <a:cs typeface="Calibri"/>
                <a:sym typeface="Calibri"/>
              </a:rPr>
              <a:t>Skjemaet kan være med å identifisere negative tanker og bekymringstanker omkring søvn. Det kan være bevisstgjørende og samtidig en introduksjon til å snakke mer om hvordan våre holdninger til søvn påvirker søvnen i enten negativ eller positiv retning.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a:solidFill>
                  <a:schemeClr val="dk1"/>
                </a:solidFill>
                <a:latin typeface="Calibri"/>
                <a:ea typeface="Calibri"/>
                <a:cs typeface="Calibri"/>
                <a:sym typeface="Calibri"/>
              </a:rPr>
              <a:t>Neste skritt vil være å forsøke å påvirke de negative tankene. Deltakerne skal utfordre de negative og uhensiktsmessige tankene og erstatte dem med mer realistiske og hensiktsmessige tanker (kognitiv atferdsterapi). Dette kan gjøres ved hjelp av skjemaet </a:t>
            </a:r>
            <a:r>
              <a:rPr lang="no-NO" sz="1200" i="1">
                <a:solidFill>
                  <a:schemeClr val="dk1"/>
                </a:solidFill>
                <a:latin typeface="Calibri"/>
                <a:ea typeface="Calibri"/>
                <a:cs typeface="Calibri"/>
                <a:sym typeface="Calibri"/>
              </a:rPr>
              <a:t>Utfordre negative tanker om søvn</a:t>
            </a:r>
            <a:r>
              <a:rPr lang="no-NO" sz="1200" i="0">
                <a:solidFill>
                  <a:schemeClr val="dk1"/>
                </a:solidFill>
                <a:latin typeface="Calibri"/>
                <a:ea typeface="Calibri"/>
                <a:cs typeface="Calibri"/>
                <a:sym typeface="Calibri"/>
              </a:rPr>
              <a:t> (</a:t>
            </a:r>
            <a:r>
              <a:rPr lang="no-NO" sz="1200">
                <a:solidFill>
                  <a:schemeClr val="dk1"/>
                </a:solidFill>
                <a:latin typeface="Calibri"/>
                <a:ea typeface="Calibri"/>
                <a:cs typeface="Calibri"/>
                <a:sym typeface="Calibri"/>
              </a:rPr>
              <a:t>vedlegg i søvnmanualen og i deltakernes søvnbok.) Det er et hjelpemiddel for å finne mer nyanserte og konstruktive tanker. </a:t>
            </a:r>
            <a:r>
              <a:rPr lang="no-NO" sz="1200" i="1">
                <a:solidFill>
                  <a:schemeClr val="dk1"/>
                </a:solidFill>
                <a:latin typeface="Calibri"/>
                <a:ea typeface="Calibri"/>
                <a:cs typeface="Calibri"/>
                <a:sym typeface="Calibri"/>
              </a:rPr>
              <a:t>Utfordre negative tanker om søvn</a:t>
            </a:r>
            <a:r>
              <a:rPr lang="no-NO" sz="1200" i="0">
                <a:solidFill>
                  <a:schemeClr val="dk1"/>
                </a:solidFill>
                <a:latin typeface="Calibri"/>
                <a:ea typeface="Calibri"/>
                <a:cs typeface="Calibri"/>
                <a:sym typeface="Calibri"/>
              </a:rPr>
              <a:t> blir introdusert på kursdag 3.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p:txBody>
      </p:sp>
      <p:sp>
        <p:nvSpPr>
          <p:cNvPr id="553" name="Google Shape;553;p34: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0: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50: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567" name="Google Shape;567;p5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9: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9: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Start med en runde over nye erfaringer i uka som har gått, gjerne snakk 2 og 2 før man summerer opp i plenum. Hvordan gikk det med omlegging av de nye vanene? Fikk de det til? Har de merket noen effekt på søvnen?</a:t>
            </a:r>
            <a:endParaRPr/>
          </a:p>
        </p:txBody>
      </p:sp>
      <p:sp>
        <p:nvSpPr>
          <p:cNvPr id="575" name="Google Shape;575;p39: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0: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Dagens hovedtema er </a:t>
            </a:r>
            <a:r>
              <a:rPr lang="no-NO" b="1"/>
              <a:t>h</a:t>
            </a:r>
            <a:r>
              <a:rPr lang="no-NO" sz="1200" b="1" i="0" u="none" strike="noStrike">
                <a:solidFill>
                  <a:schemeClr val="dk1"/>
                </a:solidFill>
                <a:latin typeface="Calibri"/>
                <a:ea typeface="Calibri"/>
                <a:cs typeface="Calibri"/>
                <a:sym typeface="Calibri"/>
              </a:rPr>
              <a:t>oldninger til søvn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p:txBody>
      </p:sp>
      <p:sp>
        <p:nvSpPr>
          <p:cNvPr id="586" name="Google Shape;586;p40: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Kognitive teknikker kan dempe stressende tanker som motvirker søvnen. Det kan både dreie seg om tanker og bekymringer som ikke er relatert til søvn og tanker og bekymringer som er direkte relatert til søvn, f.eks. urealistiske, negative tanker om konsekvenser av manglende søvn.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Flere av kursdeltakerne har antakeligvis urealistiske oppfatninger av hvor mange timer med søvn de faktisk trenger og hvor lenge de sover. De har antakeligvis også urealistiske forventninger om negative konsekvenser av søvnproblemene sine. Noen har en tendens til å se nesten alle negative hendelser på dagtid i sammenheng med søvnproblemene.</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Ligger man for eksempel og tenker at «nå MÅ jeg sove!» og man ikke får sove, vil det føre til frustrasjon, som i neste omgang gjør kroppen aktivert. Og når kroppen er aktivert og full av stress-hormoner, er det umulig å sovne. Fordi de negative tankene man har om søvn er med på å opprettholde søvnproblemene, kan det være til hjelp å utfordre de negative og uhensiktsmessige tankene og erstatte dem med mer realistiske tanker («korrigere»).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r>
              <a:rPr lang="no-NO" b="1" i="0"/>
              <a:t>Hensikten er at kursdeltakerne skal forsøke å la søvnen ta litt mindre plass i livet, i hvert fall betydningen av den, og å bekymre seg mindre.  </a:t>
            </a:r>
            <a:endParaRPr/>
          </a:p>
          <a:p>
            <a:pPr marL="0" lvl="0" indent="0" algn="l" rtl="0">
              <a:lnSpc>
                <a:spcPct val="100000"/>
              </a:lnSpc>
              <a:spcBef>
                <a:spcPts val="0"/>
              </a:spcBef>
              <a:spcAft>
                <a:spcPts val="0"/>
              </a:spcAft>
              <a:buSzPts val="1400"/>
              <a:buNone/>
            </a:pPr>
            <a:endParaRPr i="0"/>
          </a:p>
        </p:txBody>
      </p:sp>
      <p:sp>
        <p:nvSpPr>
          <p:cNvPr id="598" name="Google Shape;598;p4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Skjemaet </a:t>
            </a:r>
            <a:r>
              <a:rPr lang="no-NO" sz="1200" b="0" i="1" u="none" strike="noStrike">
                <a:solidFill>
                  <a:schemeClr val="dk1"/>
                </a:solidFill>
                <a:latin typeface="Calibri"/>
                <a:ea typeface="Calibri"/>
                <a:cs typeface="Calibri"/>
                <a:sym typeface="Calibri"/>
              </a:rPr>
              <a:t>Negative antakelser om søvn</a:t>
            </a:r>
            <a:r>
              <a:rPr lang="no-NO" sz="1200" b="0" i="0" u="none" strike="noStrike">
                <a:solidFill>
                  <a:schemeClr val="dk1"/>
                </a:solidFill>
                <a:latin typeface="Calibri"/>
                <a:ea typeface="Calibri"/>
                <a:cs typeface="Calibri"/>
                <a:sym typeface="Calibri"/>
              </a:rPr>
              <a:t> som deltakerne har hatt som hjemmeoppgave er først og fremst ment å være bevisstgjørende. Du kan ev. gå gjennom skjemaet.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Dersom du som kursleder er fortrolige med å bruke ABC-modellen, kan ABC-modellen også være nyttig for å identifisere automatiske tanker og antakelser i</a:t>
            </a:r>
            <a:endParaRPr/>
          </a:p>
          <a:p>
            <a:pPr marL="0" lvl="0" indent="0" algn="l" rtl="0">
              <a:lnSpc>
                <a:spcPct val="100000"/>
              </a:lnSpc>
              <a:spcBef>
                <a:spcPts val="0"/>
              </a:spcBef>
              <a:spcAft>
                <a:spcPts val="0"/>
              </a:spcAft>
              <a:buClr>
                <a:schemeClr val="dk1"/>
              </a:buClr>
              <a:buSzPts val="1400"/>
              <a:buFont typeface="Arial"/>
              <a:buNone/>
            </a:pPr>
            <a:r>
              <a:rPr lang="no-NO"/>
              <a:t>(se vedlegg i Kursmanualen). Mange er ikke bevisst hvilke negative tanker som dukker opp om natta, og det kan være lurt å bruke litt tid på å identifisere disse. Det kan være fint å eksemplifisere ABC (D)-modellen ved å tegne på en flip-over/tavle og få deltakerne til å komme med eksempler.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no-NO"/>
              <a:t>I tillegg til NAT (negative automatiske tanker) kan det være fint å sette noe fokus på grubletanker og bekymringstanker. Presenter gjerne verktøy tilknyttet dette (skrive ned om natta om man er redd for å glemme, bekymringskommode/skuff, bekymringskvarter/bekymringstime - sett av tid på dagtid til bekymringer) o.l. </a:t>
            </a:r>
            <a:endParaRPr>
              <a:solidFill>
                <a:srgbClr val="004E66"/>
              </a:solidFill>
            </a:endParaRPr>
          </a:p>
        </p:txBody>
      </p:sp>
      <p:sp>
        <p:nvSpPr>
          <p:cNvPr id="606" name="Google Shape;606;p4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d3da5dd160_0_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d3da5dd160_0_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dirty="0"/>
              <a:t>Kanskje har deltakerne også erfaring med andre «tankefeller»?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dirty="0"/>
              <a:t>Lysbildene som omhandler tanker som hemmer søvn kan du bruke som du ønsker; enten som egne slides hvor du går gjennom tankene, eller at du bruker disse som støtte til overskriften Negative automatiske tanker. Her kan du som kursleder velge hvordan du vil bruke disse. </a:t>
            </a:r>
            <a:endParaRPr dirty="0"/>
          </a:p>
        </p:txBody>
      </p:sp>
      <p:sp>
        <p:nvSpPr>
          <p:cNvPr id="617" name="Google Shape;617;g2d3da5dd160_0_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d3da5dd160_0_104: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d3da5dd160_0_104: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g2d3da5dd160_0_104: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smtClean="0">
                <a:solidFill>
                  <a:schemeClr val="dk1"/>
                </a:solidFill>
                <a:latin typeface="Calibri"/>
                <a:ea typeface="Calibri"/>
                <a:cs typeface="Calibri"/>
                <a:sym typeface="Calibri"/>
              </a:rPr>
              <a:t>55</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8755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5: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I arbeidet med å sjekke ut gyldigheten av negative tanker («tankefeller») og finne mer nyanserte og konstruktive tanker, er skjemaet </a:t>
            </a:r>
            <a:r>
              <a:rPr lang="no-NO" i="1"/>
              <a:t>Utfordre negative tanker</a:t>
            </a:r>
            <a:r>
              <a:rPr lang="no-NO"/>
              <a:t>, som finnes i deltakernes søvnbok, et nyttig hjelpemiddel. Den finnes også som vedlegg i Søvnkursmanualen. Vedlegget er noe mer utfylt, det inneholder forslag til tanker som kan forstyrre søvnen samt noen alternative tanker.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Dette er hjemmeoppgave til neste samling.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40" name="Google Shape;640;p45: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06202ac85a_0_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306202ac85a_0_1: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Som tidligere kursdager - sett nytt søvnvindu. </a:t>
            </a:r>
            <a:endParaRPr/>
          </a:p>
        </p:txBody>
      </p:sp>
      <p:sp>
        <p:nvSpPr>
          <p:cNvPr id="647" name="Google Shape;647;g306202ac85a_0_1: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06202ac85a_1_224: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306202ac85a_1_224: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0" i="0" u="none" strike="noStrike">
                <a:solidFill>
                  <a:schemeClr val="dk1"/>
                </a:solidFill>
                <a:latin typeface="Calibri"/>
                <a:ea typeface="Calibri"/>
                <a:cs typeface="Calibri"/>
                <a:sym typeface="Calibri"/>
              </a:rPr>
              <a:t>Deltakerne skal fortsette med utfylling av søvndagbok. Oppfordre dem til å ta omlegging av vaner på alvor.</a:t>
            </a:r>
            <a:endParaRPr/>
          </a:p>
          <a:p>
            <a:pPr marL="0" lvl="0" indent="0" algn="l" rtl="0">
              <a:lnSpc>
                <a:spcPct val="100000"/>
              </a:lnSpc>
              <a:spcBef>
                <a:spcPts val="0"/>
              </a:spcBef>
              <a:spcAft>
                <a:spcPts val="0"/>
              </a:spcAft>
              <a:buSzPts val="1400"/>
              <a:buNone/>
            </a:pPr>
            <a:endParaRPr/>
          </a:p>
        </p:txBody>
      </p:sp>
      <p:sp>
        <p:nvSpPr>
          <p:cNvPr id="659" name="Google Shape;659;g306202ac85a_1_224: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6: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56: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2b5efffcb8_0_57: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32b5efffcb8_0_57: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o-NO"/>
              <a:t>Ønsk velkommen til siste kursdag, og gi gjerne en kort oppsummering på hvor vi er kommet. Understrek at selv om kurset er ved veis ende, gjenstår det sannsynligvis en del jobb videre hos den enkelte, med å videreføre de verktøyene de nå har fått gjennom kurset. Gjerne snakke om endring/endringsprosessen og veien videre. </a:t>
            </a:r>
            <a:endParaRPr/>
          </a:p>
          <a:p>
            <a:pPr marL="0" lvl="0" indent="0" algn="l" rtl="0">
              <a:lnSpc>
                <a:spcPct val="100000"/>
              </a:lnSpc>
              <a:spcBef>
                <a:spcPts val="0"/>
              </a:spcBef>
              <a:spcAft>
                <a:spcPts val="0"/>
              </a:spcAft>
              <a:buSzPts val="1400"/>
              <a:buNone/>
            </a:pPr>
            <a:r>
              <a:rPr lang="no-NO"/>
              <a:t>Dagen er i utgangspunktet nokså åpen, og skal innrettes etter behovet i gruppa. </a:t>
            </a:r>
            <a:endParaRPr/>
          </a:p>
        </p:txBody>
      </p:sp>
      <p:sp>
        <p:nvSpPr>
          <p:cNvPr id="678" name="Google Shape;678;g32b5efffcb8_0_57: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b="0"/>
              <a:t>Lysbildet</a:t>
            </a:r>
            <a:r>
              <a:rPr lang="no-NO" b="1"/>
              <a:t> </a:t>
            </a:r>
            <a:r>
              <a:rPr lang="no-NO"/>
              <a:t>kan brukes som et utgangspunkt for å aktivere kursdeltakerne og legge grunnlag for samhold og gruppetilhørighet. Deltakerne kan gjerne sitte sammen to og to og intervjue hverandre. Deretter kan de presentere hverandre i plenum. Gi deltakerne en gitt tid, f eks 5 min til intervjurunden (gi beskjed halvveis slik at de får byttet).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o-NO"/>
              <a:t>Alternativt: Skriv  gjerne opp forventningene som gruppa har på et ”flip-over ”-papir. Dette arket kan du ta frem igjen på siste kursøkt for å se og høre om forventningene har blitt innfridd.</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solidFill>
                <a:srgbClr val="FF0000"/>
              </a:solidFill>
            </a:endParaRPr>
          </a:p>
        </p:txBody>
      </p:sp>
      <p:sp>
        <p:nvSpPr>
          <p:cNvPr id="167" name="Google Shape;167;p7: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06202ac85a_0_1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306202ac85a_0_12: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a:solidFill>
                  <a:schemeClr val="dk1"/>
                </a:solidFill>
                <a:latin typeface="Calibri"/>
                <a:ea typeface="Calibri"/>
                <a:cs typeface="Calibri"/>
                <a:sym typeface="Calibri"/>
              </a:rPr>
              <a:t>Start med en runde over nye erfaringer i ukene som har gått, gjerne snakk 2 og 2 før man summerer opp i plenum. Hvordan gikk det med omlegging av de nye vanene? Fikk de det til? Har de merket noen effekt på søvnen?</a:t>
            </a:r>
            <a:endParaRPr/>
          </a:p>
        </p:txBody>
      </p:sp>
      <p:sp>
        <p:nvSpPr>
          <p:cNvPr id="686" name="Google Shape;686;g306202ac85a_0_12: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52: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52: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b="0" i="0" u="none" strike="noStrike" dirty="0">
                <a:solidFill>
                  <a:schemeClr val="dk1"/>
                </a:solidFill>
                <a:latin typeface="Calibri"/>
                <a:ea typeface="Calibri"/>
                <a:cs typeface="Calibri"/>
                <a:sym typeface="Calibri"/>
              </a:rPr>
              <a:t>Spør gjerne deltakerne hva de har behov for nå på siste kursdag, og innrett møtet ut fra det om det passer.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nb-NO" dirty="0"/>
              <a:t>Bruk </a:t>
            </a:r>
            <a:r>
              <a:rPr lang="no-NO" dirty="0"/>
              <a:t>gjerne post-it lapper</a:t>
            </a:r>
            <a:r>
              <a:rPr lang="nb-NO" dirty="0"/>
              <a:t>: B</a:t>
            </a:r>
            <a:r>
              <a:rPr lang="no-NO" dirty="0"/>
              <a:t>e deltakerne skrive om tema de ønsker å snakke mer om, ev spørsmål</a:t>
            </a:r>
            <a:r>
              <a:rPr lang="nb-NO" dirty="0"/>
              <a:t>/bekymringer/undringer de har,</a:t>
            </a:r>
            <a:r>
              <a:rPr lang="no-NO" dirty="0"/>
              <a:t> og </a:t>
            </a:r>
            <a:r>
              <a:rPr lang="nb-NO" dirty="0"/>
              <a:t>samle dem inn når det ser ut til at deltakerne er ferdige</a:t>
            </a:r>
            <a:r>
              <a:rPr lang="no-NO" dirty="0"/>
              <a:t>. </a:t>
            </a:r>
            <a:r>
              <a:rPr lang="nb-NO" dirty="0"/>
              <a:t>Lappene d</a:t>
            </a:r>
            <a:r>
              <a:rPr lang="no-NO" dirty="0"/>
              <a:t>anner utgangspunktet for </a:t>
            </a:r>
            <a:r>
              <a:rPr lang="nb-NO" dirty="0"/>
              <a:t>kurs</a:t>
            </a:r>
            <a:r>
              <a:rPr lang="no-NO" dirty="0"/>
              <a:t>dagen</a:t>
            </a:r>
            <a:r>
              <a:rPr lang="nb-NO" dirty="0"/>
              <a:t>.</a:t>
            </a:r>
            <a:r>
              <a:rPr lang="no-NO" dirty="0"/>
              <a:t> </a:t>
            </a:r>
            <a:r>
              <a:rPr lang="nb-NO" dirty="0"/>
              <a:t>Det enkleste er kanskje å ta opp </a:t>
            </a:r>
            <a:r>
              <a:rPr lang="no-NO" dirty="0"/>
              <a:t>post-it lappene med spørsmål i plenum</a:t>
            </a:r>
            <a:endParaRPr dirty="0"/>
          </a:p>
        </p:txBody>
      </p:sp>
      <p:sp>
        <p:nvSpPr>
          <p:cNvPr id="697" name="Google Shape;697;p52: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2b5efffcb8_0_76: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32b5efffcb8_0_76: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indent="0">
              <a:buSzPct val="34375"/>
              <a:buFontTx/>
              <a:buNone/>
            </a:pPr>
            <a:r>
              <a:rPr lang="nb-NO" dirty="0"/>
              <a:t>Dette lysbildet har vært tidligere i kurset, men kan være fin å ta opp igjen på nytt </a:t>
            </a:r>
            <a:r>
              <a:rPr lang="nb-NO" dirty="0" err="1"/>
              <a:t>ifm</a:t>
            </a:r>
            <a:r>
              <a:rPr lang="nb-NO" dirty="0"/>
              <a:t> veien videre etter kurs. Hvordan man kan tenke rundt </a:t>
            </a:r>
            <a:r>
              <a:rPr lang="nb-NO" dirty="0" err="1"/>
              <a:t>evt</a:t>
            </a:r>
            <a:r>
              <a:rPr lang="nb-NO" dirty="0"/>
              <a:t> manglende behandlingseffekt. </a:t>
            </a:r>
          </a:p>
        </p:txBody>
      </p:sp>
      <p:sp>
        <p:nvSpPr>
          <p:cNvPr id="534" name="Google Shape;534;g32b5efffcb8_0_76: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63</a:t>
            </a:fld>
            <a:endParaRPr/>
          </a:p>
        </p:txBody>
      </p:sp>
    </p:spTree>
    <p:extLst>
      <p:ext uri="{BB962C8B-B14F-4D97-AF65-F5344CB8AC3E}">
        <p14:creationId xmlns:p14="http://schemas.microsoft.com/office/powerpoint/2010/main" val="1625102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2b5efffcb8_0_7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32b5efffcb8_0_70: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Hvordan avslutte søvnrestriksjon: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Tenk at du i utgangspunktet skal forholde deg til samme oppvåkningstidspunkt i noen måneder fremover ( +/- 3 mnd). Følg prinsippene i søvnrestriksjon og legg på 15 min eller stabiliser etter din søvneffektivitet. Når du har stabilisert i flere uker etter hverandre samtidig som du kjenner deg opplagt i løpet av dagen, har du funnet ditt søvnvindu.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6" name="Google Shape;716;g32b5efffcb8_0_70: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55: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Tid til individuell veiledning i gruppe, gå runden. 15-30 min (avhengig av antall deltakere) </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no-NO"/>
              <a:t>Vi åpner for at deltakere kan ta kontakt i etterkant av kurs ved behov for mer oppfølging/støtte - dette kan man fint gjøre, andre velger å arrangere en oppfølgingsdag. </a:t>
            </a:r>
            <a:endParaRPr/>
          </a:p>
        </p:txBody>
      </p:sp>
      <p:sp>
        <p:nvSpPr>
          <p:cNvPr id="723" name="Google Shape;723;p55: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4850e26b3c_0_7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24850e26b3c_0_75: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Denne kan være “åpen” - vi tenker det er fint å ha en slik slide mot slutten for de som evt vil vite mer/lese mer/etc. Denne krever jevnlig oppdatering av den enkelte kursholder.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a:t> </a:t>
            </a:r>
            <a:r>
              <a:rPr lang="no-NO" u="sng">
                <a:solidFill>
                  <a:schemeClr val="hlink"/>
                </a:solidFill>
                <a:hlinkClick r:id="rId3"/>
              </a:rPr>
              <a:t>https://www.youtube.com/watch?v=82WqoLz7giE</a:t>
            </a:r>
            <a:endParaRPr/>
          </a:p>
          <a:p>
            <a:pPr marL="0" lvl="0" indent="0" algn="l" rtl="0">
              <a:lnSpc>
                <a:spcPct val="100000"/>
              </a:lnSpc>
              <a:spcBef>
                <a:spcPts val="0"/>
              </a:spcBef>
              <a:spcAft>
                <a:spcPts val="0"/>
              </a:spcAft>
              <a:buSzPts val="1400"/>
              <a:buNone/>
            </a:pPr>
            <a:endParaRPr/>
          </a:p>
        </p:txBody>
      </p:sp>
      <p:sp>
        <p:nvSpPr>
          <p:cNvPr id="735" name="Google Shape;735;g24850e26b3c_0_75: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2b5efffcb8_0_85: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32b5efffcb8_0_85:notes"/>
          <p:cNvSpPr txBox="1">
            <a:spLocks noGrp="1"/>
          </p:cNvSpPr>
          <p:nvPr>
            <p:ph type="body" idx="1"/>
          </p:nvPr>
        </p:nvSpPr>
        <p:spPr>
          <a:xfrm>
            <a:off x="673577" y="4686500"/>
            <a:ext cx="5388600" cy="443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32b5efffcb8_0_85:notes"/>
          <p:cNvSpPr txBox="1">
            <a:spLocks noGrp="1"/>
          </p:cNvSpPr>
          <p:nvPr>
            <p:ph type="sldNum" idx="12"/>
          </p:nvPr>
        </p:nvSpPr>
        <p:spPr>
          <a:xfrm>
            <a:off x="3815374" y="9371285"/>
            <a:ext cx="2918700" cy="493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b="1"/>
              <a:t>Søvnvansker er et utbredt problem i befolkningen vår – En folkehelseutfordring</a:t>
            </a:r>
            <a:endParaRPr/>
          </a:p>
          <a:p>
            <a:pPr marL="0" marR="0" lvl="0" indent="0" algn="l" rtl="0">
              <a:lnSpc>
                <a:spcPct val="100000"/>
              </a:lnSpc>
              <a:spcBef>
                <a:spcPts val="0"/>
              </a:spcBef>
              <a:spcAft>
                <a:spcPts val="0"/>
              </a:spcAft>
              <a:buClr>
                <a:schemeClr val="dk1"/>
              </a:buClr>
              <a:buSzPts val="1200"/>
              <a:buFont typeface="Calibri"/>
              <a:buNone/>
            </a:pPr>
            <a:r>
              <a:rPr lang="no-NO" b="1"/>
              <a:t>Du er ikke alene!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o-NO"/>
              <a:t>Søvnvansker er en av de vanligste og mest oversette helseplagene i befolkningen. Omtrent en av tre voksne sliter ukentlig med søvnen. </a:t>
            </a:r>
            <a:endParaRPr/>
          </a:p>
          <a:p>
            <a:pPr marL="0" marR="0" lvl="0" indent="0" algn="l" rtl="0">
              <a:lnSpc>
                <a:spcPct val="100000"/>
              </a:lnSpc>
              <a:spcBef>
                <a:spcPts val="0"/>
              </a:spcBef>
              <a:spcAft>
                <a:spcPts val="0"/>
              </a:spcAft>
              <a:buClr>
                <a:schemeClr val="dk1"/>
              </a:buClr>
              <a:buSzPts val="1200"/>
              <a:buFont typeface="Calibri"/>
              <a:buNone/>
            </a:pPr>
            <a:r>
              <a:rPr lang="no-NO" sz="1200"/>
              <a:t>Dette er basert på selvrapportering hos den voksne del av befolkningen. </a:t>
            </a:r>
            <a:r>
              <a:rPr lang="no-NO" sz="1200">
                <a:solidFill>
                  <a:schemeClr val="dk1"/>
                </a:solidFill>
                <a:latin typeface="Calibri"/>
                <a:ea typeface="Calibri"/>
                <a:cs typeface="Calibri"/>
                <a:sym typeface="Calibri"/>
              </a:rPr>
              <a:t>Vi snakker da om forskjellige symptomer på dårlig søvn, uten at det foreligger en diagnose om klinisk søvnløshet / insomni. Ca 25% av den generelle norske befolkningen opplever langvarige symptomer på søvnvansker. </a:t>
            </a:r>
            <a:r>
              <a:rPr lang="no-NO"/>
              <a:t>Og vi ser at tallet øker.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o-NO" i="0">
                <a:solidFill>
                  <a:schemeClr val="dk1"/>
                </a:solidFill>
              </a:rPr>
              <a:t>Man får diagnosen insomni dersom man </a:t>
            </a:r>
            <a:r>
              <a:rPr lang="no-NO" i="1">
                <a:solidFill>
                  <a:schemeClr val="dk1"/>
                </a:solidFill>
              </a:rPr>
              <a:t>i over tre måneder, flere ganger i uken, har </a:t>
            </a:r>
            <a:r>
              <a:rPr lang="no-NO" i="1">
                <a:solidFill>
                  <a:srgbClr val="82C8D5"/>
                </a:solidFill>
              </a:rPr>
              <a:t>opplevd å ha problemer med innsoving, for tidlig oppvåkning om morgenen, og/eller dårlig søvnkvalitet, slik at det går utover daglig fungering. </a:t>
            </a:r>
            <a:r>
              <a:rPr lang="no-NO"/>
              <a:t>Ca. 10 % av befolkningen lider i dag av klinisk insomni. </a:t>
            </a:r>
            <a:r>
              <a:rPr lang="no-NO" sz="1800">
                <a:latin typeface="Arial"/>
                <a:ea typeface="Arial"/>
                <a:cs typeface="Arial"/>
                <a:sym typeface="Arial"/>
              </a:rPr>
              <a:t>Studiene som viser 25% prevalens har kun brukt spørreskjema, og ikke diagnostisk intervju. Det vil alltid være høyere prevalens når en ikke bruker diagnostisk intervju som er gullstandard. Dvs. 25 % har </a:t>
            </a:r>
            <a:r>
              <a:rPr lang="no-NO" sz="1800" b="1">
                <a:latin typeface="Arial"/>
                <a:ea typeface="Arial"/>
                <a:cs typeface="Arial"/>
                <a:sym typeface="Arial"/>
              </a:rPr>
              <a:t>symptomer</a:t>
            </a:r>
            <a:r>
              <a:rPr lang="no-NO" sz="1800">
                <a:latin typeface="Arial"/>
                <a:ea typeface="Arial"/>
                <a:cs typeface="Arial"/>
                <a:sym typeface="Arial"/>
              </a:rPr>
              <a:t> på insomni (generelle søvnvansker), og ca. 10% av disse har «ordentlig» </a:t>
            </a:r>
            <a:r>
              <a:rPr lang="no-NO" sz="1800" b="1">
                <a:latin typeface="Arial"/>
                <a:ea typeface="Arial"/>
                <a:cs typeface="Arial"/>
                <a:sym typeface="Arial"/>
              </a:rPr>
              <a:t>klinisk</a:t>
            </a:r>
            <a:r>
              <a:rPr lang="no-NO" sz="1800">
                <a:latin typeface="Arial"/>
                <a:ea typeface="Arial"/>
                <a:cs typeface="Arial"/>
                <a:sym typeface="Arial"/>
              </a:rPr>
              <a:t> insomni.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no-NO" b="0" i="0">
                <a:solidFill>
                  <a:srgbClr val="222222"/>
                </a:solidFill>
                <a:latin typeface="Arial"/>
                <a:ea typeface="Arial"/>
                <a:cs typeface="Arial"/>
                <a:sym typeface="Arial"/>
              </a:rPr>
              <a:t>Om lag 450 000 personer brukte sovemedisiner i 2020, viser tall fra Reseptregisteret (FHI, 2021)</a:t>
            </a:r>
            <a:r>
              <a:rPr lang="no-NO" sz="1200"/>
              <a:t>. I 2023 økte tallet til nesten </a:t>
            </a:r>
            <a:r>
              <a:rPr lang="no-NO" sz="1800">
                <a:latin typeface="Times New Roman"/>
                <a:ea typeface="Times New Roman"/>
                <a:cs typeface="Times New Roman"/>
                <a:sym typeface="Times New Roman"/>
              </a:rPr>
              <a:t>470 000. </a:t>
            </a:r>
            <a:r>
              <a:rPr lang="no-NO" sz="1200"/>
              <a:t>Det er et høyt tall, spesielt siden det ikke anbefales at sovemedisin ikke brukes sammenhengende i mer enn </a:t>
            </a:r>
            <a:r>
              <a:rPr lang="no-NO"/>
              <a:t>3–4 uker, både på grunn av manglende effekt, risikoen for avhengighet, og bivirkninger. </a:t>
            </a:r>
            <a:r>
              <a:rPr lang="no-NO" sz="1200"/>
              <a:t>Den vanligste </a:t>
            </a:r>
            <a:r>
              <a:rPr lang="no-NO" b="0"/>
              <a:t>behandlingen for søvnvansker er bruk av sovemedisiner, selv om </a:t>
            </a:r>
            <a:r>
              <a:rPr lang="no-NO" sz="1200" b="0"/>
              <a:t>undersøkelser viser at åtte av ti som har brukt sovemedisin ville foretrukket annen behandling. </a:t>
            </a:r>
            <a:endParaRPr b="0"/>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no-NO"/>
              <a:t>På kort sikt fungerer sovemedisiner godt, men effekten forsvinner etter bare noen få ukers bruk. Forskning  viser at den dype søvnen forstyrres og mange føler seg mindre opplagt dagen etter.</a:t>
            </a:r>
            <a:r>
              <a:rPr lang="no-NO" sz="1200"/>
              <a:t> </a:t>
            </a:r>
            <a:r>
              <a:rPr lang="no-NO"/>
              <a:t>Mange vil kunne oppleve en forverring av søvnvanskene når man forsøker å kutte bruken av sovemedisiner etter lang tids behandling. Men en slik forverring varer kun en uke eller to, og etter dette vil søvnen være tilsvarende som da man gikk på sovemedisiner. </a:t>
            </a:r>
            <a:endParaRPr b="1"/>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no-NO" sz="1200">
                <a:solidFill>
                  <a:schemeClr val="dk1"/>
                </a:solidFill>
                <a:latin typeface="Calibri"/>
                <a:ea typeface="Calibri"/>
                <a:cs typeface="Calibri"/>
                <a:sym typeface="Calibri"/>
              </a:rPr>
              <a:t>Mange kan oppnå bedre søvn med relativt enkle grep. Uten sovemedisin. Dette er utgangspunktet for søvnkurset "Sov godt".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o-NO" sz="1200">
                <a:solidFill>
                  <a:schemeClr val="dk1"/>
                </a:solidFill>
                <a:latin typeface="Calibri"/>
                <a:ea typeface="Calibri"/>
                <a:cs typeface="Calibri"/>
                <a:sym typeface="Calibri"/>
              </a:rPr>
              <a:t>Referanser: </a:t>
            </a:r>
            <a:endParaRPr/>
          </a:p>
          <a:p>
            <a:pPr marL="0" marR="0" lvl="0" indent="0" algn="l" rtl="0">
              <a:lnSpc>
                <a:spcPct val="100000"/>
              </a:lnSpc>
              <a:spcBef>
                <a:spcPts val="0"/>
              </a:spcBef>
              <a:spcAft>
                <a:spcPts val="0"/>
              </a:spcAft>
              <a:buClr>
                <a:schemeClr val="dk1"/>
              </a:buClr>
              <a:buSzPts val="1200"/>
              <a:buFont typeface="Calibri"/>
              <a:buNone/>
            </a:pPr>
            <a:r>
              <a:rPr lang="no-NO" b="0" i="0">
                <a:solidFill>
                  <a:srgbClr val="222222"/>
                </a:solidFill>
                <a:latin typeface="Arial"/>
                <a:ea typeface="Arial"/>
                <a:cs typeface="Arial"/>
                <a:sym typeface="Arial"/>
              </a:rPr>
              <a:t>Uhlig, B. L., Sand, T., Ødegård, S. S., &amp; Hagen, K. (2014). Prevalence and associated factors of DSM-V insomnia in Norway: the Nord-Trøndelag Health Study (HUNT 3). </a:t>
            </a:r>
            <a:r>
              <a:rPr lang="no-NO" b="0" i="1">
                <a:solidFill>
                  <a:srgbClr val="222222"/>
                </a:solidFill>
                <a:latin typeface="Arial"/>
                <a:ea typeface="Arial"/>
                <a:cs typeface="Arial"/>
                <a:sym typeface="Arial"/>
              </a:rPr>
              <a:t>Sleep medicine</a:t>
            </a:r>
            <a:r>
              <a:rPr lang="no-NO" b="0" i="0">
                <a:solidFill>
                  <a:srgbClr val="222222"/>
                </a:solidFill>
                <a:latin typeface="Arial"/>
                <a:ea typeface="Arial"/>
                <a:cs typeface="Arial"/>
                <a:sym typeface="Arial"/>
              </a:rPr>
              <a:t>, </a:t>
            </a:r>
            <a:r>
              <a:rPr lang="no-NO" b="0" i="1">
                <a:solidFill>
                  <a:srgbClr val="222222"/>
                </a:solidFill>
                <a:latin typeface="Arial"/>
                <a:ea typeface="Arial"/>
                <a:cs typeface="Arial"/>
                <a:sym typeface="Arial"/>
              </a:rPr>
              <a:t>15</a:t>
            </a:r>
            <a:r>
              <a:rPr lang="no-NO" b="0" i="0">
                <a:solidFill>
                  <a:srgbClr val="222222"/>
                </a:solidFill>
                <a:latin typeface="Arial"/>
                <a:ea typeface="Arial"/>
                <a:cs typeface="Arial"/>
                <a:sym typeface="Arial"/>
              </a:rPr>
              <a:t>(6), 708-713.</a:t>
            </a:r>
            <a:endParaRPr/>
          </a:p>
          <a:p>
            <a:pPr marL="0" marR="0" lvl="0" indent="0" algn="l" rtl="0">
              <a:lnSpc>
                <a:spcPct val="100000"/>
              </a:lnSpc>
              <a:spcBef>
                <a:spcPts val="0"/>
              </a:spcBef>
              <a:spcAft>
                <a:spcPts val="0"/>
              </a:spcAft>
              <a:buClr>
                <a:schemeClr val="dk1"/>
              </a:buClr>
              <a:buSzPts val="1200"/>
              <a:buFont typeface="Calibri"/>
              <a:buNone/>
            </a:pPr>
            <a:r>
              <a:rPr lang="no-NO" b="0" i="0">
                <a:solidFill>
                  <a:srgbClr val="222222"/>
                </a:solidFill>
                <a:latin typeface="Arial"/>
                <a:ea typeface="Arial"/>
                <a:cs typeface="Arial"/>
                <a:sym typeface="Arial"/>
              </a:rPr>
              <a:t>Bjorvatn, B., Waage, S., &amp; Saxvig, I. W. (2023). Do people use methods or tricks to fall asleep? A comparison between people with and without chronic insomnia. </a:t>
            </a:r>
            <a:r>
              <a:rPr lang="no-NO" b="0" i="1">
                <a:solidFill>
                  <a:srgbClr val="222222"/>
                </a:solidFill>
                <a:latin typeface="Arial"/>
                <a:ea typeface="Arial"/>
                <a:cs typeface="Arial"/>
                <a:sym typeface="Arial"/>
              </a:rPr>
              <a:t>Journal of sleep research</a:t>
            </a:r>
            <a:r>
              <a:rPr lang="no-NO" b="0" i="0">
                <a:solidFill>
                  <a:srgbClr val="222222"/>
                </a:solidFill>
                <a:latin typeface="Arial"/>
                <a:ea typeface="Arial"/>
                <a:cs typeface="Arial"/>
                <a:sym typeface="Arial"/>
              </a:rPr>
              <a:t>, </a:t>
            </a:r>
            <a:r>
              <a:rPr lang="no-NO" b="0" i="1">
                <a:solidFill>
                  <a:srgbClr val="222222"/>
                </a:solidFill>
                <a:latin typeface="Arial"/>
                <a:ea typeface="Arial"/>
                <a:cs typeface="Arial"/>
                <a:sym typeface="Arial"/>
              </a:rPr>
              <a:t>32</a:t>
            </a:r>
            <a:r>
              <a:rPr lang="no-NO" b="0" i="0">
                <a:solidFill>
                  <a:srgbClr val="222222"/>
                </a:solidFill>
                <a:latin typeface="Arial"/>
                <a:ea typeface="Arial"/>
                <a:cs typeface="Arial"/>
                <a:sym typeface="Arial"/>
              </a:rPr>
              <a:t>(2), e13763.</a:t>
            </a:r>
            <a:endParaRPr/>
          </a:p>
          <a:p>
            <a:pPr marL="0" marR="0" lvl="0" indent="0" algn="l" rtl="0">
              <a:lnSpc>
                <a:spcPct val="100000"/>
              </a:lnSpc>
              <a:spcBef>
                <a:spcPts val="0"/>
              </a:spcBef>
              <a:spcAft>
                <a:spcPts val="0"/>
              </a:spcAft>
              <a:buClr>
                <a:schemeClr val="dk1"/>
              </a:buClr>
              <a:buSzPts val="1200"/>
              <a:buFont typeface="Calibri"/>
              <a:buNone/>
            </a:pPr>
            <a:r>
              <a:rPr lang="no-NO" b="0" i="0">
                <a:solidFill>
                  <a:srgbClr val="222222"/>
                </a:solidFill>
                <a:latin typeface="Arial"/>
                <a:ea typeface="Arial"/>
                <a:cs typeface="Arial"/>
                <a:sym typeface="Arial"/>
              </a:rPr>
              <a:t>FHI (2021) Reseptregisteret. </a:t>
            </a:r>
            <a:endParaRPr/>
          </a:p>
          <a:p>
            <a:pPr marL="0" marR="0" lvl="0" indent="0" algn="l" rtl="0">
              <a:lnSpc>
                <a:spcPct val="100000"/>
              </a:lnSpc>
              <a:spcBef>
                <a:spcPts val="0"/>
              </a:spcBef>
              <a:spcAft>
                <a:spcPts val="0"/>
              </a:spcAft>
              <a:buClr>
                <a:schemeClr val="dk1"/>
              </a:buClr>
              <a:buSzPts val="1200"/>
              <a:buFont typeface="Calibri"/>
              <a:buNone/>
            </a:pPr>
            <a:r>
              <a:rPr lang="no-NO" b="0" i="0">
                <a:solidFill>
                  <a:srgbClr val="222222"/>
                </a:solidFill>
                <a:latin typeface="Arial"/>
                <a:ea typeface="Arial"/>
                <a:cs typeface="Arial"/>
                <a:sym typeface="Arial"/>
              </a:rPr>
              <a:t>Omvik, S., Pallesen, S., Bjorvatn, B., Sivertsen, B., Havik, O. E., &amp; Nordhus, I. H. (2010). Patient characteristics and predictors of sleep medication use. </a:t>
            </a:r>
            <a:r>
              <a:rPr lang="no-NO" b="0" i="1">
                <a:solidFill>
                  <a:srgbClr val="222222"/>
                </a:solidFill>
                <a:latin typeface="Arial"/>
                <a:ea typeface="Arial"/>
                <a:cs typeface="Arial"/>
                <a:sym typeface="Arial"/>
              </a:rPr>
              <a:t>International clinical psychopharmacology</a:t>
            </a:r>
            <a:r>
              <a:rPr lang="no-NO" b="0" i="0">
                <a:solidFill>
                  <a:srgbClr val="222222"/>
                </a:solidFill>
                <a:latin typeface="Arial"/>
                <a:ea typeface="Arial"/>
                <a:cs typeface="Arial"/>
                <a:sym typeface="Arial"/>
              </a:rPr>
              <a:t>, </a:t>
            </a:r>
            <a:r>
              <a:rPr lang="no-NO" b="0" i="1">
                <a:solidFill>
                  <a:srgbClr val="222222"/>
                </a:solidFill>
                <a:latin typeface="Arial"/>
                <a:ea typeface="Arial"/>
                <a:cs typeface="Arial"/>
                <a:sym typeface="Arial"/>
              </a:rPr>
              <a:t>25</a:t>
            </a:r>
            <a:r>
              <a:rPr lang="no-NO" b="0" i="0">
                <a:solidFill>
                  <a:srgbClr val="222222"/>
                </a:solidFill>
                <a:latin typeface="Arial"/>
                <a:ea typeface="Arial"/>
                <a:cs typeface="Arial"/>
                <a:sym typeface="Arial"/>
              </a:rPr>
              <a:t>(2), 91-100.</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78" name="Google Shape;178;p8: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o-NO" sz="1200" b="1"/>
              <a:t>Antall timer per natt: </a:t>
            </a:r>
            <a:r>
              <a:rPr lang="no-NO" sz="1200" b="0"/>
              <a:t> Hvor mange timer man trenger er individuelt, det er en myte at alle trenger 8 timer søvn</a:t>
            </a:r>
            <a:r>
              <a:rPr lang="no-NO"/>
              <a:t>.</a:t>
            </a:r>
            <a:r>
              <a:rPr lang="no-NO" i="1"/>
              <a:t> </a:t>
            </a:r>
            <a:r>
              <a:rPr lang="no-NO"/>
              <a:t>Gjennomsnittlig sover vi et sted mellom 6 og 9 timer. Det finnes også noen som klarer seg med 5 timers søvn (såkalte kortsovere), og noen som har et behov utover 9 timer. Men det er veldig få personer i begge disse gruppene. </a:t>
            </a:r>
            <a:endParaRPr/>
          </a:p>
          <a:p>
            <a:pPr marL="0" marR="0" lvl="0" indent="0" algn="l" rtl="0">
              <a:lnSpc>
                <a:spcPct val="100000"/>
              </a:lnSpc>
              <a:spcBef>
                <a:spcPts val="0"/>
              </a:spcBef>
              <a:spcAft>
                <a:spcPts val="0"/>
              </a:spcAft>
              <a:buClr>
                <a:schemeClr val="dk1"/>
              </a:buClr>
              <a:buSzPts val="1200"/>
              <a:buFont typeface="Calibri"/>
              <a:buNone/>
            </a:pPr>
            <a:endParaRPr sz="1200" b="0">
              <a:solidFill>
                <a:schemeClr val="dk1"/>
              </a:solidFill>
            </a:endParaRPr>
          </a:p>
          <a:p>
            <a:pPr marL="0" marR="0" lvl="0" indent="0" algn="l" rtl="0">
              <a:lnSpc>
                <a:spcPct val="100000"/>
              </a:lnSpc>
              <a:spcBef>
                <a:spcPts val="0"/>
              </a:spcBef>
              <a:spcAft>
                <a:spcPts val="0"/>
              </a:spcAft>
              <a:buClr>
                <a:srgbClr val="004E66"/>
              </a:buClr>
              <a:buSzPts val="1200"/>
              <a:buFont typeface="Calibri"/>
              <a:buNone/>
            </a:pPr>
            <a:r>
              <a:rPr lang="no-NO" sz="1200" b="1">
                <a:solidFill>
                  <a:srgbClr val="004E66"/>
                </a:solidFill>
              </a:rPr>
              <a:t>Det er helt normalt å bruke litt tid på å sovne. </a:t>
            </a:r>
            <a:r>
              <a:rPr lang="no-NO">
                <a:solidFill>
                  <a:srgbClr val="004E66"/>
                </a:solidFill>
              </a:rPr>
              <a:t>Mange bruker litt tid på å sovne, det er ikke unormalt å bruke opptil 30 minutter (viktig å formidle). </a:t>
            </a:r>
            <a:endParaRPr>
              <a:solidFill>
                <a:srgbClr val="004E66"/>
              </a:solidFill>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no-NO" sz="1200" b="1"/>
              <a:t>Det er normalt å våkne i løpet av natta. </a:t>
            </a:r>
            <a:r>
              <a:rPr lang="no-NO" sz="1200" b="0"/>
              <a:t>(Dette er særlig viktig å formidle til personer som blir opphengt i at de ikke sover gjennom hele natta.) Det er vanlig å våkne og snu seg noen ganger, evolusjonsmessig er det også lurt å våkne. Å vri litt på seg gjør at vi unngår å bli stive og får hindret blodtilførsel. Å våkne blir først et problem hvis man ikke får sove igjen eller begynner å bekymre seg for å ikke få sove. </a:t>
            </a:r>
            <a:r>
              <a:rPr lang="no-NO"/>
              <a:t>Vanlige våkenperioder om natta er så korte at vi ikke husker dem (mindre enn 2 minutter). Det er vanlig å ha flere slike perioder under en natts søvn.</a:t>
            </a:r>
            <a:endParaRPr sz="1200" b="1"/>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1">
                <a:solidFill>
                  <a:srgbClr val="004E66"/>
                </a:solidFill>
                <a:latin typeface="Calibri"/>
                <a:ea typeface="Calibri"/>
                <a:cs typeface="Calibri"/>
                <a:sym typeface="Calibri"/>
              </a:rPr>
              <a:t>Det er helt normalt med noen dårlige netter innimellom </a:t>
            </a:r>
            <a:r>
              <a:rPr lang="no-NO" sz="1200">
                <a:solidFill>
                  <a:srgbClr val="004E66"/>
                </a:solidFill>
                <a:latin typeface="Calibri"/>
                <a:ea typeface="Calibri"/>
                <a:cs typeface="Calibri"/>
                <a:sym typeface="Calibri"/>
              </a:rPr>
              <a:t>– normaliser det å sove dårlig en gang i blant. </a:t>
            </a:r>
            <a:endParaRPr sz="1200" b="0"/>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1"/>
              <a:t>Kvalitet er viktigere enn kvantitet.</a:t>
            </a:r>
            <a:r>
              <a:rPr lang="no-NO" sz="1200" b="0"/>
              <a:t> Dvs. mengden dyp søvn. Har du 5 gode timer i strekk så kan det være tilstrekkelig.</a:t>
            </a:r>
            <a:r>
              <a:rPr lang="no-NO"/>
              <a:t> </a:t>
            </a:r>
            <a:endParaRPr sz="1200" b="0">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no-NO" sz="1200" b="1"/>
              <a:t>Søvnen endrer seg med alderen. Og også søvnbehovet. </a:t>
            </a:r>
            <a:r>
              <a:rPr lang="no-NO" sz="1200" b="0"/>
              <a:t>Barn og ungdom trenger mer søvn enn voksne. Eldre sover mindre og har en lettere søvn. Etterhvert som man blir eldre får man mindre av den dype søvnen og våkner gjerne tidligere på morgenen. Man vet ikke helt hvorfor det er slik. </a:t>
            </a:r>
            <a:r>
              <a:rPr lang="no-NO"/>
              <a:t>Noen hevder at lettere søvn med alderen henger sammen med redusert produksjon av melatonin. Melatonin kalles også «søvnhormonet» eller «mørkets hormon» , nivået når et maksimum midt på natta, i tre-fire tiden. Melatonin har klare effekter på søvnen og døgnrytmen vår. </a:t>
            </a:r>
            <a:r>
              <a:rPr lang="no-NO">
                <a:solidFill>
                  <a:srgbClr val="FF0000"/>
                </a:solidFill>
                <a:highlight>
                  <a:srgbClr val="FFFF00"/>
                </a:highlight>
                <a:latin typeface="Arial"/>
                <a:ea typeface="Arial"/>
                <a:cs typeface="Arial"/>
                <a:sym typeface="Arial"/>
              </a:rPr>
              <a:t>Dette betyr ikke at søvnen er mindre viktig når man blir eldre. Finnes ingen holdepunkter for det.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o-NO"/>
              <a:t>Det er mest av den dype søvnen tidlig på natta, spesielt de 3-4 første timene av søvnperioden. Ved søvnmangel øker andelen dyp søvn. Mengden av dyp søvn reduseres gradvis med alder. Den dype søvnen regnes for å være den viktigste for å bli uthvilt og fungere bra neste dag. Muskelspenningen i dyp søvn er redusert i forhold til lettere søvnstadier, og øyebevegelser mangler. Det er vanskelig å vekke en person  fra dyp søvn, og hvis man vekkes, tar det tid før man fungerer normalt. (https://www.helse-bergen.no/nasjonal-kompetansetjeneste-for-sovnsykdommer-sovno/sovnregistrering-og-sovnstadier/)</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p:txBody>
      </p:sp>
      <p:sp>
        <p:nvSpPr>
          <p:cNvPr id="191" name="Google Shape;191;p10: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900113"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73577" y="4686500"/>
            <a:ext cx="5388610" cy="4439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o-NO"/>
              <a:t>Alle virveldyr sover. Hvis ikke, dør de. Vi trenger alle hvile. Men man vet ikke helt hvorfor vi må sove. Søvn er et grunnleggende behov og dermed helt nødvendig for alle.  Ny forskning tyder på at skadelige stoffskifteprodukter «vaskes vekk» fra hjernen når vi sover.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no-NO"/>
              <a:t>Søvn forbereder hjernen på læring og er nødvendig for at minner skal kunne lagres i langtidshukommelsen. </a:t>
            </a:r>
            <a:endParaRPr/>
          </a:p>
          <a:p>
            <a:pPr marL="1714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no-NO"/>
              <a:t>Kroppen og hjernen reparerer og vedlikeholder seg selv mens vi sover. Immunforsvaret styrkes av god søvn, </a:t>
            </a:r>
            <a:r>
              <a:rPr lang="no-NO" b="0"/>
              <a:t>produksjonen av veksthormoner øker og produksjon av hormonet leptin, som regulerer metthetsfølelse, øker. </a:t>
            </a:r>
            <a:endParaRPr/>
          </a:p>
          <a:p>
            <a:pPr marL="0" marR="0" lvl="0" indent="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no-NO"/>
              <a:t>I tillegg vil hjernen bruke søvnen til å sortere det som skjedde mens man var våken. Er man veldig lei seg kan søvn hjelpe til med å gjøre dette bedre. Man regner med at drømmer har mye med dette å gjøre.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no-NO"/>
              <a:t>Leptin / metthetshormon øker når du sover - ved mangel på søvn kan man føle seg mer “sulten/fysen”.</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100"/>
              <a:buFont typeface="Arial"/>
              <a:buNone/>
            </a:pPr>
            <a:r>
              <a:rPr lang="no-NO"/>
              <a:t>Tilstrekkelig søvn bidrar til følelsesmessig balanse, øker toleranse for stress og øker smerteterskelen. Søvn øker evnen til å lære nytt og hjelper oss å huske bedre ved at ny</a:t>
            </a:r>
            <a:endParaRPr/>
          </a:p>
          <a:p>
            <a:pPr marL="0" lvl="0" indent="0" algn="l" rtl="0">
              <a:lnSpc>
                <a:spcPct val="100000"/>
              </a:lnSpc>
              <a:spcBef>
                <a:spcPts val="0"/>
              </a:spcBef>
              <a:spcAft>
                <a:spcPts val="0"/>
              </a:spcAft>
              <a:buClr>
                <a:schemeClr val="dk1"/>
              </a:buClr>
              <a:buSzPts val="1100"/>
              <a:buFont typeface="Arial"/>
              <a:buNone/>
            </a:pPr>
            <a:r>
              <a:rPr lang="no-NO"/>
              <a:t>informasjon lagres og det dannes nye forbindelser i hjernen slik at informasjonen kan hentes fram i de rette situasjonene. Søvn er nødvendig for reparasjon og vedlikehold av både kropp og hjerne og søvn øker treningsutbytte. Søvnmangel over tid kan være en risikofaktor for utvikling av en rekke sykdommer.</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03" name="Google Shape;203;p11:notes"/>
          <p:cNvSpPr txBox="1">
            <a:spLocks noGrp="1"/>
          </p:cNvSpPr>
          <p:nvPr>
            <p:ph type="sldNum" idx="12"/>
          </p:nvPr>
        </p:nvSpPr>
        <p:spPr>
          <a:xfrm>
            <a:off x="3815374" y="9371285"/>
            <a:ext cx="2918831" cy="49331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89"/>
        <p:cNvGrpSpPr/>
        <p:nvPr/>
      </p:nvGrpSpPr>
      <p:grpSpPr>
        <a:xfrm>
          <a:off x="0" y="0"/>
          <a:ext cx="0" cy="0"/>
          <a:chOff x="0" y="0"/>
          <a:chExt cx="0" cy="0"/>
        </a:xfrm>
      </p:grpSpPr>
      <p:sp>
        <p:nvSpPr>
          <p:cNvPr id="90" name="Google Shape;90;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6"/>
          <p:cNvSpPr>
            <a:spLocks noGrp="1"/>
          </p:cNvSpPr>
          <p:nvPr>
            <p:ph type="pic" idx="2"/>
          </p:nvPr>
        </p:nvSpPr>
        <p:spPr>
          <a:xfrm>
            <a:off x="1792288" y="612775"/>
            <a:ext cx="5486400" cy="4114800"/>
          </a:xfrm>
          <a:prstGeom prst="rect">
            <a:avLst/>
          </a:prstGeom>
          <a:noFill/>
          <a:ln>
            <a:noFill/>
          </a:ln>
        </p:spPr>
      </p:sp>
      <p:sp>
        <p:nvSpPr>
          <p:cNvPr id="92" name="Google Shape;92;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3" name="Google Shape;93;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96"/>
        <p:cNvGrpSpPr/>
        <p:nvPr/>
      </p:nvGrpSpPr>
      <p:grpSpPr>
        <a:xfrm>
          <a:off x="0" y="0"/>
          <a:ext cx="0" cy="0"/>
          <a:chOff x="0" y="0"/>
          <a:chExt cx="0" cy="0"/>
        </a:xfrm>
      </p:grpSpPr>
      <p:sp>
        <p:nvSpPr>
          <p:cNvPr id="97" name="Google Shape;9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102"/>
        <p:cNvGrpSpPr/>
        <p:nvPr/>
      </p:nvGrpSpPr>
      <p:grpSpPr>
        <a:xfrm>
          <a:off x="0" y="0"/>
          <a:ext cx="0" cy="0"/>
          <a:chOff x="0" y="0"/>
          <a:chExt cx="0" cy="0"/>
        </a:xfrm>
      </p:grpSpPr>
      <p:sp>
        <p:nvSpPr>
          <p:cNvPr id="103" name="Google Shape;103;p6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Google Shape;109;g24850e26b3c_0_72"/>
          <p:cNvSpPr txBox="1">
            <a:spLocks noGrp="1"/>
          </p:cNvSpPr>
          <p:nvPr>
            <p:ph type="body" idx="1"/>
          </p:nvPr>
        </p:nvSpPr>
        <p:spPr>
          <a:xfrm>
            <a:off x="311700" y="5640767"/>
            <a:ext cx="59988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110" name="Google Shape;110;g24850e26b3c_0_72"/>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7"/>
        <p:cNvGrpSpPr/>
        <p:nvPr/>
      </p:nvGrpSpPr>
      <p:grpSpPr>
        <a:xfrm>
          <a:off x="0" y="0"/>
          <a:ext cx="0" cy="0"/>
          <a:chOff x="0" y="0"/>
          <a:chExt cx="0" cy="0"/>
        </a:xfrm>
      </p:grpSpPr>
      <p:sp>
        <p:nvSpPr>
          <p:cNvPr id="28" name="Google Shape;28;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lpasset utforming">
  <p:cSld name="AUTOLAYOUT">
    <p:bg>
      <p:bgPr>
        <a:solidFill>
          <a:srgbClr val="FFFFFF"/>
        </a:solidFill>
        <a:effectLst/>
      </p:bgPr>
    </p:bg>
    <p:spTree>
      <p:nvGrpSpPr>
        <p:cNvPr id="1" name="Shape 35"/>
        <p:cNvGrpSpPr/>
        <p:nvPr/>
      </p:nvGrpSpPr>
      <p:grpSpPr>
        <a:xfrm>
          <a:off x="0" y="0"/>
          <a:ext cx="0" cy="0"/>
          <a:chOff x="0" y="0"/>
          <a:chExt cx="0" cy="0"/>
        </a:xfrm>
      </p:grpSpPr>
      <p:sp>
        <p:nvSpPr>
          <p:cNvPr id="36" name="Google Shape;36;g1ef65d8f799_0_199"/>
          <p:cNvSpPr/>
          <p:nvPr/>
        </p:nvSpPr>
        <p:spPr>
          <a:xfrm>
            <a:off x="0" y="0"/>
            <a:ext cx="9144000" cy="6858000"/>
          </a:xfrm>
          <a:prstGeom prst="rect">
            <a:avLst/>
          </a:prstGeom>
          <a:solidFill>
            <a:srgbClr val="284F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 name="Google Shape;37;g1ef65d8f799_0_199"/>
          <p:cNvGrpSpPr/>
          <p:nvPr/>
        </p:nvGrpSpPr>
        <p:grpSpPr>
          <a:xfrm>
            <a:off x="386075" y="507987"/>
            <a:ext cx="8376925" cy="5841854"/>
            <a:chOff x="386075" y="381000"/>
            <a:chExt cx="8376925" cy="4381500"/>
          </a:xfrm>
        </p:grpSpPr>
        <p:sp>
          <p:nvSpPr>
            <p:cNvPr id="38" name="Google Shape;38;g1ef65d8f799_0_199"/>
            <p:cNvSpPr/>
            <p:nvPr/>
          </p:nvSpPr>
          <p:spPr>
            <a:xfrm>
              <a:off x="3860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1ef65d8f799_0_199"/>
            <p:cNvSpPr/>
            <p:nvPr/>
          </p:nvSpPr>
          <p:spPr>
            <a:xfrm>
              <a:off x="86202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1ef65d8f799_0_199"/>
            <p:cNvSpPr/>
            <p:nvPr/>
          </p:nvSpPr>
          <p:spPr>
            <a:xfrm>
              <a:off x="8191800" y="46248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1ef65d8f799_0_199"/>
            <p:cNvSpPr/>
            <p:nvPr/>
          </p:nvSpPr>
          <p:spPr>
            <a:xfrm>
              <a:off x="8620200" y="44871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g1ef65d8f799_0_199"/>
            <p:cNvSpPr/>
            <p:nvPr/>
          </p:nvSpPr>
          <p:spPr>
            <a:xfrm>
              <a:off x="5288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ef65d8f799_0_199"/>
            <p:cNvSpPr/>
            <p:nvPr/>
          </p:nvSpPr>
          <p:spPr>
            <a:xfrm>
              <a:off x="671675" y="4599625"/>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1ef65d8f799_0_199"/>
            <p:cNvSpPr/>
            <p:nvPr/>
          </p:nvSpPr>
          <p:spPr>
            <a:xfrm>
              <a:off x="84774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ef65d8f799_0_199"/>
            <p:cNvSpPr/>
            <p:nvPr/>
          </p:nvSpPr>
          <p:spPr>
            <a:xfrm>
              <a:off x="83346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ef65d8f799_0_199"/>
            <p:cNvSpPr/>
            <p:nvPr/>
          </p:nvSpPr>
          <p:spPr>
            <a:xfrm>
              <a:off x="83346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1ef65d8f799_0_199"/>
            <p:cNvSpPr/>
            <p:nvPr/>
          </p:nvSpPr>
          <p:spPr>
            <a:xfrm>
              <a:off x="84774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1ef65d8f799_0_199"/>
            <p:cNvSpPr/>
            <p:nvPr/>
          </p:nvSpPr>
          <p:spPr>
            <a:xfrm>
              <a:off x="86202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ef65d8f799_0_199"/>
            <p:cNvSpPr/>
            <p:nvPr/>
          </p:nvSpPr>
          <p:spPr>
            <a:xfrm>
              <a:off x="84774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g1ef65d8f799_0_199"/>
            <p:cNvSpPr/>
            <p:nvPr/>
          </p:nvSpPr>
          <p:spPr>
            <a:xfrm>
              <a:off x="8620200" y="4211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1ef65d8f799_0_199"/>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1ef65d8f799_0_199"/>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 name="Google Shape;53;g1ef65d8f799_0_199"/>
          <p:cNvSpPr txBox="1">
            <a:spLocks noGrp="1"/>
          </p:cNvSpPr>
          <p:nvPr>
            <p:ph type="title"/>
          </p:nvPr>
        </p:nvSpPr>
        <p:spPr>
          <a:xfrm>
            <a:off x="311700" y="732333"/>
            <a:ext cx="8512200" cy="164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4400"/>
              <a:buNone/>
              <a:defRPr sz="3600">
                <a:solidFill>
                  <a:srgbClr val="FFFFFF"/>
                </a:solidFill>
              </a:defRPr>
            </a:lvl1pPr>
            <a:lvl2pPr lvl="1" algn="l">
              <a:lnSpc>
                <a:spcPct val="100000"/>
              </a:lnSpc>
              <a:spcBef>
                <a:spcPts val="0"/>
              </a:spcBef>
              <a:spcAft>
                <a:spcPts val="0"/>
              </a:spcAft>
              <a:buSzPts val="1400"/>
              <a:buNone/>
              <a:defRPr sz="3600">
                <a:solidFill>
                  <a:srgbClr val="FFFFFF"/>
                </a:solidFill>
              </a:defRPr>
            </a:lvl2pPr>
            <a:lvl3pPr lvl="2" algn="l">
              <a:lnSpc>
                <a:spcPct val="100000"/>
              </a:lnSpc>
              <a:spcBef>
                <a:spcPts val="0"/>
              </a:spcBef>
              <a:spcAft>
                <a:spcPts val="0"/>
              </a:spcAft>
              <a:buSzPts val="1400"/>
              <a:buNone/>
              <a:defRPr sz="3600">
                <a:solidFill>
                  <a:srgbClr val="FFFFFF"/>
                </a:solidFill>
              </a:defRPr>
            </a:lvl3pPr>
            <a:lvl4pPr lvl="3" algn="l">
              <a:lnSpc>
                <a:spcPct val="100000"/>
              </a:lnSpc>
              <a:spcBef>
                <a:spcPts val="0"/>
              </a:spcBef>
              <a:spcAft>
                <a:spcPts val="0"/>
              </a:spcAft>
              <a:buSzPts val="1400"/>
              <a:buNone/>
              <a:defRPr sz="3600">
                <a:solidFill>
                  <a:srgbClr val="FFFFFF"/>
                </a:solidFill>
              </a:defRPr>
            </a:lvl4pPr>
            <a:lvl5pPr lvl="4" algn="l">
              <a:lnSpc>
                <a:spcPct val="100000"/>
              </a:lnSpc>
              <a:spcBef>
                <a:spcPts val="0"/>
              </a:spcBef>
              <a:spcAft>
                <a:spcPts val="0"/>
              </a:spcAft>
              <a:buSzPts val="1400"/>
              <a:buNone/>
              <a:defRPr sz="3600">
                <a:solidFill>
                  <a:srgbClr val="FFFFFF"/>
                </a:solidFill>
              </a:defRPr>
            </a:lvl5pPr>
            <a:lvl6pPr lvl="5" algn="l">
              <a:lnSpc>
                <a:spcPct val="100000"/>
              </a:lnSpc>
              <a:spcBef>
                <a:spcPts val="0"/>
              </a:spcBef>
              <a:spcAft>
                <a:spcPts val="0"/>
              </a:spcAft>
              <a:buSzPts val="1400"/>
              <a:buNone/>
              <a:defRPr sz="3600">
                <a:solidFill>
                  <a:srgbClr val="FFFFFF"/>
                </a:solidFill>
              </a:defRPr>
            </a:lvl6pPr>
            <a:lvl7pPr lvl="6" algn="l">
              <a:lnSpc>
                <a:spcPct val="100000"/>
              </a:lnSpc>
              <a:spcBef>
                <a:spcPts val="0"/>
              </a:spcBef>
              <a:spcAft>
                <a:spcPts val="0"/>
              </a:spcAft>
              <a:buSzPts val="1400"/>
              <a:buNone/>
              <a:defRPr sz="3600">
                <a:solidFill>
                  <a:srgbClr val="FFFFFF"/>
                </a:solidFill>
              </a:defRPr>
            </a:lvl7pPr>
            <a:lvl8pPr lvl="7" algn="l">
              <a:lnSpc>
                <a:spcPct val="100000"/>
              </a:lnSpc>
              <a:spcBef>
                <a:spcPts val="0"/>
              </a:spcBef>
              <a:spcAft>
                <a:spcPts val="0"/>
              </a:spcAft>
              <a:buSzPts val="1400"/>
              <a:buNone/>
              <a:defRPr sz="3600">
                <a:solidFill>
                  <a:srgbClr val="FFFFFF"/>
                </a:solidFill>
              </a:defRPr>
            </a:lvl8pPr>
            <a:lvl9pPr lvl="8" algn="l">
              <a:lnSpc>
                <a:spcPct val="100000"/>
              </a:lnSpc>
              <a:spcBef>
                <a:spcPts val="0"/>
              </a:spcBef>
              <a:spcAft>
                <a:spcPts val="0"/>
              </a:spcAft>
              <a:buSzPts val="1400"/>
              <a:buNone/>
              <a:defRPr sz="3600">
                <a:solidFill>
                  <a:srgbClr val="FFFFFF"/>
                </a:solidFill>
              </a:defRPr>
            </a:lvl9pPr>
          </a:lstStyle>
          <a:p>
            <a:endParaRPr/>
          </a:p>
        </p:txBody>
      </p:sp>
      <p:sp>
        <p:nvSpPr>
          <p:cNvPr id="54" name="Google Shape;54;g1ef65d8f799_0_19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55"/>
        <p:cNvGrpSpPr/>
        <p:nvPr/>
      </p:nvGrpSpPr>
      <p:grpSpPr>
        <a:xfrm>
          <a:off x="0" y="0"/>
          <a:ext cx="0" cy="0"/>
          <a:chOff x="0" y="0"/>
          <a:chExt cx="0" cy="0"/>
        </a:xfrm>
      </p:grpSpPr>
      <p:sp>
        <p:nvSpPr>
          <p:cNvPr id="56" name="Google Shape;56;p6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8" name="Google Shape;5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6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6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6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6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77"/>
        <p:cNvGrpSpPr/>
        <p:nvPr/>
      </p:nvGrpSpPr>
      <p:grpSpPr>
        <a:xfrm>
          <a:off x="0" y="0"/>
          <a:ext cx="0" cy="0"/>
          <a:chOff x="0" y="0"/>
          <a:chExt cx="0" cy="0"/>
        </a:xfrm>
      </p:grpSpPr>
      <p:sp>
        <p:nvSpPr>
          <p:cNvPr id="78" name="Google Shape;78;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82"/>
        <p:cNvGrpSpPr/>
        <p:nvPr/>
      </p:nvGrpSpPr>
      <p:grpSpPr>
        <a:xfrm>
          <a:off x="0" y="0"/>
          <a:ext cx="0" cy="0"/>
          <a:chOff x="0" y="0"/>
          <a:chExt cx="0" cy="0"/>
        </a:xfrm>
      </p:grpSpPr>
      <p:sp>
        <p:nvSpPr>
          <p:cNvPr id="83" name="Google Shape;83;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5" name="Google Shape;85;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6" name="Google Shape;86;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nhi.no/psykisk-helse/kognitiv-terapi/langvarige-sovnvansker/langvarige-sovnvansker-selvhjelpskur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0" y="420983"/>
            <a:ext cx="9144000" cy="6464401"/>
          </a:xfrm>
          <a:prstGeom prst="rect">
            <a:avLst/>
          </a:prstGeom>
          <a:noFill/>
          <a:ln>
            <a:noFill/>
          </a:ln>
        </p:spPr>
      </p:pic>
      <p:pic>
        <p:nvPicPr>
          <p:cNvPr id="4" name="Bilde 3" descr="Et bilde som inneholder Font, Grafikk, skjermbilde, grafisk design&#10;&#10;KI-generert innhold kan være feil.">
            <a:extLst>
              <a:ext uri="{FF2B5EF4-FFF2-40B4-BE49-F238E27FC236}">
                <a16:creationId xmlns:a16="http://schemas.microsoft.com/office/drawing/2014/main" id="{7698C36D-5807-DEF7-F635-1BDCD1D3E66B}"/>
              </a:ext>
            </a:extLst>
          </p:cNvPr>
          <p:cNvPicPr>
            <a:picLocks noChangeAspect="1"/>
          </p:cNvPicPr>
          <p:nvPr/>
        </p:nvPicPr>
        <p:blipFill>
          <a:blip r:embed="rId4"/>
          <a:stretch>
            <a:fillRect/>
          </a:stretch>
        </p:blipFill>
        <p:spPr>
          <a:xfrm>
            <a:off x="6534197" y="448706"/>
            <a:ext cx="2184446" cy="285110"/>
          </a:xfrm>
          <a:prstGeom prst="rect">
            <a:avLst/>
          </a:prstGeom>
        </p:spPr>
      </p:pic>
      <p:sp>
        <p:nvSpPr>
          <p:cNvPr id="5" name="TekstSylinder 4">
            <a:extLst>
              <a:ext uri="{FF2B5EF4-FFF2-40B4-BE49-F238E27FC236}">
                <a16:creationId xmlns:a16="http://schemas.microsoft.com/office/drawing/2014/main" id="{F4313457-3A52-3053-F658-5DF8F0F91E8E}"/>
              </a:ext>
            </a:extLst>
          </p:cNvPr>
          <p:cNvSpPr txBox="1"/>
          <p:nvPr/>
        </p:nvSpPr>
        <p:spPr>
          <a:xfrm>
            <a:off x="8159750" y="6576873"/>
            <a:ext cx="679450" cy="184666"/>
          </a:xfrm>
          <a:prstGeom prst="rect">
            <a:avLst/>
          </a:prstGeom>
          <a:noFill/>
        </p:spPr>
        <p:txBody>
          <a:bodyPr wrap="square" rtlCol="0">
            <a:spAutoFit/>
          </a:bodyPr>
          <a:lstStyle/>
          <a:p>
            <a:pPr algn="r"/>
            <a:r>
              <a:rPr lang="nb-NO" sz="600" dirty="0"/>
              <a:t>23.5.2025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11"/>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11"/>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437888"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4E66"/>
              </a:buClr>
              <a:buSzPts val="3600"/>
              <a:buFont typeface="Calibri"/>
              <a:buNone/>
            </a:pPr>
            <a:r>
              <a:rPr lang="no-NO" sz="3600" b="1" i="0" u="none" strike="noStrike" cap="none">
                <a:solidFill>
                  <a:srgbClr val="004E66"/>
                </a:solidFill>
                <a:latin typeface="Calibri"/>
                <a:ea typeface="Calibri"/>
                <a:cs typeface="Calibri"/>
                <a:sym typeface="Calibri"/>
              </a:rPr>
              <a:t>Hvorfor sover vi?</a:t>
            </a:r>
            <a:endParaRPr sz="3600" b="1" i="0" u="none" strike="noStrike" cap="none">
              <a:solidFill>
                <a:srgbClr val="004E66"/>
              </a:solidFill>
              <a:latin typeface="Calibri"/>
              <a:ea typeface="Calibri"/>
              <a:cs typeface="Calibri"/>
              <a:sym typeface="Calibri"/>
            </a:endParaRPr>
          </a:p>
        </p:txBody>
      </p:sp>
      <p:sp>
        <p:nvSpPr>
          <p:cNvPr id="209" name="Google Shape;209;p11"/>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11"/>
          <p:cNvSpPr txBox="1"/>
          <p:nvPr/>
        </p:nvSpPr>
        <p:spPr>
          <a:xfrm>
            <a:off x="467544" y="1772816"/>
            <a:ext cx="8229600" cy="424847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11" name="Google Shape;211;p11"/>
          <p:cNvSpPr/>
          <p:nvPr/>
        </p:nvSpPr>
        <p:spPr>
          <a:xfrm>
            <a:off x="2286000" y="2413338"/>
            <a:ext cx="4572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p:txBody>
      </p:sp>
      <p:sp>
        <p:nvSpPr>
          <p:cNvPr id="212" name="Google Shape;212;p11"/>
          <p:cNvSpPr txBox="1"/>
          <p:nvPr/>
        </p:nvSpPr>
        <p:spPr>
          <a:xfrm>
            <a:off x="645337" y="1587511"/>
            <a:ext cx="8229600" cy="4248472"/>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rgbClr val="004E66"/>
              </a:buClr>
              <a:buSzPts val="2800"/>
              <a:buFont typeface="Arial"/>
              <a:buChar char="•"/>
            </a:pPr>
            <a:r>
              <a:rPr lang="no-NO" sz="2800" b="0" i="0" u="none" strike="noStrike" cap="none" dirty="0" err="1">
                <a:solidFill>
                  <a:srgbClr val="004E66"/>
                </a:solidFill>
                <a:latin typeface="Calibri"/>
                <a:ea typeface="Calibri"/>
                <a:cs typeface="Calibri"/>
                <a:sym typeface="Calibri"/>
              </a:rPr>
              <a:t>Reparasjon</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og</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vedlikehold</a:t>
            </a:r>
            <a:r>
              <a:rPr lang="no-NO" sz="2800" b="0" i="0" u="none" strike="noStrike" cap="none" dirty="0">
                <a:solidFill>
                  <a:srgbClr val="004E66"/>
                </a:solidFill>
                <a:latin typeface="Calibri"/>
                <a:ea typeface="Calibri"/>
                <a:cs typeface="Calibri"/>
                <a:sym typeface="Calibri"/>
              </a:rPr>
              <a:t> av </a:t>
            </a:r>
            <a:r>
              <a:rPr lang="no-NO" sz="2800" b="0" i="0" u="none" strike="noStrike" cap="none" dirty="0" err="1">
                <a:solidFill>
                  <a:srgbClr val="004E66"/>
                </a:solidFill>
                <a:latin typeface="Calibri"/>
                <a:ea typeface="Calibri"/>
                <a:cs typeface="Calibri"/>
                <a:sym typeface="Calibri"/>
              </a:rPr>
              <a:t>kropp</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og</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sinn</a:t>
            </a:r>
            <a:endParaRPr sz="1400" b="0" i="0" u="none" strike="noStrike" cap="none" dirty="0" err="1">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err="1">
                <a:solidFill>
                  <a:srgbClr val="004E66"/>
                </a:solidFill>
                <a:latin typeface="Calibri"/>
                <a:ea typeface="Calibri"/>
                <a:cs typeface="Calibri"/>
                <a:sym typeface="Calibri"/>
              </a:rPr>
              <a:t>Bearbeide</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inntrykk</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og</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følelser</a:t>
            </a:r>
            <a:endParaRPr sz="1400" b="0" i="0" u="none" strike="noStrike" cap="none" dirty="0" err="1">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err="1">
                <a:solidFill>
                  <a:srgbClr val="004E66"/>
                </a:solidFill>
                <a:latin typeface="Calibri"/>
                <a:ea typeface="Calibri"/>
                <a:cs typeface="Calibri"/>
                <a:sym typeface="Calibri"/>
              </a:rPr>
              <a:t>Forberede</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hjernen</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på</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læring</a:t>
            </a:r>
            <a:endParaRPr sz="1400" b="0" i="0" u="none" strike="noStrike" cap="none" dirty="0" err="1">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err="1">
                <a:solidFill>
                  <a:srgbClr val="004E66"/>
                </a:solidFill>
                <a:latin typeface="Calibri"/>
                <a:ea typeface="Calibri"/>
                <a:cs typeface="Calibri"/>
                <a:sym typeface="Calibri"/>
              </a:rPr>
              <a:t>Lagre</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minner</a:t>
            </a:r>
            <a:r>
              <a:rPr lang="no-NO" sz="2800" b="0" i="0" u="none" strike="noStrike" cap="none" dirty="0">
                <a:solidFill>
                  <a:srgbClr val="004E6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Styrke </a:t>
            </a:r>
            <a:r>
              <a:rPr lang="no-NO" sz="2800" b="0" i="0" u="none" strike="noStrike" cap="none" dirty="0" err="1">
                <a:solidFill>
                  <a:srgbClr val="004E66"/>
                </a:solidFill>
                <a:latin typeface="Calibri"/>
                <a:ea typeface="Calibri"/>
                <a:cs typeface="Calibri"/>
                <a:sym typeface="Calibri"/>
              </a:rPr>
              <a:t>immunforsvaret</a:t>
            </a:r>
            <a:endParaRPr sz="1400" b="0" i="0" u="none" strike="noStrike" cap="none" dirty="0" err="1">
              <a:solidFill>
                <a:srgbClr val="000000"/>
              </a:solidFill>
              <a:latin typeface="Arial"/>
              <a:ea typeface="Arial"/>
              <a:cs typeface="Arial"/>
              <a:sym typeface="Arial"/>
            </a:endParaRPr>
          </a:p>
          <a:p>
            <a:pPr marL="457200" indent="-457200">
              <a:spcBef>
                <a:spcPts val="560"/>
              </a:spcBef>
              <a:buClr>
                <a:srgbClr val="004E66"/>
              </a:buClr>
              <a:buSzPts val="2800"/>
              <a:buFont typeface="Arial"/>
              <a:buChar char="•"/>
            </a:pPr>
            <a:endParaRPr lang="no-NO" sz="2800" dirty="0">
              <a:solidFill>
                <a:srgbClr val="004E66"/>
              </a:solidFill>
              <a:latin typeface="Calibri"/>
              <a:ea typeface="Calibri"/>
              <a:cs typeface="Calibri"/>
              <a:sym typeface="Calibri"/>
            </a:endParaRPr>
          </a:p>
          <a:p>
            <a:pPr>
              <a:spcBef>
                <a:spcPts val="560"/>
              </a:spcBef>
              <a:buClr>
                <a:srgbClr val="004E66"/>
              </a:buClr>
              <a:buSzPts val="2800"/>
            </a:pPr>
            <a:r>
              <a:rPr lang="no-NO" sz="2800"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Fortsatt</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mye</a:t>
            </a:r>
            <a:r>
              <a:rPr lang="no-NO" sz="2800" b="0" i="0" u="none" strike="noStrike" cap="none" dirty="0">
                <a:solidFill>
                  <a:srgbClr val="004E66"/>
                </a:solidFill>
                <a:latin typeface="Calibri"/>
                <a:ea typeface="Calibri"/>
                <a:cs typeface="Calibri"/>
                <a:sym typeface="Calibri"/>
              </a:rPr>
              <a:t> man </a:t>
            </a:r>
            <a:r>
              <a:rPr lang="no-NO" sz="2800" b="0" i="0" u="none" strike="noStrike" cap="none" dirty="0" err="1">
                <a:solidFill>
                  <a:srgbClr val="004E66"/>
                </a:solidFill>
                <a:latin typeface="Calibri"/>
                <a:ea typeface="Calibri"/>
                <a:cs typeface="Calibri"/>
                <a:sym typeface="Calibri"/>
              </a:rPr>
              <a:t>ikke</a:t>
            </a:r>
            <a:r>
              <a:rPr lang="no-NO" sz="2800" b="0" i="0" u="none" strike="noStrike" cap="none" dirty="0">
                <a:solidFill>
                  <a:srgbClr val="004E66"/>
                </a:solidFill>
                <a:latin typeface="Calibri"/>
                <a:ea typeface="Calibri"/>
                <a:cs typeface="Calibri"/>
                <a:sym typeface="Calibri"/>
              </a:rPr>
              <a:t> vet </a:t>
            </a:r>
            <a:endParaRPr sz="1400" b="0" i="0" u="none" strike="noStrike" cap="none" dirty="0">
              <a:solidFill>
                <a:srgbClr val="000000"/>
              </a:solidFill>
              <a:latin typeface="Arial"/>
              <a:ea typeface="Arial"/>
              <a:cs typeface="Arial"/>
            </a:endParaRPr>
          </a:p>
          <a:p>
            <a:pPr marL="457200" marR="0" lvl="0" indent="-279400" algn="l" rtl="0">
              <a:lnSpc>
                <a:spcPct val="100000"/>
              </a:lnSpc>
              <a:spcBef>
                <a:spcPts val="560"/>
              </a:spcBef>
              <a:spcAft>
                <a:spcPts val="0"/>
              </a:spcAft>
              <a:buClr>
                <a:srgbClr val="888888"/>
              </a:buClr>
              <a:buSzPts val="2800"/>
              <a:buFont typeface="Arial"/>
              <a:buNone/>
            </a:pPr>
            <a:endParaRPr sz="2800" b="0" i="0" u="none" strike="noStrike" cap="none">
              <a:solidFill>
                <a:srgbClr val="004E66"/>
              </a:solidFill>
              <a:latin typeface="Calibri"/>
              <a:ea typeface="Calibri"/>
              <a:cs typeface="Calibri"/>
              <a:sym typeface="Calibri"/>
            </a:endParaRPr>
          </a:p>
          <a:p>
            <a:pPr marL="0" marR="0" lvl="0" indent="0" algn="l" rtl="0">
              <a:lnSpc>
                <a:spcPct val="100000"/>
              </a:lnSpc>
              <a:spcBef>
                <a:spcPts val="560"/>
              </a:spcBef>
              <a:spcAft>
                <a:spcPts val="0"/>
              </a:spcAft>
              <a:buClr>
                <a:srgbClr val="888888"/>
              </a:buClr>
              <a:buSzPts val="2800"/>
              <a:buFont typeface="Arial"/>
              <a:buNone/>
            </a:pPr>
            <a:endParaRPr sz="2800" b="0" i="0" u="none" strike="noStrike" cap="none">
              <a:solidFill>
                <a:srgbClr val="004E66"/>
              </a:solidFill>
              <a:latin typeface="Calibri"/>
              <a:ea typeface="Calibri"/>
              <a:cs typeface="Calibri"/>
              <a:sym typeface="Calibri"/>
            </a:endParaRPr>
          </a:p>
          <a:p>
            <a:pPr marL="0" marR="0" lvl="0" indent="0" algn="ctr" rtl="0">
              <a:lnSpc>
                <a:spcPct val="100000"/>
              </a:lnSpc>
              <a:spcBef>
                <a:spcPts val="560"/>
              </a:spcBef>
              <a:spcAft>
                <a:spcPts val="0"/>
              </a:spcAft>
              <a:buClr>
                <a:srgbClr val="888888"/>
              </a:buClr>
              <a:buSzPts val="2800"/>
              <a:buFont typeface="Arial"/>
              <a:buNone/>
            </a:pPr>
            <a:endParaRPr sz="2800" b="0" i="0" u="none" strike="noStrike" cap="none">
              <a:solidFill>
                <a:srgbClr val="004E66"/>
              </a:solidFill>
              <a:latin typeface="Calibri"/>
              <a:ea typeface="Calibri"/>
              <a:cs typeface="Calibri"/>
              <a:sym typeface="Calibri"/>
            </a:endParaRPr>
          </a:p>
          <a:p>
            <a:pPr marL="457200" marR="0" lvl="0" indent="-279400" algn="l" rtl="0">
              <a:lnSpc>
                <a:spcPct val="100000"/>
              </a:lnSpc>
              <a:spcBef>
                <a:spcPts val="560"/>
              </a:spcBef>
              <a:spcAft>
                <a:spcPts val="0"/>
              </a:spcAft>
              <a:buClr>
                <a:srgbClr val="004E66"/>
              </a:buClr>
              <a:buSzPts val="2800"/>
              <a:buFont typeface="Arial"/>
              <a:buNone/>
            </a:pPr>
            <a:endParaRPr sz="2800" b="0" i="0" u="none" strike="noStrike" cap="none">
              <a:solidFill>
                <a:srgbClr val="004E66"/>
              </a:solidFill>
              <a:latin typeface="Calibri"/>
              <a:ea typeface="Calibri"/>
              <a:cs typeface="Calibri"/>
              <a:sym typeface="Calibri"/>
            </a:endParaRPr>
          </a:p>
          <a:p>
            <a:pPr marL="0" marR="0" lvl="0" indent="0" algn="ctr" rtl="0">
              <a:lnSpc>
                <a:spcPct val="100000"/>
              </a:lnSpc>
              <a:spcBef>
                <a:spcPts val="560"/>
              </a:spcBef>
              <a:spcAft>
                <a:spcPts val="0"/>
              </a:spcAft>
              <a:buClr>
                <a:srgbClr val="888888"/>
              </a:buClr>
              <a:buSzPts val="2800"/>
              <a:buFont typeface="Arial"/>
              <a:buNone/>
            </a:pPr>
            <a:endParaRPr sz="2800" b="0" i="0" u="none" strike="noStrike" cap="none">
              <a:solidFill>
                <a:srgbClr val="004E66"/>
              </a:solidFill>
              <a:latin typeface="Calibri"/>
              <a:ea typeface="Calibri"/>
              <a:cs typeface="Calibri"/>
              <a:sym typeface="Calibri"/>
            </a:endParaRPr>
          </a:p>
        </p:txBody>
      </p:sp>
      <p:sp>
        <p:nvSpPr>
          <p:cNvPr id="213" name="Google Shape;213;p11"/>
          <p:cNvSpPr txBox="1"/>
          <p:nvPr/>
        </p:nvSpPr>
        <p:spPr>
          <a:xfrm>
            <a:off x="468000" y="1680877"/>
            <a:ext cx="6912311" cy="3958105"/>
          </a:xfrm>
          <a:prstGeom prst="rect">
            <a:avLst/>
          </a:prstGeom>
          <a:noFill/>
          <a:ln>
            <a:noFill/>
          </a:ln>
        </p:spPr>
        <p:txBody>
          <a:bodyPr spcFirstLastPara="1" wrap="square" lIns="91425" tIns="45700" rIns="91425" bIns="45700" anchor="t" anchorCtr="0">
            <a:normAutofit/>
          </a:bodyPr>
          <a:lstStyle/>
          <a:p>
            <a:pPr marL="457200" marR="0" lvl="1" indent="0" algn="l" rtl="0">
              <a:lnSpc>
                <a:spcPct val="100000"/>
              </a:lnSpc>
              <a:spcBef>
                <a:spcPts val="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1" indent="0" algn="l" rtl="0">
              <a:lnSpc>
                <a:spcPct val="100000"/>
              </a:lnSpc>
              <a:spcBef>
                <a:spcPts val="48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1" indent="0" algn="l" rtl="0">
              <a:lnSpc>
                <a:spcPct val="100000"/>
              </a:lnSpc>
              <a:spcBef>
                <a:spcPts val="48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0" indent="-279400" algn="l" rtl="0">
              <a:lnSpc>
                <a:spcPct val="100000"/>
              </a:lnSpc>
              <a:spcBef>
                <a:spcPts val="560"/>
              </a:spcBef>
              <a:spcAft>
                <a:spcPts val="0"/>
              </a:spcAft>
              <a:buClr>
                <a:srgbClr val="004E66"/>
              </a:buClr>
              <a:buSzPts val="2800"/>
              <a:buFont typeface="Arial"/>
              <a:buNone/>
            </a:pPr>
            <a:endParaRPr sz="2800" b="0" i="0" u="none" strike="noStrike" cap="none">
              <a:solidFill>
                <a:srgbClr val="004E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12"/>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12"/>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2" name="Google Shape;222;p12"/>
          <p:cNvSpPr txBox="1"/>
          <p:nvPr/>
        </p:nvSpPr>
        <p:spPr>
          <a:xfrm>
            <a:off x="433127" y="693811"/>
            <a:ext cx="8208000" cy="617734"/>
          </a:xfrm>
          <a:prstGeom prst="rect">
            <a:avLst/>
          </a:prstGeom>
          <a:noFill/>
          <a:ln>
            <a:noFill/>
          </a:ln>
        </p:spPr>
        <p:txBody>
          <a:bodyPr spcFirstLastPara="1" wrap="square" lIns="91425" tIns="45700" rIns="91425" bIns="45700" anchor="ctr" anchorCtr="0">
            <a:noAutofit/>
          </a:bodyPr>
          <a:lstStyle/>
          <a:p>
            <a:pPr>
              <a:buClr>
                <a:srgbClr val="004E66"/>
              </a:buClr>
              <a:buSzPts val="3600"/>
            </a:pPr>
            <a:r>
              <a:rPr lang="no-NO" sz="3600" b="1" i="0" u="none" strike="noStrike" cap="none" err="1">
                <a:solidFill>
                  <a:srgbClr val="004E66"/>
                </a:solidFill>
                <a:latin typeface="Calibri"/>
                <a:ea typeface="Calibri"/>
                <a:cs typeface="Calibri"/>
                <a:sym typeface="Calibri"/>
              </a:rPr>
              <a:t>Hva</a:t>
            </a:r>
            <a:r>
              <a:rPr lang="no-NO" sz="3600" b="1" i="0" u="none" strike="noStrike" cap="none">
                <a:solidFill>
                  <a:srgbClr val="004E66"/>
                </a:solidFill>
                <a:latin typeface="Calibri"/>
                <a:ea typeface="Calibri"/>
                <a:cs typeface="Calibri"/>
                <a:sym typeface="Calibri"/>
              </a:rPr>
              <a:t> </a:t>
            </a:r>
            <a:r>
              <a:rPr lang="no-NO" sz="3600" b="1" i="0" u="none" strike="noStrike" cap="none" err="1">
                <a:solidFill>
                  <a:srgbClr val="004E66"/>
                </a:solidFill>
                <a:latin typeface="Calibri"/>
                <a:ea typeface="Calibri"/>
                <a:cs typeface="Calibri"/>
                <a:sym typeface="Calibri"/>
              </a:rPr>
              <a:t>skjer</a:t>
            </a:r>
            <a:r>
              <a:rPr lang="no-NO" sz="3600" b="1">
                <a:solidFill>
                  <a:srgbClr val="004E66"/>
                </a:solidFill>
                <a:latin typeface="Calibri"/>
                <a:ea typeface="Calibri"/>
                <a:cs typeface="Calibri"/>
                <a:sym typeface="Calibri"/>
              </a:rPr>
              <a:t> </a:t>
            </a:r>
            <a:r>
              <a:rPr lang="no-NO" sz="3600" b="1" err="1">
                <a:solidFill>
                  <a:srgbClr val="004E66"/>
                </a:solidFill>
                <a:latin typeface="Calibri"/>
                <a:ea typeface="Calibri"/>
                <a:cs typeface="Calibri"/>
                <a:sym typeface="Calibri"/>
              </a:rPr>
              <a:t>ved</a:t>
            </a:r>
            <a:r>
              <a:rPr lang="no-NO" sz="3600" b="1">
                <a:solidFill>
                  <a:srgbClr val="004E66"/>
                </a:solidFill>
                <a:latin typeface="Calibri"/>
                <a:ea typeface="Calibri"/>
                <a:cs typeface="Calibri"/>
                <a:sym typeface="Calibri"/>
              </a:rPr>
              <a:t> for lite søvn</a:t>
            </a:r>
            <a:r>
              <a:rPr lang="no-NO" sz="3600" b="1" i="0" u="none" strike="noStrike" cap="none">
                <a:solidFill>
                  <a:srgbClr val="004E66"/>
                </a:solidFill>
                <a:latin typeface="Calibri"/>
                <a:ea typeface="Calibri"/>
                <a:cs typeface="Calibri"/>
                <a:sym typeface="Calibri"/>
              </a:rPr>
              <a:t>?</a:t>
            </a:r>
            <a:endParaRPr sz="3600" b="1" i="0" u="none" strike="noStrike" cap="none">
              <a:solidFill>
                <a:srgbClr val="004E66"/>
              </a:solidFill>
              <a:latin typeface="Calibri"/>
              <a:ea typeface="Calibri"/>
              <a:cs typeface="Calibri"/>
              <a:sym typeface="Calibri"/>
            </a:endParaRPr>
          </a:p>
        </p:txBody>
      </p:sp>
      <p:sp>
        <p:nvSpPr>
          <p:cNvPr id="223" name="Google Shape;223;p12"/>
          <p:cNvSpPr txBox="1"/>
          <p:nvPr/>
        </p:nvSpPr>
        <p:spPr>
          <a:xfrm>
            <a:off x="468000" y="1680877"/>
            <a:ext cx="6912311" cy="4268403"/>
          </a:xfrm>
          <a:prstGeom prst="rect">
            <a:avLst/>
          </a:prstGeom>
          <a:noFill/>
          <a:ln>
            <a:noFill/>
          </a:ln>
        </p:spPr>
        <p:txBody>
          <a:bodyPr spcFirstLastPara="1" wrap="square" lIns="91425" tIns="45700" rIns="91425" bIns="45700" anchor="t" anchorCtr="0">
            <a:normAutofit/>
          </a:bodyPr>
          <a:lstStyle/>
          <a:p>
            <a:pPr marL="514350" marR="0" lvl="0" indent="-311150" algn="l" rtl="0">
              <a:lnSpc>
                <a:spcPct val="100000"/>
              </a:lnSpc>
              <a:spcBef>
                <a:spcPts val="0"/>
              </a:spcBef>
              <a:spcAft>
                <a:spcPts val="0"/>
              </a:spcAft>
              <a:buClr>
                <a:srgbClr val="888888"/>
              </a:buClr>
              <a:buSzPts val="3200"/>
              <a:buFont typeface="Calibri"/>
              <a:buNone/>
            </a:pPr>
            <a:endParaRPr sz="3200" b="0" i="0" u="none" strike="noStrike" cap="none">
              <a:solidFill>
                <a:schemeClr val="dk2"/>
              </a:solidFill>
              <a:latin typeface="Arial"/>
              <a:ea typeface="Arial"/>
              <a:cs typeface="Arial"/>
              <a:sym typeface="Arial"/>
            </a:endParaRPr>
          </a:p>
        </p:txBody>
      </p:sp>
      <p:sp>
        <p:nvSpPr>
          <p:cNvPr id="224" name="Google Shape;224;p12"/>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12"/>
          <p:cNvSpPr txBox="1"/>
          <p:nvPr/>
        </p:nvSpPr>
        <p:spPr>
          <a:xfrm>
            <a:off x="467544" y="1680877"/>
            <a:ext cx="7128792" cy="4412419"/>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rgbClr val="004E66"/>
              </a:buClr>
              <a:buSzPts val="2800"/>
              <a:buFont typeface="Arial"/>
              <a:buChar char="•"/>
            </a:pPr>
            <a:r>
              <a:rPr lang="no-NO" sz="2800" dirty="0" err="1">
                <a:solidFill>
                  <a:srgbClr val="004E66"/>
                </a:solidFill>
                <a:latin typeface="Calibri"/>
                <a:ea typeface="Calibri"/>
                <a:cs typeface="Calibri"/>
                <a:sym typeface="Calibri"/>
              </a:rPr>
              <a:t>Redusert</a:t>
            </a:r>
            <a:r>
              <a:rPr lang="no-NO" sz="2800" b="0" i="0" u="none" strike="noStrike" cap="none"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konsentrasjonsevne</a:t>
            </a:r>
            <a:endParaRPr sz="1400" b="0" i="0" u="none" strike="noStrike" cap="none" dirty="0" err="1">
              <a:solidFill>
                <a:srgbClr val="000000"/>
              </a:solidFill>
              <a:latin typeface="Arial"/>
              <a:ea typeface="Arial"/>
              <a:cs typeface="Arial"/>
              <a:sym typeface="Arial"/>
            </a:endParaRPr>
          </a:p>
          <a:p>
            <a:pPr marL="457200" indent="-457200">
              <a:buClr>
                <a:srgbClr val="004E66"/>
              </a:buClr>
              <a:buSzPts val="2800"/>
              <a:buFont typeface="Arial"/>
              <a:buChar char="•"/>
            </a:pPr>
            <a:r>
              <a:rPr lang="no-NO" sz="2800" dirty="0" err="1">
                <a:solidFill>
                  <a:srgbClr val="004E66"/>
                </a:solidFill>
                <a:latin typeface="Calibri"/>
                <a:ea typeface="Calibri"/>
                <a:cs typeface="Calibri"/>
              </a:rPr>
              <a:t>Svekket</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evne</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til</a:t>
            </a:r>
            <a:r>
              <a:rPr lang="no-NO" sz="2800" dirty="0">
                <a:solidFill>
                  <a:srgbClr val="004E66"/>
                </a:solidFill>
                <a:latin typeface="Calibri"/>
                <a:ea typeface="Calibri"/>
                <a:cs typeface="Calibri"/>
              </a:rPr>
              <a:t> å </a:t>
            </a:r>
            <a:r>
              <a:rPr lang="no-NO" sz="2800" dirty="0" err="1">
                <a:solidFill>
                  <a:srgbClr val="004E66"/>
                </a:solidFill>
                <a:latin typeface="Calibri"/>
                <a:ea typeface="Calibri"/>
                <a:cs typeface="Calibri"/>
              </a:rPr>
              <a:t>forstå</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andres</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følelser</a:t>
            </a:r>
            <a:r>
              <a:rPr lang="no-NO" sz="2800" dirty="0">
                <a:solidFill>
                  <a:srgbClr val="004E66"/>
                </a:solidFill>
                <a:latin typeface="Calibri"/>
                <a:ea typeface="Calibri"/>
                <a:cs typeface="Calibri"/>
              </a:rPr>
              <a:t> </a:t>
            </a:r>
            <a:endParaRPr lang="no-NO" sz="2800" dirty="0" err="1">
              <a:solidFill>
                <a:srgbClr val="004E66"/>
              </a:solidFill>
              <a:latin typeface="Calibri"/>
              <a:ea typeface="Calibri"/>
              <a:cs typeface="Calibri"/>
            </a:endParaRPr>
          </a:p>
          <a:p>
            <a:pPr marL="457200" indent="-457200">
              <a:buClr>
                <a:srgbClr val="004E66"/>
              </a:buClr>
              <a:buSzPts val="2800"/>
              <a:buFont typeface="Arial"/>
              <a:buChar char="•"/>
            </a:pPr>
            <a:r>
              <a:rPr lang="no-NO" sz="2800" dirty="0" err="1">
                <a:solidFill>
                  <a:srgbClr val="004E66"/>
                </a:solidFill>
                <a:latin typeface="Calibri"/>
                <a:ea typeface="Calibri"/>
                <a:cs typeface="Calibri"/>
              </a:rPr>
              <a:t>Svekket</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evne</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til</a:t>
            </a:r>
            <a:r>
              <a:rPr lang="no-NO" sz="2800" dirty="0">
                <a:solidFill>
                  <a:srgbClr val="004E66"/>
                </a:solidFill>
                <a:latin typeface="Calibri"/>
                <a:ea typeface="Calibri"/>
                <a:cs typeface="Calibri"/>
              </a:rPr>
              <a:t> </a:t>
            </a:r>
            <a:r>
              <a:rPr lang="no-NO" sz="2800" dirty="0" err="1">
                <a:solidFill>
                  <a:srgbClr val="004E66"/>
                </a:solidFill>
                <a:latin typeface="Calibri"/>
                <a:ea typeface="Calibri"/>
                <a:cs typeface="Calibri"/>
              </a:rPr>
              <a:t>selvregulering</a:t>
            </a:r>
            <a:endParaRPr lang="no-NO" sz="2800" dirty="0">
              <a:solidFill>
                <a:srgbClr val="004E66"/>
              </a:solidFill>
              <a:latin typeface="Calibri"/>
              <a:ea typeface="Calibri"/>
              <a:cs typeface="Calibri"/>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err="1">
                <a:solidFill>
                  <a:srgbClr val="004E66"/>
                </a:solidFill>
                <a:latin typeface="Calibri"/>
                <a:ea typeface="Calibri"/>
                <a:cs typeface="Calibri"/>
                <a:sym typeface="Calibri"/>
              </a:rPr>
              <a:t>Nedsatt</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problemløsningsevne</a:t>
            </a:r>
            <a:endParaRPr sz="1400" b="0" i="0" u="none" strike="noStrike" cap="none" dirty="0" err="1">
              <a:solidFill>
                <a:srgbClr val="000000"/>
              </a:solidFill>
              <a:latin typeface="Arial"/>
              <a:ea typeface="Arial"/>
              <a:cs typeface="Arial"/>
              <a:sym typeface="Arial"/>
            </a:endParaRPr>
          </a:p>
          <a:p>
            <a:pPr marL="457200" indent="-457200">
              <a:spcBef>
                <a:spcPts val="560"/>
              </a:spcBef>
              <a:buClr>
                <a:srgbClr val="004E66"/>
              </a:buClr>
              <a:buSzPts val="2800"/>
              <a:buFont typeface="Arial"/>
              <a:buChar char="•"/>
            </a:pPr>
            <a:r>
              <a:rPr lang="no-NO" sz="2800" dirty="0">
                <a:solidFill>
                  <a:srgbClr val="004E66"/>
                </a:solidFill>
                <a:latin typeface="Calibri"/>
                <a:ea typeface="Calibri"/>
                <a:cs typeface="Calibri"/>
                <a:sym typeface="Calibri"/>
              </a:rPr>
              <a:t>Kan </a:t>
            </a:r>
            <a:r>
              <a:rPr lang="no-NO" sz="2800" dirty="0" err="1">
                <a:solidFill>
                  <a:srgbClr val="004E66"/>
                </a:solidFill>
                <a:latin typeface="Calibri"/>
                <a:ea typeface="Calibri"/>
                <a:cs typeface="Calibri"/>
                <a:sym typeface="Calibri"/>
              </a:rPr>
              <a:t>bli</a:t>
            </a:r>
            <a:r>
              <a:rPr lang="no-NO" sz="2800"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irritabel</a:t>
            </a:r>
            <a:r>
              <a:rPr lang="no-NO" sz="2800" dirty="0">
                <a:solidFill>
                  <a:srgbClr val="004E66"/>
                </a:solidFill>
                <a:latin typeface="Calibri"/>
                <a:ea typeface="Calibri"/>
                <a:cs typeface="Calibri"/>
                <a:sym typeface="Calibri"/>
              </a:rPr>
              <a:t>, ha</a:t>
            </a:r>
            <a:r>
              <a:rPr lang="no-NO" sz="2800" b="0" i="0" u="none" strike="noStrike" cap="none"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kortere</a:t>
            </a:r>
            <a:r>
              <a:rPr lang="no-NO" sz="2800" b="0" i="0" u="none" strike="noStrike" cap="none"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lunte</a:t>
            </a:r>
            <a:endParaRPr sz="1400" b="0" i="0" u="none" strike="noStrike" cap="none" dirty="0" err="1">
              <a:solidFill>
                <a:srgbClr val="000000"/>
              </a:solidFill>
              <a:latin typeface="Arial"/>
              <a:ea typeface="Arial"/>
              <a:cs typeface="Arial"/>
            </a:endParaRPr>
          </a:p>
          <a:p>
            <a:pPr marL="457200" indent="-457200">
              <a:spcBef>
                <a:spcPts val="560"/>
              </a:spcBef>
              <a:buClr>
                <a:srgbClr val="004E66"/>
              </a:buClr>
              <a:buSzPts val="2800"/>
              <a:buFont typeface="Arial"/>
              <a:buChar char="•"/>
            </a:pPr>
            <a:r>
              <a:rPr lang="no-NO" sz="2800" dirty="0" err="1">
                <a:solidFill>
                  <a:srgbClr val="004E66"/>
                </a:solidFill>
                <a:latin typeface="Calibri"/>
                <a:ea typeface="Calibri"/>
                <a:cs typeface="Calibri"/>
                <a:sym typeface="Calibri"/>
              </a:rPr>
              <a:t>Dårligere</a:t>
            </a:r>
            <a:r>
              <a:rPr lang="no-NO" sz="2800" dirty="0">
                <a:solidFill>
                  <a:srgbClr val="004E66"/>
                </a:solidFill>
                <a:latin typeface="Calibri"/>
                <a:ea typeface="Calibri"/>
                <a:cs typeface="Calibri"/>
                <a:sym typeface="Calibri"/>
              </a:rPr>
              <a:t> </a:t>
            </a:r>
            <a:r>
              <a:rPr lang="no-NO" sz="2800" b="0" i="0" u="none" strike="noStrike" cap="none" dirty="0" err="1">
                <a:solidFill>
                  <a:srgbClr val="004E66"/>
                </a:solidFill>
                <a:latin typeface="Calibri"/>
                <a:ea typeface="Calibri"/>
                <a:cs typeface="Calibri"/>
                <a:sym typeface="Calibri"/>
              </a:rPr>
              <a:t>hukommelse</a:t>
            </a:r>
            <a:r>
              <a:rPr lang="no-NO" sz="2800" dirty="0">
                <a:solidFill>
                  <a:srgbClr val="004E66"/>
                </a:solidFill>
                <a:latin typeface="Calibri"/>
                <a:ea typeface="Calibri"/>
                <a:cs typeface="Calibri"/>
                <a:sym typeface="Calibri"/>
              </a:rPr>
              <a:t> </a:t>
            </a:r>
            <a:endParaRPr lang="no-NO" dirty="0" err="1">
              <a:ea typeface="Calibri"/>
              <a:sym typeface="Calibri"/>
            </a:endParaRPr>
          </a:p>
          <a:p>
            <a:pPr marL="457200" indent="-457200">
              <a:spcBef>
                <a:spcPts val="560"/>
              </a:spcBef>
              <a:buClr>
                <a:srgbClr val="004E66"/>
              </a:buClr>
              <a:buSzPts val="2800"/>
              <a:buFont typeface="Arial"/>
              <a:buChar char="•"/>
            </a:pPr>
            <a:r>
              <a:rPr lang="no-NO" sz="2800" dirty="0" err="1">
                <a:solidFill>
                  <a:srgbClr val="004E66"/>
                </a:solidFill>
                <a:latin typeface="Calibri"/>
                <a:ea typeface="Calibri"/>
                <a:cs typeface="Calibri"/>
                <a:sym typeface="Calibri"/>
              </a:rPr>
              <a:t>Får</a:t>
            </a:r>
            <a:r>
              <a:rPr lang="no-NO" sz="2800"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mer</a:t>
            </a:r>
            <a:r>
              <a:rPr lang="no-NO" sz="2800"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lyst</a:t>
            </a:r>
            <a:r>
              <a:rPr lang="no-NO" sz="2800"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på</a:t>
            </a:r>
            <a:r>
              <a:rPr lang="no-NO" sz="2800" dirty="0">
                <a:solidFill>
                  <a:srgbClr val="004E66"/>
                </a:solidFill>
                <a:latin typeface="Calibri"/>
                <a:ea typeface="Calibri"/>
                <a:cs typeface="Calibri"/>
                <a:sym typeface="Calibri"/>
              </a:rPr>
              <a:t> </a:t>
            </a:r>
            <a:r>
              <a:rPr lang="no-NO" sz="2800" dirty="0" err="1">
                <a:solidFill>
                  <a:srgbClr val="004E66"/>
                </a:solidFill>
                <a:latin typeface="Calibri"/>
                <a:ea typeface="Calibri"/>
                <a:cs typeface="Calibri"/>
                <a:sym typeface="Calibri"/>
              </a:rPr>
              <a:t>usunn</a:t>
            </a:r>
            <a:r>
              <a:rPr lang="no-NO" sz="2800" dirty="0">
                <a:solidFill>
                  <a:srgbClr val="004E66"/>
                </a:solidFill>
                <a:latin typeface="Calibri"/>
                <a:ea typeface="Calibri"/>
                <a:cs typeface="Calibri"/>
                <a:sym typeface="Calibri"/>
              </a:rPr>
              <a:t> mat</a:t>
            </a:r>
            <a:endParaRPr sz="1400" b="0" i="0" u="none" strike="noStrike" cap="none" dirty="0">
              <a:solidFill>
                <a:srgbClr val="000000"/>
              </a:solidFill>
              <a:latin typeface="Arial"/>
              <a:ea typeface="Arial"/>
              <a:cs typeface="Arial"/>
            </a:endParaRPr>
          </a:p>
          <a:p>
            <a:pPr marR="0" lvl="0">
              <a:lnSpc>
                <a:spcPct val="100000"/>
              </a:lnSpc>
              <a:spcBef>
                <a:spcPts val="560"/>
              </a:spcBef>
              <a:spcAft>
                <a:spcPts val="0"/>
              </a:spcAft>
              <a:buClr>
                <a:srgbClr val="004E66"/>
              </a:buClr>
              <a:buSzPts val="2800"/>
            </a:pPr>
            <a:endParaRPr lang="en-US" b="0" i="0" u="none" strike="noStrike" cap="none">
              <a:ea typeface="Calibri"/>
            </a:endParaRPr>
          </a:p>
          <a:p>
            <a:pPr marL="0" marR="0" lvl="0" indent="0" algn="ctr" rtl="0">
              <a:lnSpc>
                <a:spcPct val="100000"/>
              </a:lnSpc>
              <a:spcBef>
                <a:spcPts val="560"/>
              </a:spcBef>
              <a:spcAft>
                <a:spcPts val="0"/>
              </a:spcAft>
              <a:buClr>
                <a:srgbClr val="004E66"/>
              </a:buClr>
              <a:buSzPts val="2800"/>
              <a:buFont typeface="Arial"/>
              <a:buNone/>
            </a:pPr>
            <a:endParaRPr sz="2800" b="0" i="0" u="none" strike="noStrike" cap="none">
              <a:solidFill>
                <a:srgbClr val="004E66"/>
              </a:solidFill>
              <a:latin typeface="Calibri"/>
              <a:ea typeface="Calibri"/>
              <a:cs typeface="Calibri"/>
            </a:endParaRPr>
          </a:p>
          <a:p>
            <a:pPr algn="ctr">
              <a:spcBef>
                <a:spcPts val="560"/>
              </a:spcBef>
              <a:buClr>
                <a:srgbClr val="888888"/>
              </a:buClr>
              <a:buSzPts val="2800"/>
            </a:pPr>
            <a:endParaRPr lang="en-US" sz="2800">
              <a:solidFill>
                <a:srgbClr val="004E66"/>
              </a:solidFill>
              <a:latin typeface="Calibri"/>
              <a:ea typeface="Calibri"/>
              <a:cs typeface="Calibri"/>
            </a:endParaRPr>
          </a:p>
        </p:txBody>
      </p:sp>
      <p:pic>
        <p:nvPicPr>
          <p:cNvPr id="226" name="Google Shape;226;p12"/>
          <p:cNvPicPr preferRelativeResize="0"/>
          <p:nvPr/>
        </p:nvPicPr>
        <p:blipFill rotWithShape="1">
          <a:blip r:embed="rId3">
            <a:alphaModFix/>
          </a:blip>
          <a:srcRect/>
          <a:stretch/>
        </p:blipFill>
        <p:spPr>
          <a:xfrm>
            <a:off x="6020794" y="3570087"/>
            <a:ext cx="1086002" cy="22528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3" name="Bilde 2">
            <a:extLst>
              <a:ext uri="{FF2B5EF4-FFF2-40B4-BE49-F238E27FC236}">
                <a16:creationId xmlns:a16="http://schemas.microsoft.com/office/drawing/2014/main" id="{FDF022DE-22F5-9F5D-E410-9C8F6F6CC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80"/>
            <a:ext cx="9144000" cy="6843120"/>
          </a:xfrm>
          <a:prstGeom prst="rect">
            <a:avLst/>
          </a:prstGeom>
          <a:solidFill>
            <a:srgbClr val="004E66"/>
          </a:solidFill>
        </p:spPr>
      </p:pic>
      <p:sp>
        <p:nvSpPr>
          <p:cNvPr id="4" name="Tittel 1">
            <a:extLst>
              <a:ext uri="{FF2B5EF4-FFF2-40B4-BE49-F238E27FC236}">
                <a16:creationId xmlns:a16="http://schemas.microsoft.com/office/drawing/2014/main" id="{89620948-311A-0965-FA29-AA01FD49423D}"/>
              </a:ext>
            </a:extLst>
          </p:cNvPr>
          <p:cNvSpPr txBox="1">
            <a:spLocks/>
          </p:cNvSpPr>
          <p:nvPr/>
        </p:nvSpPr>
        <p:spPr>
          <a:xfrm>
            <a:off x="766927" y="1247114"/>
            <a:ext cx="7992888"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err="1">
                <a:solidFill>
                  <a:srgbClr val="004E66"/>
                </a:solidFill>
                <a:latin typeface="Calibri" panose="020F0502020204030204" pitchFamily="34" charset="0"/>
                <a:cs typeface="Calibri" panose="020F0502020204030204" pitchFamily="34" charset="0"/>
              </a:rPr>
              <a:t>Søvnmonitorering</a:t>
            </a:r>
            <a:r>
              <a:rPr lang="nb-NO" sz="6600" b="1" dirty="0">
                <a:solidFill>
                  <a:srgbClr val="004E66"/>
                </a:solidFill>
                <a:latin typeface="Calibri" panose="020F0502020204030204" pitchFamily="34" charset="0"/>
                <a:cs typeface="Calibri" panose="020F050202020403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00C9978E-DF39-28AB-DDDB-EF631E3C5F77}"/>
              </a:ext>
            </a:extLst>
          </p:cNvPr>
          <p:cNvPicPr preferRelativeResize="0"/>
          <p:nvPr/>
        </p:nvPicPr>
        <p:blipFill rotWithShape="1">
          <a:blip r:embed="rId3">
            <a:alphaModFix/>
          </a:blip>
          <a:srcRect/>
          <a:stretch/>
        </p:blipFill>
        <p:spPr>
          <a:xfrm>
            <a:off x="0" y="0"/>
            <a:ext cx="9144003" cy="6858000"/>
          </a:xfrm>
          <a:prstGeom prst="rect">
            <a:avLst/>
          </a:prstGeom>
          <a:noFill/>
          <a:ln>
            <a:noFill/>
          </a:ln>
        </p:spPr>
      </p:pic>
      <p:sp>
        <p:nvSpPr>
          <p:cNvPr id="242" name="Google Shape;242;g306202ac85a_1_113"/>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g306202ac85a_1_113"/>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g306202ac85a_1_113"/>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45" name="Google Shape;245;g306202ac85a_1_113"/>
          <p:cNvSpPr txBox="1"/>
          <p:nvPr/>
        </p:nvSpPr>
        <p:spPr>
          <a:xfrm>
            <a:off x="899592" y="1980588"/>
            <a:ext cx="6480600" cy="3855000"/>
          </a:xfrm>
          <a:prstGeom prst="rect">
            <a:avLst/>
          </a:prstGeom>
          <a:noFill/>
          <a:ln>
            <a:noFill/>
          </a:ln>
        </p:spPr>
        <p:txBody>
          <a:bodyPr spcFirstLastPara="1" wrap="square" lIns="91425" tIns="45700" rIns="91425" bIns="45700" anchor="t" anchorCtr="0">
            <a:normAutofit/>
          </a:bodyPr>
          <a:lstStyle/>
          <a:p>
            <a:pPr marL="457200" marR="0" lvl="0" indent="0" algn="l" rtl="0">
              <a:lnSpc>
                <a:spcPct val="100000"/>
              </a:lnSpc>
              <a:spcBef>
                <a:spcPts val="560"/>
              </a:spcBef>
              <a:spcAft>
                <a:spcPts val="0"/>
              </a:spcAft>
              <a:buClr>
                <a:srgbClr val="000000"/>
              </a:buClr>
              <a:buSzPts val="2800"/>
              <a:buFont typeface="Arial"/>
              <a:buNone/>
            </a:pPr>
            <a:endParaRPr sz="2800" b="0" i="0" u="none" strike="noStrike" cap="none">
              <a:solidFill>
                <a:srgbClr val="004E66"/>
              </a:solidFill>
              <a:latin typeface="Calibri"/>
              <a:ea typeface="Calibri"/>
              <a:cs typeface="Calibri"/>
              <a:sym typeface="Calibri"/>
            </a:endParaRPr>
          </a:p>
        </p:txBody>
      </p:sp>
      <p:sp>
        <p:nvSpPr>
          <p:cNvPr id="246" name="Google Shape;246;g306202ac85a_1_113"/>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48" name="Google Shape;248;g306202ac85a_1_113"/>
          <p:cNvGraphicFramePr/>
          <p:nvPr>
            <p:extLst>
              <p:ext uri="{D42A27DB-BD31-4B8C-83A1-F6EECF244321}">
                <p14:modId xmlns:p14="http://schemas.microsoft.com/office/powerpoint/2010/main" val="865349958"/>
              </p:ext>
            </p:extLst>
          </p:nvPr>
        </p:nvGraphicFramePr>
        <p:xfrm>
          <a:off x="899600" y="1911246"/>
          <a:ext cx="7527150" cy="3815292"/>
        </p:xfrm>
        <a:graphic>
          <a:graphicData uri="http://schemas.openxmlformats.org/drawingml/2006/table">
            <a:tbl>
              <a:tblPr>
                <a:noFill/>
                <a:tableStyleId>{95E371FC-B36A-479B-A949-876264F015C8}</a:tableStyleId>
              </a:tblPr>
              <a:tblGrid>
                <a:gridCol w="1768649">
                  <a:extLst>
                    <a:ext uri="{9D8B030D-6E8A-4147-A177-3AD203B41FA5}">
                      <a16:colId xmlns:a16="http://schemas.microsoft.com/office/drawing/2014/main" val="20000"/>
                    </a:ext>
                  </a:extLst>
                </a:gridCol>
                <a:gridCol w="5758501">
                  <a:extLst>
                    <a:ext uri="{9D8B030D-6E8A-4147-A177-3AD203B41FA5}">
                      <a16:colId xmlns:a16="http://schemas.microsoft.com/office/drawing/2014/main" val="20001"/>
                    </a:ext>
                  </a:extLst>
                </a:gridCol>
              </a:tblGrid>
              <a:tr h="544102">
                <a:tc>
                  <a:txBody>
                    <a:bodyPr/>
                    <a:lstStyle/>
                    <a:p>
                      <a:pPr marL="0" marR="0" lvl="0" indent="0" algn="l" rtl="0">
                        <a:lnSpc>
                          <a:spcPct val="100000"/>
                        </a:lnSpc>
                        <a:spcBef>
                          <a:spcPts val="0"/>
                        </a:spcBef>
                        <a:spcAft>
                          <a:spcPts val="0"/>
                        </a:spcAft>
                        <a:buClr>
                          <a:srgbClr val="000000"/>
                        </a:buClr>
                        <a:buSzPts val="1300"/>
                        <a:buFont typeface="Arial"/>
                        <a:buNone/>
                      </a:pPr>
                      <a:r>
                        <a:rPr lang="no-NO" sz="1800" b="1" u="none" strike="noStrike" cap="none" dirty="0">
                          <a:solidFill>
                            <a:srgbClr val="004E66"/>
                          </a:solidFill>
                          <a:latin typeface="Calibri" panose="020F0502020204030204" pitchFamily="34" charset="0"/>
                          <a:cs typeface="Calibri" panose="020F0502020204030204" pitchFamily="34" charset="0"/>
                        </a:rPr>
                        <a:t>Søvnhygiene</a:t>
                      </a:r>
                      <a:endParaRPr sz="1800" b="1"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no-NO" sz="1800" u="none" strike="noStrike" cap="none" dirty="0">
                          <a:solidFill>
                            <a:srgbClr val="004E66"/>
                          </a:solidFill>
                          <a:latin typeface="Calibri" panose="020F0502020204030204" pitchFamily="34" charset="0"/>
                          <a:cs typeface="Calibri" panose="020F0502020204030204" pitchFamily="34" charset="0"/>
                        </a:rPr>
                        <a:t>Gode råd for bedre søvn</a:t>
                      </a:r>
                      <a:endParaRPr sz="1800"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72875">
                <a:tc>
                  <a:txBody>
                    <a:bodyPr/>
                    <a:lstStyle/>
                    <a:p>
                      <a:pPr marL="0" marR="0" lvl="0" indent="0" algn="l" rtl="0">
                        <a:lnSpc>
                          <a:spcPct val="100000"/>
                        </a:lnSpc>
                        <a:spcBef>
                          <a:spcPts val="0"/>
                        </a:spcBef>
                        <a:spcAft>
                          <a:spcPts val="0"/>
                        </a:spcAft>
                        <a:buClr>
                          <a:srgbClr val="000000"/>
                        </a:buClr>
                        <a:buSzPts val="1300"/>
                        <a:buFont typeface="Arial"/>
                        <a:buNone/>
                      </a:pPr>
                      <a:r>
                        <a:rPr lang="no-NO" sz="1800" b="1" u="none" strike="noStrike" cap="none" dirty="0">
                          <a:solidFill>
                            <a:srgbClr val="004E66"/>
                          </a:solidFill>
                          <a:latin typeface="Calibri" panose="020F0502020204030204" pitchFamily="34" charset="0"/>
                          <a:cs typeface="Calibri" panose="020F0502020204030204" pitchFamily="34" charset="0"/>
                        </a:rPr>
                        <a:t>Søvnrestriksjon</a:t>
                      </a:r>
                      <a:endParaRPr sz="1800" b="1"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no-NO" sz="1800" u="none" strike="noStrike" cap="none" dirty="0">
                          <a:solidFill>
                            <a:srgbClr val="004E66"/>
                          </a:solidFill>
                          <a:latin typeface="Calibri" panose="020F0502020204030204" pitchFamily="34" charset="0"/>
                          <a:cs typeface="Calibri" panose="020F0502020204030204" pitchFamily="34" charset="0"/>
                        </a:rPr>
                        <a:t>Søvnrestriksjon er en metode der tillatt tid for opphold i sengen reguleres. Gjennom reduksjon av søvntid er målet å øke kroppens søvnbehov</a:t>
                      </a:r>
                      <a:endParaRPr sz="1800"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19550">
                <a:tc>
                  <a:txBody>
                    <a:bodyPr/>
                    <a:lstStyle/>
                    <a:p>
                      <a:pPr marL="0" marR="0" lvl="0" indent="0" algn="l" rtl="0">
                        <a:lnSpc>
                          <a:spcPct val="100000"/>
                        </a:lnSpc>
                        <a:spcBef>
                          <a:spcPts val="0"/>
                        </a:spcBef>
                        <a:spcAft>
                          <a:spcPts val="0"/>
                        </a:spcAft>
                        <a:buClr>
                          <a:srgbClr val="000000"/>
                        </a:buClr>
                        <a:buSzPts val="1300"/>
                        <a:buFont typeface="Arial"/>
                        <a:buNone/>
                      </a:pPr>
                      <a:r>
                        <a:rPr lang="no-NO" sz="1800" b="1" u="none" strike="noStrike" cap="none" dirty="0">
                          <a:solidFill>
                            <a:srgbClr val="004E66"/>
                          </a:solidFill>
                          <a:latin typeface="Calibri" panose="020F0502020204030204" pitchFamily="34" charset="0"/>
                          <a:cs typeface="Calibri" panose="020F0502020204030204" pitchFamily="34" charset="0"/>
                        </a:rPr>
                        <a:t>Stimuluskontroll</a:t>
                      </a:r>
                      <a:endParaRPr sz="1800" b="1"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no-NO" sz="1800" u="none" strike="noStrike" cap="none" dirty="0">
                          <a:solidFill>
                            <a:srgbClr val="004E66"/>
                          </a:solidFill>
                          <a:latin typeface="Calibri" panose="020F0502020204030204" pitchFamily="34" charset="0"/>
                          <a:cs typeface="Calibri" panose="020F0502020204030204" pitchFamily="34" charset="0"/>
                        </a:rPr>
                        <a:t>Øke assosiasjonen mellom seng og søvn </a:t>
                      </a:r>
                      <a:endParaRPr sz="1800"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47675">
                <a:tc>
                  <a:txBody>
                    <a:bodyPr/>
                    <a:lstStyle/>
                    <a:p>
                      <a:pPr marL="0" marR="0" lvl="0" indent="0" algn="l" rtl="0">
                        <a:lnSpc>
                          <a:spcPct val="100000"/>
                        </a:lnSpc>
                        <a:spcBef>
                          <a:spcPts val="0"/>
                        </a:spcBef>
                        <a:spcAft>
                          <a:spcPts val="0"/>
                        </a:spcAft>
                        <a:buClr>
                          <a:srgbClr val="000000"/>
                        </a:buClr>
                        <a:buSzPts val="1300"/>
                        <a:buFont typeface="Arial"/>
                        <a:buNone/>
                      </a:pPr>
                      <a:r>
                        <a:rPr lang="no-NO" sz="1800" b="1" u="none" strike="noStrike" cap="none" dirty="0">
                          <a:solidFill>
                            <a:srgbClr val="004E66"/>
                          </a:solidFill>
                          <a:latin typeface="Calibri" panose="020F0502020204030204" pitchFamily="34" charset="0"/>
                          <a:cs typeface="Calibri" panose="020F0502020204030204" pitchFamily="34" charset="0"/>
                        </a:rPr>
                        <a:t>Kognitiv </a:t>
                      </a:r>
                      <a:r>
                        <a:rPr lang="nb-NO" sz="1800" b="1" u="none" strike="noStrike" cap="none" dirty="0">
                          <a:solidFill>
                            <a:srgbClr val="004E66"/>
                          </a:solidFill>
                          <a:latin typeface="Calibri" panose="020F0502020204030204" pitchFamily="34" charset="0"/>
                          <a:cs typeface="Calibri" panose="020F0502020204030204" pitchFamily="34" charset="0"/>
                        </a:rPr>
                        <a:t>restrukturering</a:t>
                      </a:r>
                      <a:endParaRPr sz="1800" b="1"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nb-NO" sz="1800" u="none" strike="noStrike" cap="none" dirty="0">
                          <a:solidFill>
                            <a:srgbClr val="004E66"/>
                          </a:solidFill>
                          <a:latin typeface="Calibri" panose="020F0502020204030204" pitchFamily="34" charset="0"/>
                          <a:cs typeface="Calibri" panose="020F0502020204030204" pitchFamily="34" charset="0"/>
                        </a:rPr>
                        <a:t>Jobbe med tanker om og holdninger til søvn</a:t>
                      </a:r>
                      <a:endParaRPr sz="1800"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18850">
                <a:tc>
                  <a:txBody>
                    <a:bodyPr/>
                    <a:lstStyle/>
                    <a:p>
                      <a:pPr marL="0" marR="0" lvl="0" indent="0" algn="l" rtl="0">
                        <a:lnSpc>
                          <a:spcPct val="100000"/>
                        </a:lnSpc>
                        <a:spcBef>
                          <a:spcPts val="0"/>
                        </a:spcBef>
                        <a:spcAft>
                          <a:spcPts val="0"/>
                        </a:spcAft>
                        <a:buClr>
                          <a:srgbClr val="000000"/>
                        </a:buClr>
                        <a:buSzPts val="1300"/>
                        <a:buFont typeface="Arial"/>
                        <a:buNone/>
                      </a:pPr>
                      <a:r>
                        <a:rPr lang="no-NO" sz="1800" b="1" u="none" strike="noStrike" cap="none" dirty="0">
                          <a:solidFill>
                            <a:srgbClr val="004E66"/>
                          </a:solidFill>
                          <a:latin typeface="Calibri" panose="020F0502020204030204" pitchFamily="34" charset="0"/>
                          <a:cs typeface="Calibri" panose="020F0502020204030204" pitchFamily="34" charset="0"/>
                        </a:rPr>
                        <a:t>Avspenning</a:t>
                      </a:r>
                      <a:endParaRPr sz="1800" b="1"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no-NO" sz="1800" u="none" strike="noStrike" cap="none" dirty="0">
                          <a:solidFill>
                            <a:srgbClr val="004E66"/>
                          </a:solidFill>
                          <a:latin typeface="Calibri" panose="020F0502020204030204" pitchFamily="34" charset="0"/>
                          <a:cs typeface="Calibri" panose="020F0502020204030204" pitchFamily="34" charset="0"/>
                        </a:rPr>
                        <a:t>Lære å gjenkjenne og kontrollere muskelspenninger i kroppen</a:t>
                      </a:r>
                      <a:endParaRPr sz="1800" u="none" strike="noStrike" cap="none" dirty="0">
                        <a:solidFill>
                          <a:srgbClr val="004E66"/>
                        </a:solidFill>
                        <a:latin typeface="Calibri" panose="020F0502020204030204" pitchFamily="34" charset="0"/>
                        <a:cs typeface="Calibri" panose="020F0502020204030204" pitchFamily="34" charset="0"/>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 name="Google Shape;151;p5">
            <a:extLst>
              <a:ext uri="{FF2B5EF4-FFF2-40B4-BE49-F238E27FC236}">
                <a16:creationId xmlns:a16="http://schemas.microsoft.com/office/drawing/2014/main" id="{BEE742F8-012E-F61E-F03B-D7D40B9DDC04}"/>
              </a:ext>
            </a:extLst>
          </p:cNvPr>
          <p:cNvSpPr txBox="1"/>
          <p:nvPr/>
        </p:nvSpPr>
        <p:spPr>
          <a:xfrm>
            <a:off x="468000" y="877188"/>
            <a:ext cx="8208000" cy="72015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000" b="1" i="0" u="none" strike="noStrike" cap="none" dirty="0">
                <a:solidFill>
                  <a:srgbClr val="004E66"/>
                </a:solidFill>
                <a:latin typeface="Calibri"/>
                <a:ea typeface="Calibri"/>
                <a:cs typeface="Calibri"/>
                <a:sym typeface="Calibri"/>
              </a:rPr>
              <a:t>KOGNITIV ATFERDSTERAPI FOR INSOMNI (KAT-i)</a:t>
            </a:r>
            <a:endParaRPr sz="30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2"/>
          <p:cNvPicPr preferRelativeResize="0"/>
          <p:nvPr/>
        </p:nvPicPr>
        <p:blipFill rotWithShape="1">
          <a:blip r:embed="rId3">
            <a:alphaModFix/>
          </a:blip>
          <a:srcRect/>
          <a:stretch/>
        </p:blipFill>
        <p:spPr>
          <a:xfrm>
            <a:off x="0" y="1"/>
            <a:ext cx="9144000" cy="6858000"/>
          </a:xfrm>
          <a:prstGeom prst="rect">
            <a:avLst/>
          </a:prstGeom>
          <a:noFill/>
          <a:ln>
            <a:noFill/>
          </a:ln>
        </p:spPr>
      </p:pic>
      <p:sp>
        <p:nvSpPr>
          <p:cNvPr id="256" name="Google Shape;256;p22"/>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22"/>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22"/>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59" name="Google Shape;259;p22"/>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2"/>
          <p:cNvSpPr txBox="1"/>
          <p:nvPr/>
        </p:nvSpPr>
        <p:spPr>
          <a:xfrm>
            <a:off x="575556" y="1"/>
            <a:ext cx="7992888" cy="614635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Av</a:t>
            </a:r>
            <a:r>
              <a:rPr lang="no-NO" sz="3600" b="1" dirty="0">
                <a:solidFill>
                  <a:srgbClr val="004E66"/>
                </a:solidFill>
                <a:latin typeface="Calibri"/>
                <a:ea typeface="Calibri"/>
                <a:cs typeface="Calibri"/>
                <a:sym typeface="Calibri"/>
              </a:rPr>
              <a:t>spenning</a:t>
            </a:r>
            <a:r>
              <a:rPr lang="no-NO" sz="3600" b="1" i="0" u="none" strike="noStrike" cap="none" dirty="0">
                <a:solidFill>
                  <a:srgbClr val="004E66"/>
                </a:solidFill>
                <a:latin typeface="Calibri"/>
                <a:ea typeface="Calibri"/>
                <a:cs typeface="Calibri"/>
                <a:sym typeface="Calibri"/>
              </a:rPr>
              <a:t>steknikker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23"/>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23"/>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69" name="Google Shape;269;p23"/>
          <p:cNvSpPr txBox="1"/>
          <p:nvPr/>
        </p:nvSpPr>
        <p:spPr>
          <a:xfrm>
            <a:off x="437888"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Avs</a:t>
            </a:r>
            <a:r>
              <a:rPr lang="no-NO" sz="3600" b="1" dirty="0">
                <a:solidFill>
                  <a:srgbClr val="004E66"/>
                </a:solidFill>
                <a:latin typeface="Calibri"/>
                <a:ea typeface="Calibri"/>
                <a:cs typeface="Calibri"/>
                <a:sym typeface="Calibri"/>
              </a:rPr>
              <a:t>pennings</a:t>
            </a:r>
            <a:r>
              <a:rPr lang="no-NO" sz="3600" b="1" i="0" u="none" strike="noStrike" cap="none" dirty="0">
                <a:solidFill>
                  <a:srgbClr val="004E66"/>
                </a:solidFill>
                <a:latin typeface="Calibri"/>
                <a:ea typeface="Calibri"/>
                <a:cs typeface="Calibri"/>
                <a:sym typeface="Calibri"/>
              </a:rPr>
              <a:t>teknikker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
        <p:nvSpPr>
          <p:cNvPr id="270" name="Google Shape;270;p23"/>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23"/>
          <p:cNvSpPr/>
          <p:nvPr/>
        </p:nvSpPr>
        <p:spPr>
          <a:xfrm>
            <a:off x="2286000" y="2413338"/>
            <a:ext cx="4572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p:txBody>
      </p:sp>
      <p:sp>
        <p:nvSpPr>
          <p:cNvPr id="272" name="Google Shape;272;p23"/>
          <p:cNvSpPr txBox="1"/>
          <p:nvPr/>
        </p:nvSpPr>
        <p:spPr>
          <a:xfrm>
            <a:off x="468000" y="1680877"/>
            <a:ext cx="6912311" cy="3958105"/>
          </a:xfrm>
          <a:prstGeom prst="rect">
            <a:avLst/>
          </a:prstGeom>
          <a:noFill/>
          <a:ln>
            <a:noFill/>
          </a:ln>
        </p:spPr>
        <p:txBody>
          <a:bodyPr spcFirstLastPara="1" wrap="square" lIns="91425" tIns="45700" rIns="91425" bIns="45700" anchor="t" anchorCtr="0">
            <a:normAutofit/>
          </a:bodyPr>
          <a:lstStyle/>
          <a:p>
            <a:pPr marL="457200" marR="0" lvl="1" indent="0" algn="l" rtl="0">
              <a:lnSpc>
                <a:spcPct val="100000"/>
              </a:lnSpc>
              <a:spcBef>
                <a:spcPts val="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1" indent="0" algn="l" rtl="0">
              <a:lnSpc>
                <a:spcPct val="100000"/>
              </a:lnSpc>
              <a:spcBef>
                <a:spcPts val="48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0" indent="-279400" algn="l" rtl="0">
              <a:lnSpc>
                <a:spcPct val="100000"/>
              </a:lnSpc>
              <a:spcBef>
                <a:spcPts val="560"/>
              </a:spcBef>
              <a:spcAft>
                <a:spcPts val="0"/>
              </a:spcAft>
              <a:buClr>
                <a:srgbClr val="004E66"/>
              </a:buClr>
              <a:buSzPts val="2800"/>
              <a:buFont typeface="Arial"/>
              <a:buNone/>
            </a:pPr>
            <a:endParaRPr sz="2800" b="0" i="0" u="none" strike="noStrike" cap="none">
              <a:solidFill>
                <a:srgbClr val="004E66"/>
              </a:solidFill>
              <a:latin typeface="Calibri"/>
              <a:ea typeface="Calibri"/>
              <a:cs typeface="Calibri"/>
              <a:sym typeface="Calibri"/>
            </a:endParaRPr>
          </a:p>
        </p:txBody>
      </p:sp>
      <p:sp>
        <p:nvSpPr>
          <p:cNvPr id="273" name="Google Shape;273;p23"/>
          <p:cNvSpPr txBox="1"/>
          <p:nvPr/>
        </p:nvSpPr>
        <p:spPr>
          <a:xfrm>
            <a:off x="467544" y="1772816"/>
            <a:ext cx="8229600" cy="424847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74" name="Google Shape;274;p23"/>
          <p:cNvSpPr/>
          <p:nvPr/>
        </p:nvSpPr>
        <p:spPr>
          <a:xfrm rot="10800000">
            <a:off x="-979311" y="2867622"/>
            <a:ext cx="3722913" cy="3061014"/>
          </a:xfrm>
          <a:prstGeom prst="leftArrow">
            <a:avLst>
              <a:gd name="adj1" fmla="val 50000"/>
              <a:gd name="adj2" fmla="val 50000"/>
            </a:avLst>
          </a:prstGeom>
          <a:solidFill>
            <a:srgbClr val="D2EAEE"/>
          </a:solidFill>
          <a:ln w="25400" cap="flat" cmpd="sng">
            <a:solidFill>
              <a:srgbClr val="D2EA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3"/>
          <p:cNvSpPr txBox="1"/>
          <p:nvPr/>
        </p:nvSpPr>
        <p:spPr>
          <a:xfrm>
            <a:off x="645337" y="1587511"/>
            <a:ext cx="6734974" cy="4248472"/>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Hjelper kroppen å roe ned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56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Demper stress og bekymringstanker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60"/>
              </a:spcBef>
              <a:spcAft>
                <a:spcPts val="0"/>
              </a:spcAft>
              <a:buClr>
                <a:srgbClr val="004E66"/>
              </a:buClr>
              <a:buSzPts val="2800"/>
              <a:buFont typeface="Arial"/>
              <a:buNone/>
            </a:pPr>
            <a:endParaRPr sz="2800" b="0" i="0" u="none" strike="noStrike" cap="none" dirty="0">
              <a:solidFill>
                <a:srgbClr val="004E66"/>
              </a:solidFill>
              <a:latin typeface="Calibri"/>
              <a:ea typeface="Calibri"/>
              <a:cs typeface="Calibri"/>
              <a:sym typeface="Calibri"/>
            </a:endParaRPr>
          </a:p>
          <a:p>
            <a:pPr marL="457200" marR="0" lvl="1" indent="0" algn="l" rtl="0">
              <a:lnSpc>
                <a:spcPct val="100000"/>
              </a:lnSpc>
              <a:spcBef>
                <a:spcPts val="400"/>
              </a:spcBef>
              <a:spcAft>
                <a:spcPts val="0"/>
              </a:spcAft>
              <a:buClr>
                <a:srgbClr val="004E66"/>
              </a:buClr>
              <a:buSzPts val="2000"/>
              <a:buFont typeface="Arial"/>
              <a:buNone/>
            </a:pPr>
            <a:endParaRPr sz="2000" b="0" i="0" u="none" strike="noStrike" cap="none" dirty="0">
              <a:solidFill>
                <a:srgbClr val="004E66"/>
              </a:solidFill>
              <a:latin typeface="Calibri"/>
              <a:ea typeface="Calibri"/>
              <a:cs typeface="Calibri"/>
              <a:sym typeface="Calibri"/>
            </a:endParaRPr>
          </a:p>
          <a:p>
            <a:pPr marL="457200" marR="0" lvl="1" indent="0" algn="l" rtl="0">
              <a:lnSpc>
                <a:spcPct val="100000"/>
              </a:lnSpc>
              <a:spcBef>
                <a:spcPts val="400"/>
              </a:spcBef>
              <a:spcAft>
                <a:spcPts val="0"/>
              </a:spcAft>
              <a:buClr>
                <a:srgbClr val="004E66"/>
              </a:buClr>
              <a:buSzPts val="2000"/>
              <a:buFont typeface="Arial"/>
              <a:buNone/>
            </a:pPr>
            <a:r>
              <a:rPr lang="no-NO" sz="2000" b="0" i="1" u="none" strike="noStrike" cap="none" dirty="0">
                <a:solidFill>
                  <a:srgbClr val="004E66"/>
                </a:solidFill>
                <a:latin typeface="Calibri"/>
                <a:ea typeface="Calibri"/>
                <a:cs typeface="Calibri"/>
                <a:sym typeface="Calibri"/>
              </a:rPr>
              <a:t>                             	Progressiv muskelavslapning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400"/>
              </a:spcBef>
              <a:spcAft>
                <a:spcPts val="0"/>
              </a:spcAft>
              <a:buClr>
                <a:srgbClr val="004E66"/>
              </a:buClr>
              <a:buSzPts val="2000"/>
              <a:buFont typeface="Arial"/>
              <a:buNone/>
            </a:pPr>
            <a:r>
              <a:rPr lang="no-NO" sz="2000" b="0" i="1" u="none" strike="noStrike" cap="none" dirty="0">
                <a:solidFill>
                  <a:srgbClr val="004E66"/>
                </a:solidFill>
                <a:latin typeface="Calibri"/>
                <a:ea typeface="Calibri"/>
                <a:cs typeface="Calibri"/>
                <a:sym typeface="Calibri"/>
              </a:rPr>
              <a:t>                             	Pusteteknikker</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400"/>
              </a:spcBef>
              <a:spcAft>
                <a:spcPts val="0"/>
              </a:spcAft>
              <a:buClr>
                <a:srgbClr val="004E66"/>
              </a:buClr>
              <a:buSzPts val="2000"/>
              <a:buFont typeface="Arial"/>
              <a:buNone/>
            </a:pPr>
            <a:r>
              <a:rPr lang="no-NO" sz="2000" b="0" i="1" u="none" strike="noStrike" cap="none" dirty="0">
                <a:solidFill>
                  <a:srgbClr val="004E66"/>
                </a:solidFill>
                <a:latin typeface="Calibri"/>
                <a:ea typeface="Calibri"/>
                <a:cs typeface="Calibri"/>
                <a:sym typeface="Calibri"/>
              </a:rPr>
              <a:t>                            	Yoga og meditasjon</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400"/>
              </a:spcBef>
              <a:spcAft>
                <a:spcPts val="0"/>
              </a:spcAft>
              <a:buClr>
                <a:srgbClr val="004E66"/>
              </a:buClr>
              <a:buSzPts val="2000"/>
              <a:buFont typeface="Arial"/>
              <a:buNone/>
            </a:pPr>
            <a:r>
              <a:rPr lang="no-NO" sz="2000" b="0" i="1" u="none" strike="noStrike" cap="none" dirty="0">
                <a:solidFill>
                  <a:srgbClr val="004E66"/>
                </a:solidFill>
                <a:latin typeface="Calibri"/>
                <a:ea typeface="Calibri"/>
                <a:cs typeface="Calibri"/>
                <a:sym typeface="Calibri"/>
              </a:rPr>
              <a:t>                             	Oppmerksomt nærvær (</a:t>
            </a:r>
            <a:r>
              <a:rPr lang="no-NO" sz="2000" i="1" dirty="0" err="1">
                <a:solidFill>
                  <a:srgbClr val="004E66"/>
                </a:solidFill>
                <a:latin typeface="Calibri"/>
                <a:ea typeface="Calibri"/>
                <a:cs typeface="Calibri"/>
                <a:sym typeface="Calibri"/>
              </a:rPr>
              <a:t>m</a:t>
            </a:r>
            <a:r>
              <a:rPr lang="no-NO" sz="2000" b="0" i="1" u="none" strike="noStrike" cap="none" dirty="0" err="1">
                <a:solidFill>
                  <a:srgbClr val="004E66"/>
                </a:solidFill>
                <a:latin typeface="Calibri"/>
                <a:ea typeface="Calibri"/>
                <a:cs typeface="Calibri"/>
                <a:sym typeface="Calibri"/>
              </a:rPr>
              <a:t>indfulness</a:t>
            </a:r>
            <a:r>
              <a:rPr lang="no-NO" sz="2000" b="0" i="1" u="none" strike="noStrike" cap="none" dirty="0">
                <a:solidFill>
                  <a:srgbClr val="004E6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400"/>
              </a:spcBef>
              <a:spcAft>
                <a:spcPts val="0"/>
              </a:spcAft>
              <a:buClr>
                <a:srgbClr val="004E66"/>
              </a:buClr>
              <a:buSzPts val="2000"/>
              <a:buFont typeface="Arial"/>
              <a:buNone/>
            </a:pPr>
            <a:r>
              <a:rPr lang="no-NO" sz="2000" b="0" i="1" u="none" strike="noStrike" cap="none" dirty="0">
                <a:solidFill>
                  <a:srgbClr val="004E66"/>
                </a:solidFill>
                <a:latin typeface="Calibri"/>
                <a:ea typeface="Calibri"/>
                <a:cs typeface="Calibri"/>
                <a:sym typeface="Calibri"/>
              </a:rPr>
              <a:t>                            	Internett og apper</a:t>
            </a:r>
            <a:endParaRPr sz="2000" b="0" i="1" u="none" strike="noStrike" cap="none" dirty="0">
              <a:solidFill>
                <a:srgbClr val="004E6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8"/>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8"/>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84" name="Google Shape;284;p18"/>
          <p:cNvSpPr txBox="1"/>
          <p:nvPr/>
        </p:nvSpPr>
        <p:spPr>
          <a:xfrm>
            <a:off x="437888"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a:solidFill>
                <a:srgbClr val="004E66"/>
              </a:solidFill>
              <a:latin typeface="Calibri"/>
              <a:ea typeface="Calibri"/>
              <a:cs typeface="Calibri"/>
              <a:sym typeface="Calibri"/>
            </a:endParaRPr>
          </a:p>
        </p:txBody>
      </p:sp>
      <p:sp>
        <p:nvSpPr>
          <p:cNvPr id="285" name="Google Shape;285;p18"/>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18"/>
          <p:cNvSpPr txBox="1"/>
          <p:nvPr/>
        </p:nvSpPr>
        <p:spPr>
          <a:xfrm>
            <a:off x="467544" y="1772816"/>
            <a:ext cx="8229600" cy="424847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287" name="Google Shape;287;p18"/>
          <p:cNvSpPr/>
          <p:nvPr/>
        </p:nvSpPr>
        <p:spPr>
          <a:xfrm>
            <a:off x="2286000" y="2413338"/>
            <a:ext cx="4572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p:txBody>
      </p:sp>
      <p:sp>
        <p:nvSpPr>
          <p:cNvPr id="288" name="Google Shape;288;p18"/>
          <p:cNvSpPr txBox="1"/>
          <p:nvPr/>
        </p:nvSpPr>
        <p:spPr>
          <a:xfrm>
            <a:off x="645337" y="1587511"/>
            <a:ext cx="6734974" cy="424847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2800"/>
              <a:buFont typeface="Arial"/>
              <a:buNone/>
            </a:pPr>
            <a:endParaRPr sz="2800" b="0" i="0" u="none" strike="noStrike" cap="none">
              <a:solidFill>
                <a:srgbClr val="004E66"/>
              </a:solidFill>
              <a:latin typeface="Calibri"/>
              <a:ea typeface="Calibri"/>
              <a:cs typeface="Calibri"/>
              <a:sym typeface="Calibri"/>
            </a:endParaRPr>
          </a:p>
        </p:txBody>
      </p:sp>
      <p:sp>
        <p:nvSpPr>
          <p:cNvPr id="289" name="Google Shape;289;p18"/>
          <p:cNvSpPr txBox="1"/>
          <p:nvPr/>
        </p:nvSpPr>
        <p:spPr>
          <a:xfrm>
            <a:off x="468000" y="1680877"/>
            <a:ext cx="6912311" cy="3958105"/>
          </a:xfrm>
          <a:prstGeom prst="rect">
            <a:avLst/>
          </a:prstGeom>
          <a:noFill/>
          <a:ln>
            <a:noFill/>
          </a:ln>
        </p:spPr>
        <p:txBody>
          <a:bodyPr spcFirstLastPara="1" wrap="square" lIns="91425" tIns="45700" rIns="91425" bIns="45700" anchor="t" anchorCtr="0">
            <a:normAutofit/>
          </a:bodyPr>
          <a:lstStyle/>
          <a:p>
            <a:pPr marL="457200" marR="0" lvl="1" indent="0" algn="l" rtl="0">
              <a:lnSpc>
                <a:spcPct val="100000"/>
              </a:lnSpc>
              <a:spcBef>
                <a:spcPts val="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1" indent="0" algn="l" rtl="0">
              <a:lnSpc>
                <a:spcPct val="100000"/>
              </a:lnSpc>
              <a:spcBef>
                <a:spcPts val="48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1" indent="0" algn="l" rtl="0">
              <a:lnSpc>
                <a:spcPct val="100000"/>
              </a:lnSpc>
              <a:spcBef>
                <a:spcPts val="480"/>
              </a:spcBef>
              <a:spcAft>
                <a:spcPts val="0"/>
              </a:spcAft>
              <a:buClr>
                <a:srgbClr val="004E66"/>
              </a:buClr>
              <a:buSzPts val="2400"/>
              <a:buFont typeface="Arial"/>
              <a:buNone/>
            </a:pPr>
            <a:endParaRPr sz="2400" b="0" i="0" u="none" strike="noStrike" cap="none">
              <a:solidFill>
                <a:srgbClr val="004E66"/>
              </a:solidFill>
              <a:latin typeface="Calibri"/>
              <a:ea typeface="Calibri"/>
              <a:cs typeface="Calibri"/>
              <a:sym typeface="Calibri"/>
            </a:endParaRPr>
          </a:p>
          <a:p>
            <a:pPr marL="457200" marR="0" lvl="0" indent="-279400" algn="l" rtl="0">
              <a:lnSpc>
                <a:spcPct val="100000"/>
              </a:lnSpc>
              <a:spcBef>
                <a:spcPts val="560"/>
              </a:spcBef>
              <a:spcAft>
                <a:spcPts val="0"/>
              </a:spcAft>
              <a:buClr>
                <a:srgbClr val="004E66"/>
              </a:buClr>
              <a:buSzPts val="2800"/>
              <a:buFont typeface="Arial"/>
              <a:buNone/>
            </a:pPr>
            <a:endParaRPr sz="2800" b="0" i="0" u="none" strike="noStrike" cap="none">
              <a:solidFill>
                <a:srgbClr val="004E66"/>
              </a:solidFill>
              <a:latin typeface="Calibri"/>
              <a:ea typeface="Calibri"/>
              <a:cs typeface="Calibri"/>
              <a:sym typeface="Calibri"/>
            </a:endParaRPr>
          </a:p>
        </p:txBody>
      </p:sp>
      <p:pic>
        <p:nvPicPr>
          <p:cNvPr id="290" name="Google Shape;290;p18"/>
          <p:cNvPicPr preferRelativeResize="0"/>
          <p:nvPr/>
        </p:nvPicPr>
        <p:blipFill rotWithShape="1">
          <a:blip r:embed="rId3">
            <a:alphaModFix/>
          </a:blip>
          <a:srcRect/>
          <a:stretch/>
        </p:blipFill>
        <p:spPr>
          <a:xfrm>
            <a:off x="0" y="0"/>
            <a:ext cx="9144000" cy="6858000"/>
          </a:xfrm>
          <a:prstGeom prst="rect">
            <a:avLst/>
          </a:prstGeom>
          <a:solidFill>
            <a:srgbClr val="FFD036"/>
          </a:solidFill>
          <a:ln>
            <a:noFill/>
          </a:ln>
        </p:spPr>
      </p:pic>
      <p:pic>
        <p:nvPicPr>
          <p:cNvPr id="291" name="Google Shape;291;p18"/>
          <p:cNvPicPr preferRelativeResize="0"/>
          <p:nvPr/>
        </p:nvPicPr>
        <p:blipFill rotWithShape="1">
          <a:blip r:embed="rId4">
            <a:alphaModFix/>
          </a:blip>
          <a:srcRect/>
          <a:stretch/>
        </p:blipFill>
        <p:spPr>
          <a:xfrm>
            <a:off x="2714834" y="869961"/>
            <a:ext cx="3657366" cy="5118078"/>
          </a:xfrm>
          <a:prstGeom prst="rect">
            <a:avLst/>
          </a:prstGeom>
          <a:solidFill>
            <a:schemeClr val="lt1"/>
          </a:solidFill>
          <a:ln>
            <a:noFill/>
          </a:ln>
          <a:effectLst>
            <a:outerShdw blurRad="50800" dist="38100" dir="16200000"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9"/>
          <p:cNvPicPr preferRelativeResize="0"/>
          <p:nvPr/>
        </p:nvPicPr>
        <p:blipFill rotWithShape="1">
          <a:blip r:embed="rId3">
            <a:alphaModFix/>
          </a:blip>
          <a:srcRect/>
          <a:stretch/>
        </p:blipFill>
        <p:spPr>
          <a:xfrm>
            <a:off x="611560" y="620688"/>
            <a:ext cx="7910124" cy="5609683"/>
          </a:xfrm>
          <a:prstGeom prst="rect">
            <a:avLst/>
          </a:prstGeom>
          <a:solidFill>
            <a:schemeClr val="lt1"/>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a:extLst>
            <a:ext uri="{FF2B5EF4-FFF2-40B4-BE49-F238E27FC236}">
              <a16:creationId xmlns:a16="http://schemas.microsoft.com/office/drawing/2014/main" id="{3054CD8D-E32B-8ADA-A3CD-0A2067CD6349}"/>
            </a:ext>
          </a:extLst>
        </p:cNvPr>
        <p:cNvGrpSpPr/>
        <p:nvPr/>
      </p:nvGrpSpPr>
      <p:grpSpPr>
        <a:xfrm>
          <a:off x="0" y="0"/>
          <a:ext cx="0" cy="0"/>
          <a:chOff x="0" y="0"/>
          <a:chExt cx="0" cy="0"/>
        </a:xfrm>
      </p:grpSpPr>
      <p:pic>
        <p:nvPicPr>
          <p:cNvPr id="436" name="Google Shape;436;p20">
            <a:extLst>
              <a:ext uri="{FF2B5EF4-FFF2-40B4-BE49-F238E27FC236}">
                <a16:creationId xmlns:a16="http://schemas.microsoft.com/office/drawing/2014/main" id="{1B6AE007-6D9A-CBA6-5E78-06777D8E9A24}"/>
              </a:ext>
            </a:extLst>
          </p:cNvPr>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37" name="Google Shape;437;p20">
            <a:extLst>
              <a:ext uri="{FF2B5EF4-FFF2-40B4-BE49-F238E27FC236}">
                <a16:creationId xmlns:a16="http://schemas.microsoft.com/office/drawing/2014/main" id="{0A6DF573-2D7E-6EC4-4DE0-E1B1A586044E}"/>
              </a:ext>
            </a:extLst>
          </p:cNvPr>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20">
            <a:extLst>
              <a:ext uri="{FF2B5EF4-FFF2-40B4-BE49-F238E27FC236}">
                <a16:creationId xmlns:a16="http://schemas.microsoft.com/office/drawing/2014/main" id="{016D7FAD-6CB3-91B2-15E4-01B7AE24E673}"/>
              </a:ext>
            </a:extLst>
          </p:cNvPr>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20">
            <a:extLst>
              <a:ext uri="{FF2B5EF4-FFF2-40B4-BE49-F238E27FC236}">
                <a16:creationId xmlns:a16="http://schemas.microsoft.com/office/drawing/2014/main" id="{2EBEB89C-1832-6940-E64A-DD05135A29F9}"/>
              </a:ext>
            </a:extLst>
          </p:cNvPr>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40" name="Google Shape;440;p20">
            <a:extLst>
              <a:ext uri="{FF2B5EF4-FFF2-40B4-BE49-F238E27FC236}">
                <a16:creationId xmlns:a16="http://schemas.microsoft.com/office/drawing/2014/main" id="{2126E2E4-1098-3643-ED2C-78BAC96CF1D0}"/>
              </a:ext>
            </a:extLst>
          </p:cNvPr>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20">
            <a:extLst>
              <a:ext uri="{FF2B5EF4-FFF2-40B4-BE49-F238E27FC236}">
                <a16:creationId xmlns:a16="http://schemas.microsoft.com/office/drawing/2014/main" id="{7F4B79A3-8C27-DD24-82ED-9148E8F94CF5}"/>
              </a:ext>
            </a:extLst>
          </p:cNvPr>
          <p:cNvSpPr txBox="1"/>
          <p:nvPr/>
        </p:nvSpPr>
        <p:spPr>
          <a:xfrm>
            <a:off x="575550" y="2691969"/>
            <a:ext cx="7992900" cy="1474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Hjemmeoppgave</a:t>
            </a:r>
            <a:r>
              <a:rPr lang="nb-NO" sz="6600" b="1" i="0" u="none" strike="noStrike" cap="none" dirty="0">
                <a:solidFill>
                  <a:srgbClr val="004E66"/>
                </a:solidFill>
                <a:latin typeface="Calibri"/>
                <a:ea typeface="Calibri"/>
                <a:cs typeface="Calibri"/>
                <a:sym typeface="Calibri"/>
              </a:rPr>
              <a:t>r</a:t>
            </a:r>
            <a:endParaRPr sz="6600" b="1" i="0" u="none" strike="noStrike" cap="none" dirty="0">
              <a:solidFill>
                <a:srgbClr val="004E66"/>
              </a:solidFill>
              <a:latin typeface="Calibri"/>
              <a:ea typeface="Calibri"/>
              <a:cs typeface="Calibri"/>
              <a:sym typeface="Calibri"/>
            </a:endParaRPr>
          </a:p>
        </p:txBody>
      </p:sp>
      <p:sp>
        <p:nvSpPr>
          <p:cNvPr id="442" name="Google Shape;442;p20">
            <a:extLst>
              <a:ext uri="{FF2B5EF4-FFF2-40B4-BE49-F238E27FC236}">
                <a16:creationId xmlns:a16="http://schemas.microsoft.com/office/drawing/2014/main" id="{E2FDB557-3189-37BD-A61E-6D282205DAAA}"/>
              </a:ext>
            </a:extLst>
          </p:cNvPr>
          <p:cNvSpPr txBox="1"/>
          <p:nvPr/>
        </p:nvSpPr>
        <p:spPr>
          <a:xfrm>
            <a:off x="1732727" y="4296474"/>
            <a:ext cx="5678546" cy="1677900"/>
          </a:xfrm>
          <a:prstGeom prst="rect">
            <a:avLst/>
          </a:prstGeom>
          <a:noFill/>
          <a:ln>
            <a:noFill/>
          </a:ln>
        </p:spPr>
        <p:txBody>
          <a:bodyPr spcFirstLastPara="1" wrap="square" lIns="91425" tIns="91425" rIns="91425" bIns="91425" anchor="t" anchorCtr="0">
            <a:noAutofit/>
          </a:bodyPr>
          <a:lstStyle/>
          <a:p>
            <a:pPr marL="457200" lvl="0" indent="-381000">
              <a:spcBef>
                <a:spcPts val="360"/>
              </a:spcBef>
              <a:buClr>
                <a:srgbClr val="004E66"/>
              </a:buClr>
              <a:buSzPts val="2400"/>
              <a:buFont typeface="Calibri"/>
              <a:buAutoNum type="arabicPeriod"/>
            </a:pPr>
            <a:r>
              <a:rPr lang="nb-NO" sz="2800" dirty="0">
                <a:solidFill>
                  <a:srgbClr val="004E66"/>
                </a:solidFill>
                <a:latin typeface="Calibri"/>
                <a:ea typeface="Calibri"/>
                <a:cs typeface="Calibri"/>
                <a:sym typeface="Calibri"/>
              </a:rPr>
              <a:t>Søvndagbok</a:t>
            </a:r>
            <a:r>
              <a:rPr lang="no-NO" sz="2800" b="0" i="0" u="none" strike="noStrike" cap="none" dirty="0">
                <a:solidFill>
                  <a:srgbClr val="004E66"/>
                </a:solidFill>
                <a:latin typeface="Calibri"/>
                <a:ea typeface="Calibri"/>
                <a:cs typeface="Calibri"/>
                <a:sym typeface="Calibri"/>
              </a:rPr>
              <a:t> </a:t>
            </a:r>
            <a:endParaRPr sz="2800" b="0" i="0" u="none" strike="noStrike" cap="none" dirty="0">
              <a:solidFill>
                <a:srgbClr val="004E66"/>
              </a:solidFill>
              <a:latin typeface="Calibri"/>
              <a:ea typeface="Calibri"/>
              <a:cs typeface="Calibri"/>
              <a:sym typeface="Calibri"/>
            </a:endParaRPr>
          </a:p>
          <a:p>
            <a:pPr marL="457200" marR="0" lvl="0" indent="-381000" algn="l" rtl="0">
              <a:lnSpc>
                <a:spcPct val="100000"/>
              </a:lnSpc>
              <a:spcBef>
                <a:spcPts val="360"/>
              </a:spcBef>
              <a:spcAft>
                <a:spcPts val="0"/>
              </a:spcAft>
              <a:buClr>
                <a:srgbClr val="004E66"/>
              </a:buClr>
              <a:buSzPts val="2400"/>
              <a:buFont typeface="Calibri"/>
              <a:buAutoNum type="arabicPeriod"/>
            </a:pPr>
            <a:r>
              <a:rPr lang="nb-NO" sz="2800" b="0" i="0" u="none" strike="noStrike" cap="none" dirty="0">
                <a:solidFill>
                  <a:srgbClr val="004E66"/>
                </a:solidFill>
                <a:latin typeface="Calibri"/>
                <a:ea typeface="Calibri"/>
                <a:cs typeface="Calibri"/>
                <a:sym typeface="Calibri"/>
              </a:rPr>
              <a:t>Søvntid: Noter hvor mange timer du sover hver dag</a:t>
            </a:r>
            <a:endParaRPr sz="2800" b="0" i="0" u="none" strike="noStrike" cap="none" dirty="0">
              <a:solidFill>
                <a:srgbClr val="004E66"/>
              </a:solidFill>
              <a:latin typeface="Calibri"/>
              <a:ea typeface="Calibri"/>
              <a:cs typeface="Calibri"/>
              <a:sym typeface="Calibri"/>
            </a:endParaRPr>
          </a:p>
        </p:txBody>
      </p:sp>
    </p:spTree>
    <p:extLst>
      <p:ext uri="{BB962C8B-B14F-4D97-AF65-F5344CB8AC3E}">
        <p14:creationId xmlns:p14="http://schemas.microsoft.com/office/powerpoint/2010/main" val="145968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4"/>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304" name="Google Shape;304;p24"/>
          <p:cNvSpPr txBox="1"/>
          <p:nvPr/>
        </p:nvSpPr>
        <p:spPr>
          <a:xfrm>
            <a:off x="437888" y="420983"/>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Lykke til!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Google Shape;124;p2">
            <a:extLst>
              <a:ext uri="{FF2B5EF4-FFF2-40B4-BE49-F238E27FC236}">
                <a16:creationId xmlns:a16="http://schemas.microsoft.com/office/drawing/2014/main" id="{98E08037-681E-75F1-3F62-382B4ECDA3A1}"/>
              </a:ext>
            </a:extLst>
          </p:cNvPr>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2" name="Google Shape;312;p25">
            <a:extLst>
              <a:ext uri="{FF2B5EF4-FFF2-40B4-BE49-F238E27FC236}">
                <a16:creationId xmlns:a16="http://schemas.microsoft.com/office/drawing/2014/main" id="{990F819E-60A9-E1DF-2675-7A325D33855C}"/>
              </a:ext>
            </a:extLst>
          </p:cNvPr>
          <p:cNvSpPr txBox="1"/>
          <p:nvPr/>
        </p:nvSpPr>
        <p:spPr>
          <a:xfrm>
            <a:off x="0" y="0"/>
            <a:ext cx="3188554"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3600" b="1" i="0" u="none" strike="noStrike" cap="none" dirty="0">
                <a:solidFill>
                  <a:srgbClr val="004E66"/>
                </a:solidFill>
                <a:latin typeface="Calibri"/>
                <a:ea typeface="Calibri"/>
                <a:cs typeface="Calibri"/>
                <a:sym typeface="Calibri"/>
              </a:rPr>
              <a:t>KURSDAG </a:t>
            </a:r>
            <a:r>
              <a:rPr lang="nb-NO" sz="3600" b="1" i="0" u="none" strike="noStrike" cap="none" dirty="0">
                <a:solidFill>
                  <a:srgbClr val="004E66"/>
                </a:solidFill>
                <a:latin typeface="Calibri"/>
                <a:ea typeface="Calibri"/>
                <a:cs typeface="Calibri"/>
                <a:sym typeface="Calibri"/>
              </a:rPr>
              <a:t>1</a:t>
            </a:r>
            <a:endParaRPr sz="2800" b="0" i="0" u="none" strike="noStrike" cap="none" dirty="0">
              <a:solidFill>
                <a:srgbClr val="000000"/>
              </a:solidFill>
              <a:latin typeface="Arial"/>
              <a:ea typeface="Arial"/>
              <a:cs typeface="Arial"/>
              <a:sym typeface="Arial"/>
            </a:endParaRPr>
          </a:p>
        </p:txBody>
      </p:sp>
      <p:pic>
        <p:nvPicPr>
          <p:cNvPr id="4" name="Bilde 3" descr="Et bilde som inneholder Font, Grafikk, skjermbilde, grafisk design&#10;&#10;KI-generert innhold kan være feil.">
            <a:extLst>
              <a:ext uri="{FF2B5EF4-FFF2-40B4-BE49-F238E27FC236}">
                <a16:creationId xmlns:a16="http://schemas.microsoft.com/office/drawing/2014/main" id="{0DAFEAB3-0651-0EC9-44B9-41A5F716F54A}"/>
              </a:ext>
            </a:extLst>
          </p:cNvPr>
          <p:cNvPicPr>
            <a:picLocks noChangeAspect="1"/>
          </p:cNvPicPr>
          <p:nvPr/>
        </p:nvPicPr>
        <p:blipFill>
          <a:blip r:embed="rId4"/>
          <a:stretch>
            <a:fillRect/>
          </a:stretch>
        </p:blipFill>
        <p:spPr>
          <a:xfrm>
            <a:off x="6534197" y="448706"/>
            <a:ext cx="2184446" cy="2851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5"/>
          <p:cNvSpPr txBox="1"/>
          <p:nvPr/>
        </p:nvSpPr>
        <p:spPr>
          <a:xfrm>
            <a:off x="3851920" y="3653183"/>
            <a:ext cx="1584176"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1800" b="1" i="0" u="none" strike="noStrike" cap="none">
                <a:solidFill>
                  <a:srgbClr val="004E66"/>
                </a:solidFill>
                <a:latin typeface="Calibri"/>
                <a:ea typeface="Calibri"/>
                <a:cs typeface="Calibri"/>
                <a:sym typeface="Calibri"/>
              </a:rPr>
              <a:t>KURSDAG 2</a:t>
            </a:r>
            <a:endParaRPr sz="1400" b="0" i="0" u="none" strike="noStrike" cap="none">
              <a:solidFill>
                <a:srgbClr val="000000"/>
              </a:solidFill>
              <a:latin typeface="Arial"/>
              <a:ea typeface="Arial"/>
              <a:cs typeface="Arial"/>
              <a:sym typeface="Arial"/>
            </a:endParaRPr>
          </a:p>
        </p:txBody>
      </p:sp>
      <p:pic>
        <p:nvPicPr>
          <p:cNvPr id="311" name="Google Shape;311;p25"/>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312" name="Google Shape;312;p25"/>
          <p:cNvSpPr txBox="1"/>
          <p:nvPr/>
        </p:nvSpPr>
        <p:spPr>
          <a:xfrm>
            <a:off x="0" y="0"/>
            <a:ext cx="3188554"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3600" b="1" i="0" u="none" strike="noStrike" cap="none" dirty="0">
                <a:solidFill>
                  <a:srgbClr val="004E66"/>
                </a:solidFill>
                <a:latin typeface="Calibri"/>
                <a:ea typeface="Calibri"/>
                <a:cs typeface="Calibri"/>
                <a:sym typeface="Calibri"/>
              </a:rPr>
              <a:t>KURSDAG 2</a:t>
            </a:r>
            <a:endParaRPr sz="2800" b="0" i="0" u="none" strike="noStrike" cap="none" dirty="0">
              <a:solidFill>
                <a:srgbClr val="000000"/>
              </a:solidFill>
              <a:latin typeface="Arial"/>
              <a:ea typeface="Arial"/>
              <a:cs typeface="Arial"/>
              <a:sym typeface="Arial"/>
            </a:endParaRPr>
          </a:p>
        </p:txBody>
      </p:sp>
      <p:pic>
        <p:nvPicPr>
          <p:cNvPr id="2" name="Bilde 1" descr="Et bilde som inneholder Font, Grafikk, skjermbilde, grafisk design&#10;&#10;KI-generert innhold kan være feil.">
            <a:extLst>
              <a:ext uri="{FF2B5EF4-FFF2-40B4-BE49-F238E27FC236}">
                <a16:creationId xmlns:a16="http://schemas.microsoft.com/office/drawing/2014/main" id="{61093A4D-7D10-B4DA-91B6-153B64350838}"/>
              </a:ext>
            </a:extLst>
          </p:cNvPr>
          <p:cNvPicPr>
            <a:picLocks noChangeAspect="1"/>
          </p:cNvPicPr>
          <p:nvPr/>
        </p:nvPicPr>
        <p:blipFill>
          <a:blip r:embed="rId4"/>
          <a:stretch>
            <a:fillRect/>
          </a:stretch>
        </p:blipFill>
        <p:spPr>
          <a:xfrm>
            <a:off x="6534197" y="448706"/>
            <a:ext cx="2184446" cy="2851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356a14bc436_0_0"/>
          <p:cNvPicPr preferRelativeResize="0"/>
          <p:nvPr/>
        </p:nvPicPr>
        <p:blipFill rotWithShape="1">
          <a:blip r:embed="rId3">
            <a:alphaModFix/>
          </a:blip>
          <a:srcRect l="16596" t="18400" r="15634" b="40108"/>
          <a:stretch/>
        </p:blipFill>
        <p:spPr>
          <a:xfrm>
            <a:off x="2843809" y="3717032"/>
            <a:ext cx="3528392" cy="2160241"/>
          </a:xfrm>
          <a:prstGeom prst="rect">
            <a:avLst/>
          </a:prstGeom>
          <a:noFill/>
          <a:ln>
            <a:noFill/>
          </a:ln>
        </p:spPr>
      </p:pic>
      <p:sp>
        <p:nvSpPr>
          <p:cNvPr id="320" name="Google Shape;320;g356a14bc436_0_0"/>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g356a14bc436_0_0"/>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g356a14bc436_0_0"/>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23" name="Google Shape;323;g356a14bc436_0_0"/>
          <p:cNvSpPr txBox="1"/>
          <p:nvPr/>
        </p:nvSpPr>
        <p:spPr>
          <a:xfrm>
            <a:off x="468000" y="1336576"/>
            <a:ext cx="8173800" cy="4226100"/>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004E66"/>
              </a:buClr>
              <a:buSzPts val="2800"/>
              <a:buFont typeface="Arial"/>
              <a:buNone/>
            </a:pPr>
            <a:endParaRPr sz="2800" b="0" i="0" u="none" strike="noStrike" cap="none" dirty="0">
              <a:solidFill>
                <a:srgbClr val="004E66"/>
              </a:solidFill>
              <a:latin typeface="Calibri"/>
              <a:ea typeface="Calibri"/>
              <a:cs typeface="Calibri"/>
              <a:sym typeface="Calibri"/>
            </a:endParaRPr>
          </a:p>
          <a:p>
            <a:pPr marL="0" marR="0" lvl="0" indent="0" algn="ctr" rtl="0">
              <a:lnSpc>
                <a:spcPct val="120000"/>
              </a:lnSpc>
              <a:spcBef>
                <a:spcPts val="0"/>
              </a:spcBef>
              <a:spcAft>
                <a:spcPts val="0"/>
              </a:spcAft>
              <a:buClr>
                <a:srgbClr val="004E66"/>
              </a:buClr>
              <a:buSzPts val="2800"/>
              <a:buFont typeface="Arial"/>
              <a:buNone/>
            </a:pPr>
            <a:endParaRPr sz="2800" dirty="0">
              <a:solidFill>
                <a:srgbClr val="004E66"/>
              </a:solidFill>
              <a:latin typeface="Calibri"/>
              <a:ea typeface="Calibri"/>
              <a:cs typeface="Calibri"/>
              <a:sym typeface="Calibri"/>
            </a:endParaRPr>
          </a:p>
          <a:p>
            <a:pPr marL="0" marR="0" lvl="0" indent="0" algn="ctr" rtl="0">
              <a:lnSpc>
                <a:spcPct val="120000"/>
              </a:lnSpc>
              <a:spcBef>
                <a:spcPts val="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Hvo</a:t>
            </a:r>
            <a:r>
              <a:rPr lang="no-NO" sz="2800" dirty="0">
                <a:solidFill>
                  <a:srgbClr val="004E66"/>
                </a:solidFill>
                <a:latin typeface="Calibri"/>
                <a:ea typeface="Calibri"/>
                <a:cs typeface="Calibri"/>
                <a:sym typeface="Calibri"/>
              </a:rPr>
              <a:t>rdan har det vært å fylle ut søvndagboka? </a:t>
            </a:r>
            <a:r>
              <a:rPr lang="no-NO" sz="2800" b="0" i="0" u="none" strike="noStrike" cap="none" dirty="0">
                <a:solidFill>
                  <a:srgbClr val="004E66"/>
                </a:solidFill>
                <a:latin typeface="Calibri"/>
                <a:ea typeface="Calibri"/>
                <a:cs typeface="Calibri"/>
                <a:sym typeface="Calibri"/>
              </a:rPr>
              <a:t> </a:t>
            </a:r>
            <a:endParaRPr sz="2800" b="0" i="0" u="none" strike="noStrike" cap="none" dirty="0">
              <a:solidFill>
                <a:srgbClr val="004E66"/>
              </a:solidFill>
              <a:latin typeface="Calibri"/>
              <a:ea typeface="Calibri"/>
              <a:cs typeface="Calibri"/>
              <a:sym typeface="Calibri"/>
            </a:endParaRPr>
          </a:p>
          <a:p>
            <a:pPr marL="0" marR="0" lvl="0" indent="0" algn="l" rtl="0">
              <a:lnSpc>
                <a:spcPct val="120000"/>
              </a:lnSpc>
              <a:spcBef>
                <a:spcPts val="560"/>
              </a:spcBef>
              <a:spcAft>
                <a:spcPts val="0"/>
              </a:spcAft>
              <a:buClr>
                <a:srgbClr val="004E66"/>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324" name="Google Shape;324;g356a14bc436_0_0"/>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13"/>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13"/>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33" name="Google Shape;333;p13"/>
          <p:cNvSpPr txBox="1"/>
          <p:nvPr/>
        </p:nvSpPr>
        <p:spPr>
          <a:xfrm>
            <a:off x="433127"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4E66"/>
              </a:buClr>
              <a:buSzPts val="3600"/>
              <a:buFont typeface="Calibri"/>
              <a:buNone/>
            </a:pPr>
            <a:r>
              <a:rPr lang="no-NO" sz="3600" b="1" i="0" u="none" strike="noStrike" cap="none">
                <a:solidFill>
                  <a:srgbClr val="004E66"/>
                </a:solidFill>
                <a:latin typeface="Calibri"/>
                <a:ea typeface="Calibri"/>
                <a:cs typeface="Calibri"/>
                <a:sym typeface="Calibri"/>
              </a:rPr>
              <a:t>Søvnstadier</a:t>
            </a:r>
            <a:endParaRPr sz="3600" b="1" i="0" u="none" strike="noStrike" cap="none">
              <a:solidFill>
                <a:srgbClr val="004E66"/>
              </a:solidFill>
              <a:latin typeface="Calibri"/>
              <a:ea typeface="Calibri"/>
              <a:cs typeface="Calibri"/>
              <a:sym typeface="Calibri"/>
            </a:endParaRPr>
          </a:p>
        </p:txBody>
      </p:sp>
      <p:sp>
        <p:nvSpPr>
          <p:cNvPr id="334" name="Google Shape;334;p13"/>
          <p:cNvSpPr txBox="1"/>
          <p:nvPr/>
        </p:nvSpPr>
        <p:spPr>
          <a:xfrm>
            <a:off x="468000" y="1680877"/>
            <a:ext cx="6912311" cy="4268403"/>
          </a:xfrm>
          <a:prstGeom prst="rect">
            <a:avLst/>
          </a:prstGeom>
          <a:noFill/>
          <a:ln>
            <a:noFill/>
          </a:ln>
        </p:spPr>
        <p:txBody>
          <a:bodyPr spcFirstLastPara="1" wrap="square" lIns="91425" tIns="45700" rIns="91425" bIns="45700" anchor="t" anchorCtr="0">
            <a:normAutofit/>
          </a:bodyPr>
          <a:lstStyle/>
          <a:p>
            <a:pPr marL="514350" marR="0" lvl="0" indent="-311150" algn="l" rtl="0">
              <a:lnSpc>
                <a:spcPct val="100000"/>
              </a:lnSpc>
              <a:spcBef>
                <a:spcPts val="0"/>
              </a:spcBef>
              <a:spcAft>
                <a:spcPts val="0"/>
              </a:spcAft>
              <a:buClr>
                <a:srgbClr val="888888"/>
              </a:buClr>
              <a:buSzPts val="3200"/>
              <a:buFont typeface="Calibri"/>
              <a:buNone/>
            </a:pPr>
            <a:endParaRPr sz="3200" b="0" i="0" u="none" strike="noStrike" cap="none">
              <a:solidFill>
                <a:schemeClr val="dk2"/>
              </a:solidFill>
              <a:latin typeface="Arial"/>
              <a:ea typeface="Arial"/>
              <a:cs typeface="Arial"/>
              <a:sym typeface="Arial"/>
            </a:endParaRPr>
          </a:p>
        </p:txBody>
      </p:sp>
      <p:sp>
        <p:nvSpPr>
          <p:cNvPr id="335" name="Google Shape;335;p13"/>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3"/>
          <p:cNvSpPr txBox="1"/>
          <p:nvPr/>
        </p:nvSpPr>
        <p:spPr>
          <a:xfrm>
            <a:off x="467544" y="1772816"/>
            <a:ext cx="8229600" cy="424847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sp>
        <p:nvSpPr>
          <p:cNvPr id="337" name="Google Shape;337;p13"/>
          <p:cNvSpPr/>
          <p:nvPr/>
        </p:nvSpPr>
        <p:spPr>
          <a:xfrm>
            <a:off x="2286000" y="2413338"/>
            <a:ext cx="4572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p:txBody>
      </p:sp>
      <p:sp>
        <p:nvSpPr>
          <p:cNvPr id="338" name="Google Shape;338;p13"/>
          <p:cNvSpPr txBox="1"/>
          <p:nvPr/>
        </p:nvSpPr>
        <p:spPr>
          <a:xfrm>
            <a:off x="645337" y="1587511"/>
            <a:ext cx="8229600" cy="424847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4E66"/>
              </a:buClr>
              <a:buSzPts val="2400"/>
              <a:buFont typeface="Arial"/>
              <a:buNone/>
            </a:pPr>
            <a:r>
              <a:rPr lang="no-NO" sz="2400" b="0" i="0" u="none" strike="noStrike" cap="none">
                <a:solidFill>
                  <a:srgbClr val="004E66"/>
                </a:solidFill>
                <a:latin typeface="Calibri"/>
                <a:ea typeface="Calibri"/>
                <a:cs typeface="Calibri"/>
                <a:sym typeface="Calibri"/>
              </a:rPr>
              <a:t>1: døsighet </a:t>
            </a:r>
            <a:r>
              <a:rPr lang="no-NO" sz="2400" b="0" i="0" u="none" strike="noStrike" cap="none">
                <a:solidFill>
                  <a:srgbClr val="FFD036"/>
                </a:solidFill>
                <a:latin typeface="Calibri"/>
                <a:ea typeface="Calibri"/>
                <a:cs typeface="Calibri"/>
                <a:sym typeface="Calibri"/>
              </a:rPr>
              <a:t>/</a:t>
            </a:r>
            <a:r>
              <a:rPr lang="no-NO" sz="2400" b="0" i="0" u="none" strike="noStrike" cap="none">
                <a:solidFill>
                  <a:srgbClr val="004E66"/>
                </a:solidFill>
                <a:latin typeface="Calibri"/>
                <a:ea typeface="Calibri"/>
                <a:cs typeface="Calibri"/>
                <a:sym typeface="Calibri"/>
              </a:rPr>
              <a:t> 2: lett søvn </a:t>
            </a:r>
            <a:r>
              <a:rPr lang="no-NO" sz="2400" b="0" i="0" u="none" strike="noStrike" cap="none">
                <a:solidFill>
                  <a:srgbClr val="FFD036"/>
                </a:solidFill>
                <a:latin typeface="Calibri"/>
                <a:ea typeface="Calibri"/>
                <a:cs typeface="Calibri"/>
                <a:sym typeface="Calibri"/>
              </a:rPr>
              <a:t>/</a:t>
            </a:r>
            <a:r>
              <a:rPr lang="no-NO" sz="2400" b="0" i="0" u="none" strike="noStrike" cap="none">
                <a:solidFill>
                  <a:srgbClr val="004E66"/>
                </a:solidFill>
                <a:latin typeface="Calibri"/>
                <a:ea typeface="Calibri"/>
                <a:cs typeface="Calibri"/>
                <a:sym typeface="Calibri"/>
              </a:rPr>
              <a:t> 3: dyp søvn </a:t>
            </a:r>
            <a:r>
              <a:rPr lang="no-NO" sz="2400" b="0" i="0" u="none" strike="noStrike" cap="none">
                <a:solidFill>
                  <a:srgbClr val="FFD036"/>
                </a:solidFill>
                <a:latin typeface="Calibri"/>
                <a:ea typeface="Calibri"/>
                <a:cs typeface="Calibri"/>
                <a:sym typeface="Calibri"/>
              </a:rPr>
              <a:t>/</a:t>
            </a:r>
            <a:r>
              <a:rPr lang="no-NO" sz="2400" b="0" i="0" u="none" strike="noStrike" cap="none">
                <a:solidFill>
                  <a:srgbClr val="004E66"/>
                </a:solidFill>
                <a:latin typeface="Calibri"/>
                <a:ea typeface="Calibri"/>
                <a:cs typeface="Calibri"/>
                <a:sym typeface="Calibri"/>
              </a:rPr>
              <a:t> REM-søvn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004E66"/>
              </a:buClr>
              <a:buSzPts val="3200"/>
              <a:buFont typeface="Arial"/>
              <a:buNone/>
            </a:pPr>
            <a:endParaRPr sz="3200" b="0" i="0" u="none" strike="noStrike" cap="none">
              <a:solidFill>
                <a:srgbClr val="004E66"/>
              </a:solidFill>
              <a:latin typeface="Calibri"/>
              <a:ea typeface="Calibri"/>
              <a:cs typeface="Calibri"/>
              <a:sym typeface="Calibri"/>
            </a:endParaRPr>
          </a:p>
          <a:p>
            <a:pPr marL="0" marR="0" lvl="0" indent="0" algn="ctr" rtl="0">
              <a:lnSpc>
                <a:spcPct val="100000"/>
              </a:lnSpc>
              <a:spcBef>
                <a:spcPts val="640"/>
              </a:spcBef>
              <a:spcAft>
                <a:spcPts val="0"/>
              </a:spcAft>
              <a:buClr>
                <a:srgbClr val="888888"/>
              </a:buClr>
              <a:buSzPts val="3200"/>
              <a:buFont typeface="Arial"/>
              <a:buNone/>
            </a:pPr>
            <a:endParaRPr sz="3200" b="0" i="0" u="none" strike="noStrike" cap="none">
              <a:solidFill>
                <a:srgbClr val="004E66"/>
              </a:solidFill>
              <a:latin typeface="Calibri"/>
              <a:ea typeface="Calibri"/>
              <a:cs typeface="Calibri"/>
              <a:sym typeface="Calibri"/>
            </a:endParaRPr>
          </a:p>
        </p:txBody>
      </p:sp>
      <p:pic>
        <p:nvPicPr>
          <p:cNvPr id="339" name="Google Shape;339;p13"/>
          <p:cNvPicPr preferRelativeResize="0"/>
          <p:nvPr/>
        </p:nvPicPr>
        <p:blipFill rotWithShape="1">
          <a:blip r:embed="rId3">
            <a:alphaModFix/>
          </a:blip>
          <a:srcRect/>
          <a:stretch/>
        </p:blipFill>
        <p:spPr>
          <a:xfrm>
            <a:off x="10344" y="2351935"/>
            <a:ext cx="9144000" cy="37286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83633F20-2253-51E6-355B-8420C77275CE}"/>
              </a:ext>
            </a:extLst>
          </p:cNvPr>
          <p:cNvPicPr preferRelativeResize="0"/>
          <p:nvPr/>
        </p:nvPicPr>
        <p:blipFill rotWithShape="1">
          <a:blip r:embed="rId3">
            <a:alphaModFix/>
          </a:blip>
          <a:srcRect/>
          <a:stretch/>
        </p:blipFill>
        <p:spPr>
          <a:xfrm>
            <a:off x="10342" y="0"/>
            <a:ext cx="9144003" cy="6858000"/>
          </a:xfrm>
          <a:prstGeom prst="rect">
            <a:avLst/>
          </a:prstGeom>
          <a:noFill/>
          <a:ln>
            <a:noFill/>
          </a:ln>
        </p:spPr>
      </p:pic>
      <p:sp>
        <p:nvSpPr>
          <p:cNvPr id="346" name="Google Shape;346;p14"/>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14"/>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14"/>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49" name="Google Shape;349;p14"/>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SØVN REGULERES AV TRE FORHOLD</a:t>
            </a:r>
            <a:endParaRPr sz="3600" b="1" i="0" u="none" strike="noStrike" cap="none" dirty="0">
              <a:solidFill>
                <a:srgbClr val="004E66"/>
              </a:solidFill>
              <a:latin typeface="Calibri"/>
              <a:ea typeface="Calibri"/>
              <a:cs typeface="Calibri"/>
              <a:sym typeface="Calibri"/>
            </a:endParaRPr>
          </a:p>
        </p:txBody>
      </p:sp>
      <p:sp>
        <p:nvSpPr>
          <p:cNvPr id="350" name="Google Shape;350;p14"/>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14"/>
          <p:cNvSpPr/>
          <p:nvPr/>
        </p:nvSpPr>
        <p:spPr>
          <a:xfrm>
            <a:off x="2286000" y="2413338"/>
            <a:ext cx="4572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E66"/>
              </a:solidFill>
              <a:latin typeface="Calibri"/>
              <a:ea typeface="Calibri"/>
              <a:cs typeface="Calibri"/>
              <a:sym typeface="Calibri"/>
            </a:endParaRPr>
          </a:p>
        </p:txBody>
      </p:sp>
      <p:sp>
        <p:nvSpPr>
          <p:cNvPr id="354" name="Google Shape;354;p14"/>
          <p:cNvSpPr txBox="1"/>
          <p:nvPr/>
        </p:nvSpPr>
        <p:spPr>
          <a:xfrm>
            <a:off x="1141226" y="2060848"/>
            <a:ext cx="7992432" cy="3578134"/>
          </a:xfrm>
          <a:prstGeom prst="rect">
            <a:avLst/>
          </a:prstGeom>
          <a:noFill/>
          <a:ln>
            <a:noFill/>
          </a:ln>
        </p:spPr>
        <p:txBody>
          <a:bodyPr spcFirstLastPara="1" wrap="square" lIns="91425" tIns="45700" rIns="91425" bIns="45700" anchor="t" anchorCtr="0">
            <a:normAutofit/>
          </a:bodyPr>
          <a:lstStyle/>
          <a:p>
            <a:pPr marL="514350" marR="0" lvl="0" indent="-514350" algn="l" rtl="0">
              <a:lnSpc>
                <a:spcPct val="100000"/>
              </a:lnSpc>
              <a:spcBef>
                <a:spcPts val="0"/>
              </a:spcBef>
              <a:spcAft>
                <a:spcPts val="0"/>
              </a:spcAft>
              <a:buClr>
                <a:srgbClr val="004E66"/>
              </a:buClr>
              <a:buSzPts val="2800"/>
              <a:buFont typeface="Arial"/>
              <a:buAutoNum type="arabicPeriod"/>
            </a:pPr>
            <a:r>
              <a:rPr lang="no-NO" sz="2800" b="0" i="0" u="none" strike="noStrike" cap="none" dirty="0">
                <a:solidFill>
                  <a:srgbClr val="004E66"/>
                </a:solidFill>
                <a:latin typeface="Calibri"/>
                <a:ea typeface="Calibri"/>
                <a:cs typeface="Calibri"/>
                <a:sym typeface="Calibri"/>
              </a:rPr>
              <a:t>Døgnrytme </a:t>
            </a:r>
            <a:br>
              <a:rPr lang="no-NO" sz="2800" b="0" i="0" u="none" strike="noStrike" cap="none" dirty="0">
                <a:solidFill>
                  <a:srgbClr val="004E66"/>
                </a:solidFill>
                <a:latin typeface="Calibri"/>
                <a:ea typeface="Calibri"/>
                <a:cs typeface="Calibri"/>
                <a:sym typeface="Calibri"/>
              </a:rPr>
            </a:br>
            <a:r>
              <a:rPr lang="no-NO" sz="2800" b="0" i="0" u="none" strike="noStrike" cap="none" dirty="0">
                <a:solidFill>
                  <a:srgbClr val="004E66"/>
                </a:solidFill>
                <a:latin typeface="Calibri"/>
                <a:ea typeface="Calibri"/>
                <a:cs typeface="Calibri"/>
                <a:sym typeface="Calibri"/>
              </a:rPr>
              <a:t>	</a:t>
            </a:r>
            <a:r>
              <a:rPr lang="no-NO" sz="2000" b="0" i="1" u="none" strike="noStrike" cap="none" dirty="0">
                <a:solidFill>
                  <a:srgbClr val="004E66"/>
                </a:solidFill>
                <a:latin typeface="Calibri"/>
                <a:ea typeface="Calibri"/>
                <a:cs typeface="Calibri"/>
                <a:sym typeface="Calibri"/>
              </a:rPr>
              <a:t>vår indre biologiske klokke</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04E66"/>
              </a:buClr>
              <a:buSzPts val="2800"/>
              <a:buFont typeface="Arial"/>
              <a:buAutoNum type="arabicPeriod"/>
            </a:pPr>
            <a:r>
              <a:rPr lang="no-NO" sz="2800" b="0" i="0" u="none" strike="noStrike" cap="none" dirty="0">
                <a:solidFill>
                  <a:srgbClr val="004E66"/>
                </a:solidFill>
                <a:latin typeface="Calibri"/>
                <a:ea typeface="Calibri"/>
                <a:cs typeface="Calibri"/>
                <a:sym typeface="Calibri"/>
              </a:rPr>
              <a:t>Oppbygget søvnbehov </a:t>
            </a:r>
            <a:br>
              <a:rPr lang="no-NO" sz="2800" b="0" i="0" u="none" strike="noStrike" cap="none" dirty="0">
                <a:solidFill>
                  <a:srgbClr val="004E66"/>
                </a:solidFill>
                <a:latin typeface="Calibri"/>
                <a:ea typeface="Calibri"/>
                <a:cs typeface="Calibri"/>
                <a:sym typeface="Calibri"/>
              </a:rPr>
            </a:br>
            <a:r>
              <a:rPr lang="no-NO" sz="2800" b="0" i="0" u="none" strike="noStrike" cap="none" dirty="0">
                <a:solidFill>
                  <a:srgbClr val="004E66"/>
                </a:solidFill>
                <a:latin typeface="Calibri"/>
                <a:ea typeface="Calibri"/>
                <a:cs typeface="Calibri"/>
                <a:sym typeface="Calibri"/>
              </a:rPr>
              <a:t>	</a:t>
            </a:r>
            <a:r>
              <a:rPr lang="no-NO" sz="2000" b="0" i="1" u="none" strike="noStrike" cap="none" dirty="0">
                <a:solidFill>
                  <a:srgbClr val="004E66"/>
                </a:solidFill>
                <a:latin typeface="Calibri"/>
                <a:ea typeface="Calibri"/>
                <a:cs typeface="Calibri"/>
                <a:sym typeface="Calibri"/>
              </a:rPr>
              <a:t>antall</a:t>
            </a:r>
            <a:r>
              <a:rPr lang="nb-NO" sz="2000" b="0" i="1" u="none" strike="noStrike" cap="none" dirty="0">
                <a:solidFill>
                  <a:srgbClr val="004E66"/>
                </a:solidFill>
                <a:latin typeface="Calibri"/>
                <a:ea typeface="Calibri"/>
                <a:cs typeface="Calibri"/>
                <a:sym typeface="Calibri"/>
              </a:rPr>
              <a:t>et</a:t>
            </a:r>
            <a:r>
              <a:rPr lang="no-NO" sz="2000" b="0" i="1" u="none" strike="noStrike" cap="none" dirty="0">
                <a:solidFill>
                  <a:srgbClr val="004E66"/>
                </a:solidFill>
                <a:latin typeface="Calibri"/>
                <a:ea typeface="Calibri"/>
                <a:cs typeface="Calibri"/>
                <a:sym typeface="Calibri"/>
              </a:rPr>
              <a:t> timer siden vi sov </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04E66"/>
              </a:buClr>
              <a:buSzPts val="2800"/>
              <a:buFont typeface="Arial"/>
              <a:buAutoNum type="arabicPeriod"/>
            </a:pPr>
            <a:r>
              <a:rPr lang="no-NO" sz="2800" b="0" i="0" u="none" strike="noStrike" cap="none" dirty="0">
                <a:solidFill>
                  <a:srgbClr val="004E66"/>
                </a:solidFill>
                <a:latin typeface="Calibri"/>
                <a:ea typeface="Calibri"/>
                <a:cs typeface="Calibri"/>
                <a:sym typeface="Calibri"/>
              </a:rPr>
              <a:t>Vaner og atferd </a:t>
            </a:r>
            <a:br>
              <a:rPr lang="no-NO" sz="2800" b="0" i="0" u="none" strike="noStrike" cap="none" dirty="0">
                <a:solidFill>
                  <a:srgbClr val="004E66"/>
                </a:solidFill>
                <a:latin typeface="Calibri"/>
                <a:ea typeface="Calibri"/>
                <a:cs typeface="Calibri"/>
                <a:sym typeface="Calibri"/>
              </a:rPr>
            </a:br>
            <a:r>
              <a:rPr lang="no-NO" sz="2800" b="0" i="0" u="none" strike="noStrike" cap="none" dirty="0">
                <a:solidFill>
                  <a:srgbClr val="004E66"/>
                </a:solidFill>
                <a:latin typeface="Calibri"/>
                <a:ea typeface="Calibri"/>
                <a:cs typeface="Calibri"/>
                <a:sym typeface="Calibri"/>
              </a:rPr>
              <a:t>	</a:t>
            </a:r>
            <a:r>
              <a:rPr lang="no-NO" sz="2000" b="0" i="1" u="none" strike="noStrike" cap="none" dirty="0">
                <a:solidFill>
                  <a:srgbClr val="004E66"/>
                </a:solidFill>
                <a:latin typeface="Calibri"/>
                <a:ea typeface="Calibri"/>
                <a:cs typeface="Calibri"/>
                <a:sym typeface="Calibri"/>
              </a:rPr>
              <a:t>det vi gjør i løpet av dagen og før vi legger oss</a:t>
            </a:r>
            <a:endParaRPr sz="1400" b="0" i="0" u="none" strike="noStrike" cap="none" dirty="0">
              <a:solidFill>
                <a:srgbClr val="000000"/>
              </a:solidFill>
              <a:latin typeface="Arial"/>
              <a:ea typeface="Arial"/>
              <a:cs typeface="Arial"/>
              <a:sym typeface="Arial"/>
            </a:endParaRPr>
          </a:p>
          <a:p>
            <a:pPr marL="457200" marR="0" lvl="0" indent="-279400" algn="l" rtl="0">
              <a:lnSpc>
                <a:spcPct val="100000"/>
              </a:lnSpc>
              <a:spcBef>
                <a:spcPts val="560"/>
              </a:spcBef>
              <a:spcAft>
                <a:spcPts val="0"/>
              </a:spcAft>
              <a:buClr>
                <a:srgbClr val="004E66"/>
              </a:buClr>
              <a:buSzPts val="2800"/>
              <a:buFont typeface="Arial"/>
              <a:buNone/>
            </a:pPr>
            <a:endParaRPr sz="2800" b="0" i="0" u="none" strike="noStrike" cap="none" dirty="0">
              <a:solidFill>
                <a:srgbClr val="004E66"/>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a:spLocks noGrp="1"/>
          </p:cNvSpPr>
          <p:nvPr>
            <p:ph type="title"/>
          </p:nvPr>
        </p:nvSpPr>
        <p:spPr>
          <a:xfrm>
            <a:off x="457200" y="692696"/>
            <a:ext cx="8229600" cy="72494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a:solidFill>
                  <a:srgbClr val="004E66"/>
                </a:solidFill>
              </a:rPr>
              <a:t>1. Døgnrytme</a:t>
            </a:r>
            <a:endParaRPr sz="3600"/>
          </a:p>
        </p:txBody>
      </p:sp>
      <p:sp>
        <p:nvSpPr>
          <p:cNvPr id="361" name="Google Shape;361;p15"/>
          <p:cNvSpPr txBox="1">
            <a:spLocks noGrp="1"/>
          </p:cNvSpPr>
          <p:nvPr>
            <p:ph type="body" idx="1"/>
          </p:nvPr>
        </p:nvSpPr>
        <p:spPr>
          <a:xfrm>
            <a:off x="645337" y="1587511"/>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o-NO" sz="2800" dirty="0">
                <a:solidFill>
                  <a:srgbClr val="004E66"/>
                </a:solidFill>
              </a:rPr>
              <a:t>Kroppens indre biologiske klokke</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Reguleres av dagslys</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Minst en halvtime lys hver dag – helst dagslys</a:t>
            </a:r>
            <a:endParaRPr dirty="0"/>
          </a:p>
          <a:p>
            <a:pPr marL="342900" lvl="0" indent="-139700" algn="l" rtl="0">
              <a:lnSpc>
                <a:spcPct val="100000"/>
              </a:lnSpc>
              <a:spcBef>
                <a:spcPts val="640"/>
              </a:spcBef>
              <a:spcAft>
                <a:spcPts val="0"/>
              </a:spcAft>
              <a:buClr>
                <a:schemeClr val="dk1"/>
              </a:buClr>
              <a:buSzPts val="3200"/>
              <a:buNone/>
            </a:pPr>
            <a:endParaRPr dirty="0"/>
          </a:p>
        </p:txBody>
      </p:sp>
      <p:pic>
        <p:nvPicPr>
          <p:cNvPr id="362" name="Google Shape;362;p15"/>
          <p:cNvPicPr preferRelativeResize="0"/>
          <p:nvPr/>
        </p:nvPicPr>
        <p:blipFill rotWithShape="1">
          <a:blip r:embed="rId3">
            <a:alphaModFix/>
          </a:blip>
          <a:srcRect/>
          <a:stretch/>
        </p:blipFill>
        <p:spPr>
          <a:xfrm>
            <a:off x="3571421" y="3933056"/>
            <a:ext cx="2001157" cy="200115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xfrm>
            <a:off x="457200" y="692696"/>
            <a:ext cx="8229600" cy="72494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a:solidFill>
                  <a:srgbClr val="004E66"/>
                </a:solidFill>
              </a:rPr>
              <a:t>2. Oppbygget søvnbehov/søvntrykk</a:t>
            </a:r>
            <a:endParaRPr sz="3600"/>
          </a:p>
        </p:txBody>
      </p:sp>
      <p:sp>
        <p:nvSpPr>
          <p:cNvPr id="369" name="Google Shape;369;p16"/>
          <p:cNvSpPr txBox="1">
            <a:spLocks noGrp="1"/>
          </p:cNvSpPr>
          <p:nvPr>
            <p:ph type="body" idx="1"/>
          </p:nvPr>
        </p:nvSpPr>
        <p:spPr>
          <a:xfrm>
            <a:off x="645337" y="158751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o-NO" sz="2800">
                <a:solidFill>
                  <a:srgbClr val="004E66"/>
                </a:solidFill>
              </a:rPr>
              <a:t>Søvnbehovet bygger seg opp mens du er våken</a:t>
            </a:r>
            <a:endParaRPr/>
          </a:p>
          <a:p>
            <a:pPr marL="342900" lvl="0" indent="-342900" algn="l" rtl="0">
              <a:lnSpc>
                <a:spcPct val="100000"/>
              </a:lnSpc>
              <a:spcBef>
                <a:spcPts val="560"/>
              </a:spcBef>
              <a:spcAft>
                <a:spcPts val="0"/>
              </a:spcAft>
              <a:buClr>
                <a:srgbClr val="004E66"/>
              </a:buClr>
              <a:buSzPts val="2800"/>
              <a:buChar char="•"/>
            </a:pPr>
            <a:r>
              <a:rPr lang="no-NO" sz="2800">
                <a:solidFill>
                  <a:srgbClr val="004E66"/>
                </a:solidFill>
              </a:rPr>
              <a:t>Søvnen blir dypere jo lenger det er siden du sov sist</a:t>
            </a:r>
            <a:endParaRPr/>
          </a:p>
          <a:p>
            <a:pPr marL="342900" lvl="0" indent="-342900" algn="l" rtl="0">
              <a:lnSpc>
                <a:spcPct val="100000"/>
              </a:lnSpc>
              <a:spcBef>
                <a:spcPts val="560"/>
              </a:spcBef>
              <a:spcAft>
                <a:spcPts val="0"/>
              </a:spcAft>
              <a:buClr>
                <a:srgbClr val="004E66"/>
              </a:buClr>
              <a:buSzPts val="2800"/>
              <a:buChar char="•"/>
            </a:pPr>
            <a:r>
              <a:rPr lang="no-NO" sz="2800">
                <a:solidFill>
                  <a:srgbClr val="004E66"/>
                </a:solidFill>
              </a:rPr>
              <a:t>Søvnbehovet varierer fra person til person</a:t>
            </a:r>
            <a:endParaRPr/>
          </a:p>
        </p:txBody>
      </p:sp>
      <p:pic>
        <p:nvPicPr>
          <p:cNvPr id="370" name="Google Shape;370;p16"/>
          <p:cNvPicPr preferRelativeResize="0"/>
          <p:nvPr/>
        </p:nvPicPr>
        <p:blipFill rotWithShape="1">
          <a:blip r:embed="rId3">
            <a:alphaModFix/>
          </a:blip>
          <a:srcRect/>
          <a:stretch/>
        </p:blipFill>
        <p:spPr>
          <a:xfrm>
            <a:off x="1619226" y="3068960"/>
            <a:ext cx="4767943" cy="33692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title"/>
          </p:nvPr>
        </p:nvSpPr>
        <p:spPr>
          <a:xfrm>
            <a:off x="457200" y="692696"/>
            <a:ext cx="8229600" cy="72494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3. Vaner og atferd</a:t>
            </a:r>
            <a:endParaRPr sz="3600" dirty="0"/>
          </a:p>
        </p:txBody>
      </p:sp>
      <p:sp>
        <p:nvSpPr>
          <p:cNvPr id="377" name="Google Shape;377;p17"/>
          <p:cNvSpPr txBox="1">
            <a:spLocks noGrp="1"/>
          </p:cNvSpPr>
          <p:nvPr>
            <p:ph type="body" idx="1"/>
          </p:nvPr>
        </p:nvSpPr>
        <p:spPr>
          <a:xfrm>
            <a:off x="645337" y="158751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o-NO" sz="2800" dirty="0">
                <a:solidFill>
                  <a:srgbClr val="004E66"/>
                </a:solidFill>
              </a:rPr>
              <a:t>Fremmer eller hemmer søvn</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Søvnhygiene</a:t>
            </a:r>
            <a:endParaRPr dirty="0"/>
          </a:p>
          <a:p>
            <a:pPr marL="800100" lvl="1" algn="l" rtl="0">
              <a:lnSpc>
                <a:spcPct val="100000"/>
              </a:lnSpc>
              <a:spcBef>
                <a:spcPts val="480"/>
              </a:spcBef>
              <a:spcAft>
                <a:spcPts val="0"/>
              </a:spcAft>
              <a:buClr>
                <a:srgbClr val="004E66"/>
              </a:buClr>
              <a:buSzPts val="2400"/>
              <a:buFont typeface="Courier New" panose="02070309020205020404" pitchFamily="49" charset="0"/>
              <a:buChar char="o"/>
            </a:pPr>
            <a:r>
              <a:rPr lang="no-NO" sz="2400" dirty="0">
                <a:solidFill>
                  <a:srgbClr val="004E66"/>
                </a:solidFill>
              </a:rPr>
              <a:t>av gresk </a:t>
            </a:r>
            <a:r>
              <a:rPr lang="no-NO" sz="2400" dirty="0" err="1">
                <a:solidFill>
                  <a:srgbClr val="004E66"/>
                </a:solidFill>
              </a:rPr>
              <a:t>hygieinios</a:t>
            </a:r>
            <a:r>
              <a:rPr lang="no-NO" sz="2400" dirty="0">
                <a:solidFill>
                  <a:srgbClr val="004E66"/>
                </a:solidFill>
              </a:rPr>
              <a:t> = sunn, dvs. atferd som forebygger sykdom</a:t>
            </a:r>
            <a:endParaRPr dirty="0"/>
          </a:p>
          <a:p>
            <a:pPr marL="800100" lvl="1" algn="l" rtl="0">
              <a:lnSpc>
                <a:spcPct val="100000"/>
              </a:lnSpc>
              <a:spcBef>
                <a:spcPts val="480"/>
              </a:spcBef>
              <a:spcAft>
                <a:spcPts val="0"/>
              </a:spcAft>
              <a:buClr>
                <a:srgbClr val="004E66"/>
              </a:buClr>
              <a:buSzPts val="2400"/>
              <a:buFont typeface="Courier New" panose="02070309020205020404" pitchFamily="49" charset="0"/>
              <a:buChar char="o"/>
            </a:pPr>
            <a:r>
              <a:rPr lang="no-NO" sz="2400" dirty="0">
                <a:solidFill>
                  <a:srgbClr val="004E66"/>
                </a:solidFill>
              </a:rPr>
              <a:t>f.eks. å ikke bruke skjerm i senga</a:t>
            </a:r>
            <a:endParaRPr dirty="0"/>
          </a:p>
        </p:txBody>
      </p:sp>
      <p:pic>
        <p:nvPicPr>
          <p:cNvPr id="378" name="Google Shape;378;p17"/>
          <p:cNvPicPr preferRelativeResize="0"/>
          <p:nvPr/>
        </p:nvPicPr>
        <p:blipFill rotWithShape="1">
          <a:blip r:embed="rId3">
            <a:alphaModFix/>
          </a:blip>
          <a:srcRect/>
          <a:stretch/>
        </p:blipFill>
        <p:spPr>
          <a:xfrm>
            <a:off x="2629407" y="3850493"/>
            <a:ext cx="3885186" cy="27454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A5F3A08D-8E04-5006-987C-10DC456F522D}"/>
              </a:ext>
            </a:extLst>
          </p:cNvPr>
          <p:cNvPicPr preferRelativeResize="0"/>
          <p:nvPr/>
        </p:nvPicPr>
        <p:blipFill rotWithShape="1">
          <a:blip r:embed="rId3">
            <a:alphaModFix/>
          </a:blip>
          <a:srcRect/>
          <a:stretch/>
        </p:blipFill>
        <p:spPr>
          <a:xfrm>
            <a:off x="10342" y="0"/>
            <a:ext cx="9144003" cy="6858000"/>
          </a:xfrm>
          <a:prstGeom prst="rect">
            <a:avLst/>
          </a:prstGeom>
          <a:noFill/>
          <a:ln>
            <a:noFill/>
          </a:ln>
        </p:spPr>
      </p:pic>
      <p:sp>
        <p:nvSpPr>
          <p:cNvPr id="3" name="Google Shape;349;p14">
            <a:extLst>
              <a:ext uri="{FF2B5EF4-FFF2-40B4-BE49-F238E27FC236}">
                <a16:creationId xmlns:a16="http://schemas.microsoft.com/office/drawing/2014/main" id="{D5C5472E-10BD-5E60-000D-81F603BA882B}"/>
              </a:ext>
            </a:extLst>
          </p:cNvPr>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HVA REGULERER SØVN?</a:t>
            </a:r>
            <a:endParaRPr sz="3600" b="1" i="0" u="none" strike="noStrike" cap="none" dirty="0">
              <a:solidFill>
                <a:srgbClr val="004E66"/>
              </a:solidFill>
              <a:latin typeface="Calibri"/>
              <a:ea typeface="Calibri"/>
              <a:cs typeface="Calibri"/>
              <a:sym typeface="Calibri"/>
            </a:endParaRPr>
          </a:p>
        </p:txBody>
      </p:sp>
      <p:pic>
        <p:nvPicPr>
          <p:cNvPr id="13" name="Bilde 12" descr="Et bilde som inneholder skjermbilde, design&#10;&#10;KI-generert innhold kan være feil.">
            <a:extLst>
              <a:ext uri="{FF2B5EF4-FFF2-40B4-BE49-F238E27FC236}">
                <a16:creationId xmlns:a16="http://schemas.microsoft.com/office/drawing/2014/main" id="{504351A7-E4F2-6F9D-5BFB-46039DCBC691}"/>
              </a:ext>
            </a:extLst>
          </p:cNvPr>
          <p:cNvPicPr>
            <a:picLocks noChangeAspect="1"/>
          </p:cNvPicPr>
          <p:nvPr/>
        </p:nvPicPr>
        <p:blipFill>
          <a:blip r:embed="rId4"/>
          <a:stretch>
            <a:fillRect/>
          </a:stretch>
        </p:blipFill>
        <p:spPr>
          <a:xfrm>
            <a:off x="685800" y="1772815"/>
            <a:ext cx="7772400" cy="413827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6"/>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391" name="Google Shape;391;p46"/>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46"/>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94" name="Google Shape;394;p46"/>
          <p:cNvSpPr txBox="1"/>
          <p:nvPr/>
        </p:nvSpPr>
        <p:spPr>
          <a:xfrm>
            <a:off x="468000" y="639073"/>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Søvnrestriksjon </a:t>
            </a:r>
            <a:endParaRPr sz="1400" b="0" i="0" u="none" strike="noStrike" cap="none" dirty="0">
              <a:solidFill>
                <a:srgbClr val="000000"/>
              </a:solidFill>
              <a:latin typeface="Arial"/>
              <a:ea typeface="Arial"/>
              <a:cs typeface="Arial"/>
              <a:sym typeface="Arial"/>
            </a:endParaRPr>
          </a:p>
        </p:txBody>
      </p:sp>
      <p:sp>
        <p:nvSpPr>
          <p:cNvPr id="395" name="Google Shape;395;p46"/>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46"/>
          <p:cNvSpPr/>
          <p:nvPr/>
        </p:nvSpPr>
        <p:spPr>
          <a:xfrm>
            <a:off x="1179537" y="2975132"/>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85948A7A-9CD3-14BF-93A0-83F2B3E9761E}"/>
              </a:ext>
            </a:extLst>
          </p:cNvPr>
          <p:cNvPicPr preferRelativeResize="0"/>
          <p:nvPr/>
        </p:nvPicPr>
        <p:blipFill rotWithShape="1">
          <a:blip r:embed="rId3">
            <a:alphaModFix/>
          </a:blip>
          <a:srcRect/>
          <a:stretch/>
        </p:blipFill>
        <p:spPr>
          <a:xfrm>
            <a:off x="10342" y="0"/>
            <a:ext cx="9144003" cy="6858000"/>
          </a:xfrm>
          <a:prstGeom prst="rect">
            <a:avLst/>
          </a:prstGeom>
          <a:noFill/>
          <a:ln>
            <a:noFill/>
          </a:ln>
        </p:spPr>
      </p:pic>
      <p:sp>
        <p:nvSpPr>
          <p:cNvPr id="3" name="Google Shape;349;p14">
            <a:extLst>
              <a:ext uri="{FF2B5EF4-FFF2-40B4-BE49-F238E27FC236}">
                <a16:creationId xmlns:a16="http://schemas.microsoft.com/office/drawing/2014/main" id="{DAA262DE-E9B6-57EA-A222-3FB8782C8B02}"/>
              </a:ext>
            </a:extLst>
          </p:cNvPr>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HVORDAN REGNE UT SØVNTID?</a:t>
            </a:r>
            <a:endParaRPr sz="3600" b="1" i="0" u="none" strike="noStrike" cap="none" dirty="0">
              <a:solidFill>
                <a:srgbClr val="004E66"/>
              </a:solidFill>
              <a:latin typeface="Calibri"/>
              <a:ea typeface="Calibri"/>
              <a:cs typeface="Calibri"/>
              <a:sym typeface="Calibri"/>
            </a:endParaRPr>
          </a:p>
        </p:txBody>
      </p:sp>
      <p:sp>
        <p:nvSpPr>
          <p:cNvPr id="6" name="Google Shape;354;p14">
            <a:extLst>
              <a:ext uri="{FF2B5EF4-FFF2-40B4-BE49-F238E27FC236}">
                <a16:creationId xmlns:a16="http://schemas.microsoft.com/office/drawing/2014/main" id="{4352B7C5-A7D1-70DC-611E-450F0A1FD9BA}"/>
              </a:ext>
            </a:extLst>
          </p:cNvPr>
          <p:cNvSpPr txBox="1"/>
          <p:nvPr/>
        </p:nvSpPr>
        <p:spPr>
          <a:xfrm>
            <a:off x="928141" y="2060848"/>
            <a:ext cx="7992432" cy="3578134"/>
          </a:xfrm>
          <a:prstGeom prst="rect">
            <a:avLst/>
          </a:prstGeom>
          <a:noFill/>
          <a:ln>
            <a:noFill/>
          </a:ln>
        </p:spPr>
        <p:txBody>
          <a:bodyPr spcFirstLastPara="1" wrap="square" lIns="91425" tIns="45700" rIns="91425" bIns="45700" anchor="t" anchorCtr="0">
            <a:normAutofit fontScale="92500" lnSpcReduction="20000"/>
          </a:bodyPr>
          <a:lstStyle/>
          <a:p>
            <a:pPr marL="514350" marR="0" lvl="0" indent="-514350" algn="l" rtl="0">
              <a:lnSpc>
                <a:spcPct val="100000"/>
              </a:lnSpc>
              <a:spcBef>
                <a:spcPts val="0"/>
              </a:spcBef>
              <a:spcAft>
                <a:spcPts val="0"/>
              </a:spcAft>
              <a:buClr>
                <a:srgbClr val="004E66"/>
              </a:buClr>
              <a:buSzPts val="2800"/>
              <a:buFont typeface="Arial"/>
              <a:buAutoNum type="arabicPeriod"/>
            </a:pPr>
            <a:r>
              <a:rPr lang="nb-NO" sz="2800" b="0" i="0" u="none" strike="noStrike" cap="none" dirty="0">
                <a:solidFill>
                  <a:srgbClr val="004E66"/>
                </a:solidFill>
                <a:latin typeface="Calibri"/>
                <a:ea typeface="Calibri"/>
                <a:cs typeface="Calibri"/>
                <a:sym typeface="Calibri"/>
              </a:rPr>
              <a:t>Finn fram søvndagboka</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04E66"/>
              </a:buClr>
              <a:buSzPts val="2800"/>
              <a:buFont typeface="Arial"/>
              <a:buAutoNum type="arabicPeriod"/>
            </a:pPr>
            <a:r>
              <a:rPr lang="nb-NO" sz="2800" b="0" i="0" u="none" strike="noStrike" cap="none" dirty="0">
                <a:solidFill>
                  <a:srgbClr val="004E66"/>
                </a:solidFill>
                <a:latin typeface="Calibri"/>
                <a:ea typeface="Calibri"/>
                <a:cs typeface="Calibri"/>
                <a:sym typeface="Calibri"/>
              </a:rPr>
              <a:t>Summer søvntid </a:t>
            </a:r>
            <a:r>
              <a:rPr lang="nb-NO" sz="2000" b="0" i="0" u="none" strike="noStrike" cap="none" dirty="0">
                <a:solidFill>
                  <a:srgbClr val="004E66"/>
                </a:solidFill>
                <a:latin typeface="Calibri"/>
                <a:ea typeface="Calibri"/>
                <a:cs typeface="Calibri"/>
                <a:sym typeface="Calibri"/>
              </a:rPr>
              <a:t>(tiden du faktisk har sovet per natt)</a:t>
            </a:r>
            <a:endParaRPr lang="nb-NO" sz="2800" dirty="0">
              <a:solidFill>
                <a:srgbClr val="004E66"/>
              </a:solidFill>
              <a:latin typeface="Calibri"/>
              <a:ea typeface="Calibri"/>
              <a:cs typeface="Calibri"/>
              <a:sym typeface="Calibri"/>
            </a:endParaRPr>
          </a:p>
          <a:p>
            <a:pPr marL="514350" marR="0" lvl="0" indent="-514350" algn="l" rtl="0">
              <a:lnSpc>
                <a:spcPct val="100000"/>
              </a:lnSpc>
              <a:spcBef>
                <a:spcPts val="560"/>
              </a:spcBef>
              <a:spcAft>
                <a:spcPts val="0"/>
              </a:spcAft>
              <a:buClr>
                <a:srgbClr val="004E66"/>
              </a:buClr>
              <a:buSzPts val="2800"/>
              <a:buFont typeface="Arial"/>
              <a:buAutoNum type="arabicPeriod"/>
            </a:pPr>
            <a:r>
              <a:rPr lang="nb-NO" sz="2800" b="0" i="0" u="none" strike="noStrike" cap="none" dirty="0">
                <a:solidFill>
                  <a:srgbClr val="004E66"/>
                </a:solidFill>
                <a:latin typeface="Calibri"/>
                <a:ea typeface="Calibri"/>
                <a:cs typeface="Calibri"/>
                <a:sym typeface="Calibri"/>
              </a:rPr>
              <a:t>Del summert søvntid på antall dager</a:t>
            </a:r>
            <a:br>
              <a:rPr lang="nb-NO" sz="2800" b="0" i="0" u="none" strike="noStrike" cap="none" dirty="0">
                <a:solidFill>
                  <a:srgbClr val="004E66"/>
                </a:solidFill>
                <a:latin typeface="Calibri"/>
                <a:ea typeface="Calibri"/>
                <a:cs typeface="Calibri"/>
                <a:sym typeface="Calibri"/>
              </a:rPr>
            </a:br>
            <a:r>
              <a:rPr lang="no-NO" sz="2800" b="0" i="0" u="none" strike="noStrike" cap="none" dirty="0">
                <a:solidFill>
                  <a:srgbClr val="004E66"/>
                </a:solidFill>
                <a:latin typeface="Calibri"/>
                <a:ea typeface="Calibri"/>
                <a:cs typeface="Calibri"/>
                <a:sym typeface="Calibri"/>
              </a:rPr>
              <a:t>	</a:t>
            </a:r>
            <a:endParaRPr lang="nb-NO" sz="2800" b="0" i="0" u="none" strike="noStrike" cap="none" dirty="0">
              <a:solidFill>
                <a:srgbClr val="004E66"/>
              </a:solidFill>
              <a:latin typeface="Calibri"/>
              <a:ea typeface="Calibri"/>
              <a:cs typeface="Calibri"/>
              <a:sym typeface="Calibri"/>
            </a:endParaRPr>
          </a:p>
          <a:p>
            <a:pPr marR="0" lvl="0" algn="l" rtl="0">
              <a:lnSpc>
                <a:spcPct val="100000"/>
              </a:lnSpc>
              <a:spcBef>
                <a:spcPts val="560"/>
              </a:spcBef>
              <a:spcAft>
                <a:spcPts val="0"/>
              </a:spcAft>
              <a:buClr>
                <a:srgbClr val="004E66"/>
              </a:buClr>
              <a:buSzPts val="2800"/>
            </a:pPr>
            <a:r>
              <a:rPr lang="nb-NO" sz="2000" b="1" u="none" strike="noStrike" cap="none" dirty="0">
                <a:solidFill>
                  <a:srgbClr val="004E66"/>
                </a:solidFill>
                <a:latin typeface="Calibri"/>
                <a:ea typeface="Calibri"/>
                <a:cs typeface="Calibri"/>
                <a:sym typeface="Calibri"/>
              </a:rPr>
              <a:t>Eks.</a:t>
            </a:r>
          </a:p>
          <a:p>
            <a:pPr marR="0" lvl="0" algn="l" rtl="0">
              <a:lnSpc>
                <a:spcPct val="100000"/>
              </a:lnSpc>
              <a:spcBef>
                <a:spcPts val="560"/>
              </a:spcBef>
              <a:spcAft>
                <a:spcPts val="0"/>
              </a:spcAft>
              <a:buClr>
                <a:srgbClr val="004E66"/>
              </a:buClr>
              <a:buSzPts val="2800"/>
            </a:pPr>
            <a:r>
              <a:rPr lang="nb-NO" sz="2000" dirty="0">
                <a:solidFill>
                  <a:srgbClr val="004E66"/>
                </a:solidFill>
                <a:latin typeface="Calibri"/>
                <a:ea typeface="Calibri"/>
                <a:cs typeface="Calibri"/>
                <a:sym typeface="Calibri"/>
              </a:rPr>
              <a:t>Søvntid gjennom to uker:</a:t>
            </a:r>
          </a:p>
          <a:p>
            <a:pPr marL="0" lvl="0" indent="0" algn="l" rtl="0">
              <a:lnSpc>
                <a:spcPct val="100000"/>
              </a:lnSpc>
              <a:spcBef>
                <a:spcPts val="360"/>
              </a:spcBef>
              <a:spcAft>
                <a:spcPts val="0"/>
              </a:spcAft>
              <a:buNone/>
            </a:pPr>
            <a:r>
              <a:rPr lang="no-NO" sz="2200" dirty="0">
                <a:solidFill>
                  <a:srgbClr val="004E66"/>
                </a:solidFill>
                <a:latin typeface="Calibri" panose="020F0502020204030204" pitchFamily="34" charset="0"/>
                <a:cs typeface="Calibri" panose="020F0502020204030204" pitchFamily="34" charset="0"/>
              </a:rPr>
              <a:t>5,5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6</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3,5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7</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8,5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4,5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6,5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7</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3</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5,5</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6</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a:t>
            </a:r>
            <a:r>
              <a:rPr lang="nb-NO" sz="2200" dirty="0">
                <a:solidFill>
                  <a:srgbClr val="004E66"/>
                </a:solidFill>
                <a:latin typeface="Calibri" panose="020F0502020204030204" pitchFamily="34" charset="0"/>
                <a:cs typeface="Calibri" panose="020F0502020204030204" pitchFamily="34" charset="0"/>
              </a:rPr>
              <a:t> </a:t>
            </a:r>
            <a:r>
              <a:rPr lang="no-NO" sz="2200" dirty="0">
                <a:solidFill>
                  <a:srgbClr val="004E66"/>
                </a:solidFill>
                <a:latin typeface="Calibri" panose="020F0502020204030204" pitchFamily="34" charset="0"/>
                <a:cs typeface="Calibri" panose="020F0502020204030204" pitchFamily="34" charset="0"/>
              </a:rPr>
              <a:t>78</a:t>
            </a:r>
            <a:endParaRPr lang="nb-NO" sz="2200" dirty="0">
              <a:solidFill>
                <a:srgbClr val="004E66"/>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None/>
            </a:pPr>
            <a:endParaRPr lang="nb-NO" sz="2200" dirty="0">
              <a:solidFill>
                <a:srgbClr val="004E66"/>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None/>
            </a:pPr>
            <a:r>
              <a:rPr lang="nb-NO" sz="2200" dirty="0">
                <a:solidFill>
                  <a:srgbClr val="004E66"/>
                </a:solidFill>
                <a:latin typeface="Calibri" panose="020F0502020204030204" pitchFamily="34" charset="0"/>
                <a:cs typeface="Calibri" panose="020F0502020204030204" pitchFamily="34" charset="0"/>
              </a:rPr>
              <a:t>Del dette på 14 dager for å finne gjennomsnittet:</a:t>
            </a:r>
          </a:p>
          <a:p>
            <a:pPr marL="0" lvl="0" indent="0" algn="l" rtl="0">
              <a:lnSpc>
                <a:spcPct val="100000"/>
              </a:lnSpc>
              <a:spcBef>
                <a:spcPts val="360"/>
              </a:spcBef>
              <a:spcAft>
                <a:spcPts val="0"/>
              </a:spcAft>
              <a:buNone/>
            </a:pPr>
            <a:r>
              <a:rPr lang="nb-NO" sz="2200" b="1" dirty="0">
                <a:solidFill>
                  <a:srgbClr val="004E66"/>
                </a:solidFill>
                <a:latin typeface="Calibri" panose="020F0502020204030204" pitchFamily="34" charset="0"/>
                <a:cs typeface="Calibri" panose="020F0502020204030204" pitchFamily="34" charset="0"/>
              </a:rPr>
              <a:t>78 : 14 = 5,6</a:t>
            </a:r>
            <a:endParaRPr lang="no-NO" sz="2200" b="1" dirty="0">
              <a:solidFill>
                <a:srgbClr val="004E66"/>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2b147e7771_0_0"/>
          <p:cNvPicPr preferRelativeResize="0"/>
          <p:nvPr/>
        </p:nvPicPr>
        <p:blipFill rotWithShape="1">
          <a:blip r:embed="rId3">
            <a:alphaModFix/>
          </a:blip>
          <a:srcRect/>
          <a:stretch/>
        </p:blipFill>
        <p:spPr>
          <a:xfrm>
            <a:off x="-5" y="0"/>
            <a:ext cx="9144003" cy="6858000"/>
          </a:xfrm>
          <a:prstGeom prst="rect">
            <a:avLst/>
          </a:prstGeom>
          <a:noFill/>
          <a:ln>
            <a:noFill/>
          </a:ln>
        </p:spPr>
      </p:pic>
      <p:sp>
        <p:nvSpPr>
          <p:cNvPr id="133" name="Google Shape;133;g32b147e7771_0_0"/>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g32b147e7771_0_0"/>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g32b147e7771_0_0"/>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36" name="Google Shape;136;g32b147e7771_0_0"/>
          <p:cNvSpPr txBox="1"/>
          <p:nvPr/>
        </p:nvSpPr>
        <p:spPr>
          <a:xfrm>
            <a:off x="650548" y="772154"/>
            <a:ext cx="78429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KURSOPPLEGG</a:t>
            </a:r>
            <a:endParaRPr sz="3600" b="1" i="0" u="none" strike="noStrike" cap="none" dirty="0">
              <a:solidFill>
                <a:srgbClr val="004E66"/>
              </a:solidFill>
              <a:latin typeface="Calibri"/>
              <a:ea typeface="Calibri"/>
              <a:cs typeface="Calibri"/>
              <a:sym typeface="Calibri"/>
            </a:endParaRPr>
          </a:p>
        </p:txBody>
      </p:sp>
      <p:sp>
        <p:nvSpPr>
          <p:cNvPr id="137" name="Google Shape;137;g32b147e7771_0_0"/>
          <p:cNvSpPr txBox="1"/>
          <p:nvPr/>
        </p:nvSpPr>
        <p:spPr>
          <a:xfrm>
            <a:off x="468000" y="1680877"/>
            <a:ext cx="6912300" cy="42684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0093A7"/>
              </a:solidFill>
              <a:latin typeface="Arial"/>
              <a:ea typeface="Arial"/>
              <a:cs typeface="Arial"/>
              <a:sym typeface="Arial"/>
            </a:endParaRPr>
          </a:p>
        </p:txBody>
      </p:sp>
      <p:sp>
        <p:nvSpPr>
          <p:cNvPr id="138" name="Google Shape;138;g32b147e7771_0_0"/>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39" name="Google Shape;139;g32b147e7771_0_0"/>
          <p:cNvGraphicFramePr/>
          <p:nvPr>
            <p:extLst>
              <p:ext uri="{D42A27DB-BD31-4B8C-83A1-F6EECF244321}">
                <p14:modId xmlns:p14="http://schemas.microsoft.com/office/powerpoint/2010/main" val="2635222169"/>
              </p:ext>
            </p:extLst>
          </p:nvPr>
        </p:nvGraphicFramePr>
        <p:xfrm>
          <a:off x="1253734" y="1496195"/>
          <a:ext cx="6636527" cy="4634946"/>
        </p:xfrm>
        <a:graphic>
          <a:graphicData uri="http://schemas.openxmlformats.org/drawingml/2006/table">
            <a:tbl>
              <a:tblPr>
                <a:noFill/>
                <a:tableStyleId>{8ED2405F-A61C-4EB5-941A-B97729EEE224}</a:tableStyleId>
              </a:tblPr>
              <a:tblGrid>
                <a:gridCol w="1119290">
                  <a:extLst>
                    <a:ext uri="{9D8B030D-6E8A-4147-A177-3AD203B41FA5}">
                      <a16:colId xmlns:a16="http://schemas.microsoft.com/office/drawing/2014/main" val="20000"/>
                    </a:ext>
                  </a:extLst>
                </a:gridCol>
                <a:gridCol w="5517237">
                  <a:extLst>
                    <a:ext uri="{9D8B030D-6E8A-4147-A177-3AD203B41FA5}">
                      <a16:colId xmlns:a16="http://schemas.microsoft.com/office/drawing/2014/main" val="20001"/>
                    </a:ext>
                  </a:extLst>
                </a:gridCol>
              </a:tblGrid>
              <a:tr h="354526">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b="1" i="0" u="none" strike="noStrike" cap="none">
                          <a:solidFill>
                            <a:srgbClr val="004E66"/>
                          </a:solidFill>
                          <a:latin typeface="Calibri"/>
                          <a:ea typeface="Calibri"/>
                          <a:cs typeface="Calibri"/>
                          <a:sym typeface="Calibri"/>
                        </a:rPr>
                        <a:t>Kursdag</a:t>
                      </a:r>
                      <a:endParaRPr sz="1800" b="0" i="0" u="none" strike="noStrike" cap="none">
                        <a:solidFill>
                          <a:srgbClr val="004E66"/>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b="1" i="0" u="none" strike="noStrike" cap="none" dirty="0">
                          <a:solidFill>
                            <a:srgbClr val="004E66"/>
                          </a:solidFill>
                          <a:latin typeface="Calibri"/>
                          <a:ea typeface="Calibri"/>
                          <a:cs typeface="Calibri"/>
                          <a:sym typeface="Calibri"/>
                        </a:rPr>
                        <a:t>Innhold</a:t>
                      </a:r>
                      <a:endParaRPr sz="1800" b="0" i="0" u="none" strike="noStrike" cap="none" dirty="0">
                        <a:solidFill>
                          <a:srgbClr val="004E66"/>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703830">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b="0" i="0" u="none" strike="noStrike" cap="none" dirty="0">
                          <a:solidFill>
                            <a:srgbClr val="004E66"/>
                          </a:solidFill>
                          <a:latin typeface="Calibri"/>
                          <a:ea typeface="Calibri"/>
                          <a:cs typeface="Calibri"/>
                          <a:sym typeface="Calibri"/>
                        </a:rPr>
                        <a:t>1</a:t>
                      </a:r>
                      <a:r>
                        <a:rPr lang="nb-NO" sz="1800" b="0" i="0" u="none" strike="noStrike" cap="none" dirty="0">
                          <a:solidFill>
                            <a:srgbClr val="004E66"/>
                          </a:solidFill>
                          <a:latin typeface="Calibri"/>
                          <a:ea typeface="Calibri"/>
                          <a:cs typeface="Calibri"/>
                          <a:sym typeface="Calibri"/>
                        </a:rPr>
                        <a:t>.</a:t>
                      </a:r>
                      <a:endParaRPr sz="1800" u="none" strike="noStrike" cap="none" dirty="0"/>
                    </a:p>
                    <a:p>
                      <a:pPr marL="342900" marR="0" lvl="0" indent="-342900" algn="l" rtl="0">
                        <a:lnSpc>
                          <a:spcPct val="100000"/>
                        </a:lnSpc>
                        <a:spcBef>
                          <a:spcPts val="0"/>
                        </a:spcBef>
                        <a:spcAft>
                          <a:spcPts val="0"/>
                        </a:spcAft>
                        <a:buClr>
                          <a:schemeClr val="dk1"/>
                        </a:buClr>
                        <a:buSzPts val="2000"/>
                        <a:buFont typeface="Calibri"/>
                        <a:buNone/>
                      </a:pPr>
                      <a:endParaRPr sz="1800" b="0" i="0" u="none" strike="noStrike" cap="none" dirty="0">
                        <a:solidFill>
                          <a:srgbClr val="004E66"/>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4E66"/>
                        </a:buClr>
                        <a:buSzPts val="1600"/>
                        <a:buFont typeface="Calibri"/>
                        <a:buNone/>
                      </a:pPr>
                      <a:r>
                        <a:rPr lang="no-NO" sz="1800" b="0" i="0" u="none" strike="noStrike" cap="none" dirty="0">
                          <a:solidFill>
                            <a:srgbClr val="004E66"/>
                          </a:solidFill>
                          <a:latin typeface="Calibri"/>
                          <a:ea typeface="Calibri"/>
                          <a:cs typeface="Calibri"/>
                          <a:sym typeface="Calibri"/>
                        </a:rPr>
                        <a:t>Introduksjon </a:t>
                      </a:r>
                      <a:endParaRPr sz="1800" b="0" u="none" strike="noStrike" cap="none" dirty="0"/>
                    </a:p>
                    <a:p>
                      <a:pPr marL="342900" marR="0" lvl="0" indent="-342900" algn="l" rtl="0">
                        <a:lnSpc>
                          <a:spcPct val="150000"/>
                        </a:lnSpc>
                        <a:spcBef>
                          <a:spcPts val="0"/>
                        </a:spcBef>
                        <a:spcAft>
                          <a:spcPts val="0"/>
                        </a:spcAft>
                        <a:buClr>
                          <a:srgbClr val="004E66"/>
                        </a:buClr>
                        <a:buSzPts val="1600"/>
                        <a:buFont typeface="Calibri"/>
                        <a:buNone/>
                      </a:pPr>
                      <a:r>
                        <a:rPr lang="no-NO" sz="1400" b="0" i="0" u="none" strike="noStrike" cap="none" dirty="0">
                          <a:solidFill>
                            <a:srgbClr val="004E66"/>
                          </a:solidFill>
                          <a:latin typeface="Calibri"/>
                          <a:ea typeface="Calibri"/>
                          <a:cs typeface="Calibri"/>
                          <a:sym typeface="Calibri"/>
                        </a:rPr>
                        <a:t>Hjemmeoppgave: </a:t>
                      </a:r>
                      <a:r>
                        <a:rPr lang="nb-NO" sz="1400" b="0" i="0" u="none" strike="noStrike" cap="none" dirty="0">
                          <a:solidFill>
                            <a:srgbClr val="004E66"/>
                          </a:solidFill>
                          <a:latin typeface="Calibri"/>
                          <a:ea typeface="Calibri"/>
                          <a:cs typeface="Calibri"/>
                          <a:sym typeface="Calibri"/>
                        </a:rPr>
                        <a:t>s</a:t>
                      </a:r>
                      <a:r>
                        <a:rPr lang="no-NO" sz="1400" b="0" i="0" u="none" strike="noStrike" cap="none" dirty="0">
                          <a:solidFill>
                            <a:srgbClr val="004E66"/>
                          </a:solidFill>
                          <a:latin typeface="Calibri"/>
                          <a:ea typeface="Calibri"/>
                          <a:cs typeface="Calibri"/>
                          <a:sym typeface="Calibri"/>
                        </a:rPr>
                        <a:t>øvndagbok</a:t>
                      </a:r>
                      <a:endParaRPr lang="nb-NO" sz="1400" b="0" u="none" strike="noStrike" cap="none" dirty="0">
                        <a:solidFill>
                          <a:srgbClr val="004E66"/>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14712">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b="0" i="0" u="none" strike="noStrike" cap="none" dirty="0">
                          <a:solidFill>
                            <a:srgbClr val="004E66"/>
                          </a:solidFill>
                          <a:latin typeface="Calibri"/>
                          <a:ea typeface="Calibri"/>
                          <a:cs typeface="Calibri"/>
                          <a:sym typeface="Calibri"/>
                        </a:rPr>
                        <a:t>2</a:t>
                      </a:r>
                      <a:r>
                        <a:rPr lang="nb-NO" sz="1800" b="0" i="0" u="none" strike="noStrike" cap="none" dirty="0">
                          <a:solidFill>
                            <a:srgbClr val="004E66"/>
                          </a:solidFill>
                          <a:latin typeface="Calibri"/>
                          <a:ea typeface="Calibri"/>
                          <a:cs typeface="Calibri"/>
                          <a:sym typeface="Calibri"/>
                        </a:rPr>
                        <a:t>.</a:t>
                      </a:r>
                      <a:endParaRPr sz="1800" u="none" strike="noStrike" cap="none" dirty="0"/>
                    </a:p>
                    <a:p>
                      <a:pPr marL="342900" marR="0" lvl="0" indent="-342900" algn="l" rtl="0">
                        <a:lnSpc>
                          <a:spcPct val="100000"/>
                        </a:lnSpc>
                        <a:spcBef>
                          <a:spcPts val="0"/>
                        </a:spcBef>
                        <a:spcAft>
                          <a:spcPts val="0"/>
                        </a:spcAft>
                        <a:buClr>
                          <a:schemeClr val="dk1"/>
                        </a:buClr>
                        <a:buSzPts val="2000"/>
                        <a:buFont typeface="Calibri"/>
                        <a:buNone/>
                      </a:pPr>
                      <a:endParaRPr sz="1800" b="0" i="0" u="none" strike="noStrike" cap="none" dirty="0">
                        <a:solidFill>
                          <a:srgbClr val="004E66"/>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4E66"/>
                        </a:buClr>
                        <a:buSzPts val="1600"/>
                        <a:buFont typeface="Calibri"/>
                        <a:buNone/>
                      </a:pPr>
                      <a:r>
                        <a:rPr lang="no-NO" sz="1800" b="0" u="none" strike="noStrike" cap="none" dirty="0">
                          <a:solidFill>
                            <a:srgbClr val="004E66"/>
                          </a:solidFill>
                          <a:latin typeface="Calibri"/>
                          <a:ea typeface="Calibri"/>
                          <a:cs typeface="Calibri"/>
                          <a:sym typeface="Calibri"/>
                        </a:rPr>
                        <a:t>Søvnrestriksjon og stimuluskontroll</a:t>
                      </a:r>
                      <a:endParaRPr sz="1800" b="0" u="none" strike="noStrike" cap="none" dirty="0">
                        <a:solidFill>
                          <a:srgbClr val="004E66"/>
                        </a:solidFill>
                        <a:latin typeface="Calibri"/>
                        <a:ea typeface="Calibri"/>
                        <a:cs typeface="Calibri"/>
                        <a:sym typeface="Calibri"/>
                      </a:endParaRPr>
                    </a:p>
                    <a:p>
                      <a:pPr marL="342900" marR="0" lvl="0" indent="-342900" algn="l" rtl="0">
                        <a:lnSpc>
                          <a:spcPct val="150000"/>
                        </a:lnSpc>
                        <a:spcBef>
                          <a:spcPts val="0"/>
                        </a:spcBef>
                        <a:spcAft>
                          <a:spcPts val="0"/>
                        </a:spcAft>
                        <a:buClr>
                          <a:srgbClr val="004E66"/>
                        </a:buClr>
                        <a:buSzPts val="1600"/>
                        <a:buFont typeface="Calibri"/>
                        <a:buNone/>
                      </a:pPr>
                      <a:r>
                        <a:rPr lang="no-NO" sz="1400" b="0" i="0" u="none" strike="noStrike" cap="none" dirty="0">
                          <a:solidFill>
                            <a:srgbClr val="004E66"/>
                          </a:solidFill>
                          <a:latin typeface="Calibri"/>
                          <a:ea typeface="Calibri"/>
                          <a:cs typeface="Calibri"/>
                          <a:sym typeface="Calibri"/>
                        </a:rPr>
                        <a:t>Hjemmeoppgave</a:t>
                      </a:r>
                      <a:r>
                        <a:rPr lang="nb-NO" sz="1400" b="0" i="0" u="none" strike="noStrike" cap="none" dirty="0">
                          <a:solidFill>
                            <a:srgbClr val="004E66"/>
                          </a:solidFill>
                          <a:latin typeface="Calibri"/>
                          <a:ea typeface="Calibri"/>
                          <a:cs typeface="Calibri"/>
                          <a:sym typeface="Calibri"/>
                        </a:rPr>
                        <a:t>r</a:t>
                      </a:r>
                      <a:r>
                        <a:rPr lang="no-NO" sz="1400" b="0" i="0" u="none" strike="noStrike" cap="none" dirty="0">
                          <a:solidFill>
                            <a:srgbClr val="004E66"/>
                          </a:solidFill>
                          <a:latin typeface="Calibri"/>
                          <a:ea typeface="Calibri"/>
                          <a:cs typeface="Calibri"/>
                          <a:sym typeface="Calibri"/>
                        </a:rPr>
                        <a:t>: </a:t>
                      </a:r>
                      <a:r>
                        <a:rPr lang="nb-NO" sz="1400" b="0" i="0" u="none" strike="noStrike" cap="none" dirty="0">
                          <a:solidFill>
                            <a:srgbClr val="004E66"/>
                          </a:solidFill>
                          <a:latin typeface="Calibri"/>
                          <a:ea typeface="Calibri"/>
                          <a:cs typeface="Calibri"/>
                          <a:sym typeface="Calibri"/>
                        </a:rPr>
                        <a:t>s</a:t>
                      </a:r>
                      <a:r>
                        <a:rPr lang="no-NO" sz="1400" b="0" i="0" u="none" strike="noStrike" cap="none" dirty="0">
                          <a:solidFill>
                            <a:srgbClr val="004E66"/>
                          </a:solidFill>
                          <a:latin typeface="Calibri"/>
                          <a:ea typeface="Calibri"/>
                          <a:cs typeface="Calibri"/>
                          <a:sym typeface="Calibri"/>
                        </a:rPr>
                        <a:t>øvndagbok, søvnrestriksjon, skjema</a:t>
                      </a:r>
                      <a:r>
                        <a:rPr lang="nb-NO" sz="1400" b="0" i="0" u="none" strike="noStrike" cap="none" dirty="0">
                          <a:solidFill>
                            <a:srgbClr val="004E66"/>
                          </a:solidFill>
                          <a:latin typeface="Calibri"/>
                          <a:ea typeface="Calibri"/>
                          <a:cs typeface="Calibri"/>
                          <a:sym typeface="Calibri"/>
                        </a:rPr>
                        <a:t>et</a:t>
                      </a:r>
                      <a:r>
                        <a:rPr lang="no-NO" sz="1400" b="0" i="0" u="none" strike="noStrike" cap="none" dirty="0">
                          <a:solidFill>
                            <a:srgbClr val="004E66"/>
                          </a:solidFill>
                          <a:latin typeface="Calibri"/>
                          <a:ea typeface="Calibri"/>
                          <a:cs typeface="Calibri"/>
                          <a:sym typeface="Calibri"/>
                        </a:rPr>
                        <a:t> </a:t>
                      </a:r>
                      <a:r>
                        <a:rPr lang="nb-NO" sz="1400" b="0" i="0" u="none" strike="noStrike" cap="none" dirty="0">
                          <a:solidFill>
                            <a:srgbClr val="004E66"/>
                          </a:solidFill>
                          <a:latin typeface="Calibri"/>
                          <a:ea typeface="Calibri"/>
                          <a:cs typeface="Calibri"/>
                          <a:sym typeface="Calibri"/>
                        </a:rPr>
                        <a:t>om </a:t>
                      </a:r>
                      <a:r>
                        <a:rPr lang="no-NO" sz="1400" b="0" u="none" strike="noStrike" cap="none" dirty="0">
                          <a:solidFill>
                            <a:srgbClr val="004E66"/>
                          </a:solidFill>
                          <a:latin typeface="Calibri"/>
                          <a:ea typeface="Calibri"/>
                          <a:cs typeface="Calibri"/>
                          <a:sym typeface="Calibri"/>
                        </a:rPr>
                        <a:t>søvnvaner </a:t>
                      </a:r>
                      <a:endParaRPr sz="1400" b="0" u="none" strike="noStrike" cap="none" dirty="0"/>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217740">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b="0" i="0" u="none" strike="noStrike" cap="none" dirty="0">
                          <a:solidFill>
                            <a:srgbClr val="004E66"/>
                          </a:solidFill>
                          <a:latin typeface="Calibri"/>
                          <a:ea typeface="Calibri"/>
                          <a:cs typeface="Calibri"/>
                          <a:sym typeface="Calibri"/>
                        </a:rPr>
                        <a:t>3</a:t>
                      </a:r>
                      <a:r>
                        <a:rPr lang="nb-NO" sz="1800" b="0" i="0" u="none" strike="noStrike" cap="none" dirty="0">
                          <a:solidFill>
                            <a:srgbClr val="004E66"/>
                          </a:solidFill>
                          <a:latin typeface="Calibri"/>
                          <a:ea typeface="Calibri"/>
                          <a:cs typeface="Calibri"/>
                          <a:sym typeface="Calibri"/>
                        </a:rPr>
                        <a:t>.</a:t>
                      </a:r>
                      <a:endParaRPr sz="1800" u="none" strike="noStrike" cap="none" dirty="0"/>
                    </a:p>
                    <a:p>
                      <a:pPr marL="342900" marR="0" lvl="0" indent="-342900" algn="l" rtl="0">
                        <a:lnSpc>
                          <a:spcPct val="100000"/>
                        </a:lnSpc>
                        <a:spcBef>
                          <a:spcPts val="0"/>
                        </a:spcBef>
                        <a:spcAft>
                          <a:spcPts val="0"/>
                        </a:spcAft>
                        <a:buClr>
                          <a:schemeClr val="dk1"/>
                        </a:buClr>
                        <a:buSzPts val="2000"/>
                        <a:buFont typeface="Calibri"/>
                        <a:buNone/>
                      </a:pPr>
                      <a:endParaRPr sz="1800" b="0" i="0" u="none" strike="noStrike" cap="none" dirty="0">
                        <a:solidFill>
                          <a:srgbClr val="004E66"/>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4E66"/>
                        </a:buClr>
                        <a:buSzPts val="1600"/>
                        <a:buFont typeface="Calibri"/>
                        <a:buNone/>
                      </a:pPr>
                      <a:r>
                        <a:rPr lang="no-NO" sz="1800" b="0" u="none" strike="noStrike" cap="none" dirty="0">
                          <a:solidFill>
                            <a:srgbClr val="004E66"/>
                          </a:solidFill>
                          <a:latin typeface="Calibri"/>
                          <a:ea typeface="Calibri"/>
                          <a:cs typeface="Calibri"/>
                          <a:sym typeface="Calibri"/>
                        </a:rPr>
                        <a:t>Oppfølging søvnrestriksjon</a:t>
                      </a:r>
                      <a:endParaRPr sz="1800" b="0" u="none" strike="noStrike" cap="none" dirty="0">
                        <a:solidFill>
                          <a:srgbClr val="004E66"/>
                        </a:solidFill>
                        <a:latin typeface="Calibri"/>
                        <a:ea typeface="Calibri"/>
                        <a:cs typeface="Calibri"/>
                        <a:sym typeface="Calibri"/>
                      </a:endParaRPr>
                    </a:p>
                    <a:p>
                      <a:pPr marL="342900" marR="0" lvl="0" indent="-342900" algn="l" rtl="0">
                        <a:lnSpc>
                          <a:spcPct val="100000"/>
                        </a:lnSpc>
                        <a:spcBef>
                          <a:spcPts val="0"/>
                        </a:spcBef>
                        <a:spcAft>
                          <a:spcPts val="0"/>
                        </a:spcAft>
                        <a:buClr>
                          <a:srgbClr val="004E66"/>
                        </a:buClr>
                        <a:buSzPts val="1600"/>
                        <a:buFont typeface="Calibri"/>
                        <a:buNone/>
                      </a:pPr>
                      <a:r>
                        <a:rPr lang="no-NO" sz="1800" b="0" u="none" strike="noStrike" cap="none" dirty="0">
                          <a:solidFill>
                            <a:srgbClr val="004E66"/>
                          </a:solidFill>
                          <a:latin typeface="Calibri"/>
                          <a:ea typeface="Calibri"/>
                          <a:cs typeface="Calibri"/>
                          <a:sym typeface="Calibri"/>
                        </a:rPr>
                        <a:t>Søvnhygiene</a:t>
                      </a:r>
                      <a:endParaRPr sz="1800" b="0" u="none" strike="noStrike" cap="none" dirty="0">
                        <a:solidFill>
                          <a:srgbClr val="004E66"/>
                        </a:solidFill>
                        <a:latin typeface="Calibri"/>
                        <a:ea typeface="Calibri"/>
                        <a:cs typeface="Calibri"/>
                        <a:sym typeface="Calibri"/>
                      </a:endParaRPr>
                    </a:p>
                    <a:p>
                      <a:pPr marL="342900" marR="0" lvl="0" indent="-342900" algn="l" rtl="0">
                        <a:lnSpc>
                          <a:spcPct val="150000"/>
                        </a:lnSpc>
                        <a:spcBef>
                          <a:spcPts val="0"/>
                        </a:spcBef>
                        <a:spcAft>
                          <a:spcPts val="0"/>
                        </a:spcAft>
                        <a:buClr>
                          <a:srgbClr val="004E66"/>
                        </a:buClr>
                        <a:buSzPts val="1600"/>
                        <a:buFont typeface="Calibri"/>
                        <a:buNone/>
                      </a:pPr>
                      <a:r>
                        <a:rPr lang="no-NO" sz="1400" b="0" i="0" u="none" strike="noStrike" cap="none" dirty="0">
                          <a:solidFill>
                            <a:srgbClr val="004E66"/>
                          </a:solidFill>
                          <a:latin typeface="Calibri"/>
                          <a:ea typeface="Calibri"/>
                          <a:cs typeface="Calibri"/>
                          <a:sym typeface="Calibri"/>
                        </a:rPr>
                        <a:t>Hjemmeoppgave</a:t>
                      </a:r>
                      <a:r>
                        <a:rPr lang="nb-NO" sz="1400" b="0" i="0" u="none" strike="noStrike" cap="none" dirty="0">
                          <a:solidFill>
                            <a:srgbClr val="004E66"/>
                          </a:solidFill>
                          <a:latin typeface="Calibri"/>
                          <a:ea typeface="Calibri"/>
                          <a:cs typeface="Calibri"/>
                          <a:sym typeface="Calibri"/>
                        </a:rPr>
                        <a:t>r</a:t>
                      </a:r>
                      <a:r>
                        <a:rPr lang="no-NO" sz="1400" b="0" i="0" u="none" strike="noStrike" cap="none" dirty="0">
                          <a:solidFill>
                            <a:srgbClr val="004E66"/>
                          </a:solidFill>
                          <a:latin typeface="Calibri"/>
                          <a:ea typeface="Calibri"/>
                          <a:cs typeface="Calibri"/>
                          <a:sym typeface="Calibri"/>
                        </a:rPr>
                        <a:t>: </a:t>
                      </a:r>
                      <a:r>
                        <a:rPr lang="nb-NO" sz="1400" b="0" i="0" u="none" strike="noStrike" cap="none" dirty="0">
                          <a:solidFill>
                            <a:srgbClr val="004E66"/>
                          </a:solidFill>
                          <a:latin typeface="Calibri"/>
                          <a:ea typeface="Calibri"/>
                          <a:cs typeface="Calibri"/>
                          <a:sym typeface="Calibri"/>
                        </a:rPr>
                        <a:t>s</a:t>
                      </a:r>
                      <a:r>
                        <a:rPr lang="no-NO" sz="1400" b="0" i="0" u="none" strike="noStrike" cap="none" dirty="0">
                          <a:solidFill>
                            <a:srgbClr val="004E66"/>
                          </a:solidFill>
                          <a:latin typeface="Calibri"/>
                          <a:ea typeface="Calibri"/>
                          <a:cs typeface="Calibri"/>
                          <a:sym typeface="Calibri"/>
                        </a:rPr>
                        <a:t>øvndagbok, søvnrestriksjon</a:t>
                      </a:r>
                      <a:r>
                        <a:rPr lang="nb-NO" sz="1400" b="0" i="0" u="none" strike="noStrike" cap="none" dirty="0">
                          <a:solidFill>
                            <a:srgbClr val="004E66"/>
                          </a:solidFill>
                          <a:latin typeface="Calibri"/>
                          <a:ea typeface="Calibri"/>
                          <a:cs typeface="Calibri"/>
                          <a:sym typeface="Calibri"/>
                        </a:rPr>
                        <a:t>, </a:t>
                      </a:r>
                      <a:r>
                        <a:rPr lang="no-NO" sz="1400" b="0" i="0" u="none" strike="noStrike" cap="none" dirty="0">
                          <a:solidFill>
                            <a:srgbClr val="004E66"/>
                          </a:solidFill>
                          <a:latin typeface="Calibri"/>
                          <a:ea typeface="Calibri"/>
                          <a:cs typeface="Calibri"/>
                          <a:sym typeface="Calibri"/>
                        </a:rPr>
                        <a:t>skjema</a:t>
                      </a:r>
                      <a:r>
                        <a:rPr lang="nb-NO" sz="1400" b="0" i="0" u="none" strike="noStrike" cap="none" dirty="0">
                          <a:solidFill>
                            <a:srgbClr val="004E66"/>
                          </a:solidFill>
                          <a:latin typeface="Calibri"/>
                          <a:ea typeface="Calibri"/>
                          <a:cs typeface="Calibri"/>
                          <a:sym typeface="Calibri"/>
                        </a:rPr>
                        <a:t>et om</a:t>
                      </a:r>
                      <a:r>
                        <a:rPr lang="no-NO" sz="1400" b="0" i="0" u="none" strike="noStrike" cap="none" dirty="0">
                          <a:solidFill>
                            <a:srgbClr val="004E66"/>
                          </a:solidFill>
                          <a:latin typeface="Calibri"/>
                          <a:ea typeface="Calibri"/>
                          <a:cs typeface="Calibri"/>
                          <a:sym typeface="Calibri"/>
                        </a:rPr>
                        <a:t> </a:t>
                      </a:r>
                      <a:r>
                        <a:rPr lang="no-NO" sz="1400" b="0" dirty="0">
                          <a:solidFill>
                            <a:srgbClr val="004E66"/>
                          </a:solidFill>
                          <a:latin typeface="Calibri"/>
                          <a:ea typeface="Calibri"/>
                          <a:cs typeface="Calibri"/>
                          <a:sym typeface="Calibri"/>
                        </a:rPr>
                        <a:t>n</a:t>
                      </a:r>
                      <a:r>
                        <a:rPr lang="no-NO" sz="1400" b="0" u="none" strike="noStrike" cap="none" dirty="0">
                          <a:solidFill>
                            <a:srgbClr val="004E66"/>
                          </a:solidFill>
                          <a:latin typeface="Calibri"/>
                          <a:ea typeface="Calibri"/>
                          <a:cs typeface="Calibri"/>
                          <a:sym typeface="Calibri"/>
                        </a:rPr>
                        <a:t>egativ</a:t>
                      </a:r>
                      <a:r>
                        <a:rPr lang="nb-NO" sz="1400" b="0" u="none" strike="noStrike" cap="none" dirty="0">
                          <a:solidFill>
                            <a:srgbClr val="004E66"/>
                          </a:solidFill>
                          <a:latin typeface="Calibri"/>
                          <a:ea typeface="Calibri"/>
                          <a:cs typeface="Calibri"/>
                          <a:sym typeface="Calibri"/>
                        </a:rPr>
                        <a:t>e</a:t>
                      </a:r>
                    </a:p>
                    <a:p>
                      <a:pPr marL="342900" marR="0" lvl="0" indent="-342900" algn="l" rtl="0">
                        <a:lnSpc>
                          <a:spcPct val="100000"/>
                        </a:lnSpc>
                        <a:spcBef>
                          <a:spcPts val="0"/>
                        </a:spcBef>
                        <a:spcAft>
                          <a:spcPts val="0"/>
                        </a:spcAft>
                        <a:buClr>
                          <a:srgbClr val="004E66"/>
                        </a:buClr>
                        <a:buSzPts val="1600"/>
                        <a:buFont typeface="Calibri"/>
                        <a:buNone/>
                      </a:pPr>
                      <a:r>
                        <a:rPr lang="nb-NO" sz="1400" b="0" u="none" strike="noStrike" cap="none" dirty="0">
                          <a:solidFill>
                            <a:srgbClr val="004E66"/>
                          </a:solidFill>
                          <a:latin typeface="Calibri"/>
                          <a:ea typeface="Calibri"/>
                          <a:cs typeface="Calibri"/>
                          <a:sym typeface="Calibri"/>
                        </a:rPr>
                        <a:t>                                   antakelser om søvn</a:t>
                      </a:r>
                      <a:endParaRPr lang="nb-NO" sz="1400" b="0" u="none" strike="noStrike" cap="none" dirty="0"/>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992804">
                <a:tc>
                  <a:txBody>
                    <a:bodyPr/>
                    <a:lstStyle/>
                    <a:p>
                      <a:pPr marL="342900" marR="0" lvl="0" indent="-342900" algn="l" rtl="0">
                        <a:lnSpc>
                          <a:spcPct val="100000"/>
                        </a:lnSpc>
                        <a:spcBef>
                          <a:spcPts val="0"/>
                        </a:spcBef>
                        <a:spcAft>
                          <a:spcPts val="0"/>
                        </a:spcAft>
                        <a:buClr>
                          <a:srgbClr val="000000"/>
                        </a:buClr>
                        <a:buSzPts val="2000"/>
                        <a:buFont typeface="Arial"/>
                        <a:buNone/>
                      </a:pPr>
                      <a:r>
                        <a:rPr lang="no-NO" sz="1800" u="none" strike="noStrike" cap="none" dirty="0">
                          <a:solidFill>
                            <a:srgbClr val="004E66"/>
                          </a:solidFill>
                          <a:latin typeface="Calibri"/>
                          <a:ea typeface="Calibri"/>
                          <a:cs typeface="Calibri"/>
                          <a:sym typeface="Calibri"/>
                        </a:rPr>
                        <a:t>4</a:t>
                      </a:r>
                      <a:r>
                        <a:rPr lang="nb-NO" sz="1800" u="none" strike="noStrike" cap="none" dirty="0">
                          <a:solidFill>
                            <a:srgbClr val="004E66"/>
                          </a:solidFill>
                          <a:latin typeface="Calibri"/>
                          <a:ea typeface="Calibri"/>
                          <a:cs typeface="Calibri"/>
                          <a:sym typeface="Calibri"/>
                        </a:rPr>
                        <a:t>.</a:t>
                      </a:r>
                      <a:r>
                        <a:rPr lang="no-NO" sz="1800" u="none" strike="noStrike" cap="none" dirty="0">
                          <a:solidFill>
                            <a:srgbClr val="004E66"/>
                          </a:solidFill>
                          <a:latin typeface="Calibri"/>
                          <a:ea typeface="Calibri"/>
                          <a:cs typeface="Calibri"/>
                          <a:sym typeface="Calibri"/>
                        </a:rPr>
                        <a:t> </a:t>
                      </a:r>
                      <a:endParaRPr sz="1800" b="0" i="0" u="none" strike="noStrike" cap="none" dirty="0">
                        <a:solidFill>
                          <a:srgbClr val="004E66"/>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1300"/>
                        <a:buFont typeface="Arial"/>
                        <a:buNone/>
                      </a:pPr>
                      <a:r>
                        <a:rPr lang="no-NO" sz="1800" b="0" u="none" strike="noStrike" cap="none" dirty="0">
                          <a:solidFill>
                            <a:srgbClr val="004E66"/>
                          </a:solidFill>
                          <a:latin typeface="Calibri"/>
                          <a:ea typeface="Calibri"/>
                          <a:cs typeface="Calibri"/>
                          <a:sym typeface="Calibri"/>
                        </a:rPr>
                        <a:t>Oppfølging søvnrestriksjon og holdninger til søvn</a:t>
                      </a:r>
                      <a:endParaRPr sz="1800" b="0" u="none" strike="noStrike" cap="none" dirty="0">
                        <a:solidFill>
                          <a:srgbClr val="004E66"/>
                        </a:solidFill>
                        <a:latin typeface="Calibri"/>
                        <a:ea typeface="Calibri"/>
                        <a:cs typeface="Calibri"/>
                        <a:sym typeface="Calibri"/>
                      </a:endParaRPr>
                    </a:p>
                    <a:p>
                      <a:pPr marL="0" marR="0" lvl="4" indent="0" algn="l" rtl="0">
                        <a:lnSpc>
                          <a:spcPct val="150000"/>
                        </a:lnSpc>
                        <a:spcBef>
                          <a:spcPts val="0"/>
                        </a:spcBef>
                        <a:spcAft>
                          <a:spcPts val="0"/>
                        </a:spcAft>
                        <a:buClr>
                          <a:srgbClr val="000000"/>
                        </a:buClr>
                        <a:buSzPts val="1300"/>
                        <a:buFont typeface="Arial"/>
                        <a:buNone/>
                      </a:pPr>
                      <a:r>
                        <a:rPr lang="no-NO" sz="1400" b="0" u="none" strike="noStrike" cap="none" dirty="0">
                          <a:solidFill>
                            <a:srgbClr val="004E66"/>
                          </a:solidFill>
                          <a:latin typeface="Calibri"/>
                          <a:ea typeface="Calibri"/>
                          <a:cs typeface="Calibri"/>
                          <a:sym typeface="Calibri"/>
                        </a:rPr>
                        <a:t>Hjemmeoppgave</a:t>
                      </a:r>
                      <a:r>
                        <a:rPr lang="nb-NO" sz="1400" b="0" u="none" strike="noStrike" cap="none" dirty="0">
                          <a:solidFill>
                            <a:srgbClr val="004E66"/>
                          </a:solidFill>
                          <a:latin typeface="Calibri"/>
                          <a:ea typeface="Calibri"/>
                          <a:cs typeface="Calibri"/>
                          <a:sym typeface="Calibri"/>
                        </a:rPr>
                        <a:t>r: s</a:t>
                      </a:r>
                      <a:r>
                        <a:rPr lang="no-NO" sz="1400" b="0" u="none" strike="noStrike" cap="none" dirty="0">
                          <a:solidFill>
                            <a:srgbClr val="004E66"/>
                          </a:solidFill>
                          <a:latin typeface="Calibri"/>
                          <a:ea typeface="Calibri"/>
                          <a:cs typeface="Calibri"/>
                          <a:sym typeface="Calibri"/>
                        </a:rPr>
                        <a:t>øvndagbok, søvnrestriksjon</a:t>
                      </a:r>
                      <a:r>
                        <a:rPr lang="nb-NO" sz="1400" b="0" u="none" strike="noStrike" cap="none" dirty="0">
                          <a:solidFill>
                            <a:srgbClr val="004E66"/>
                          </a:solidFill>
                          <a:latin typeface="Calibri"/>
                          <a:ea typeface="Calibri"/>
                          <a:cs typeface="Calibri"/>
                          <a:sym typeface="Calibri"/>
                        </a:rPr>
                        <a:t>,</a:t>
                      </a:r>
                      <a:r>
                        <a:rPr lang="no-NO" sz="1400" b="0" u="none" strike="noStrike" cap="none" dirty="0">
                          <a:solidFill>
                            <a:srgbClr val="004E66"/>
                          </a:solidFill>
                          <a:latin typeface="Calibri"/>
                          <a:ea typeface="Calibri"/>
                          <a:cs typeface="Calibri"/>
                          <a:sym typeface="Calibri"/>
                        </a:rPr>
                        <a:t> skjema</a:t>
                      </a:r>
                      <a:r>
                        <a:rPr lang="nb-NO" sz="1400" b="0" u="none" strike="noStrike" cap="none" dirty="0">
                          <a:solidFill>
                            <a:srgbClr val="004E66"/>
                          </a:solidFill>
                          <a:latin typeface="Calibri"/>
                          <a:ea typeface="Calibri"/>
                          <a:cs typeface="Calibri"/>
                          <a:sym typeface="Calibri"/>
                        </a:rPr>
                        <a:t>et</a:t>
                      </a:r>
                    </a:p>
                    <a:p>
                      <a:pPr marL="0" marR="0" lvl="4" indent="0" algn="l" rtl="0">
                        <a:lnSpc>
                          <a:spcPct val="100000"/>
                        </a:lnSpc>
                        <a:spcBef>
                          <a:spcPts val="0"/>
                        </a:spcBef>
                        <a:spcAft>
                          <a:spcPts val="0"/>
                        </a:spcAft>
                        <a:buClr>
                          <a:srgbClr val="000000"/>
                        </a:buClr>
                        <a:buSzPts val="1300"/>
                        <a:buFont typeface="Arial"/>
                        <a:buNone/>
                      </a:pPr>
                      <a:r>
                        <a:rPr lang="nb-NO" sz="1400" b="0" u="none" strike="noStrike" cap="none" dirty="0">
                          <a:solidFill>
                            <a:srgbClr val="004E66"/>
                          </a:solidFill>
                          <a:latin typeface="Calibri"/>
                          <a:ea typeface="Calibri"/>
                          <a:cs typeface="Calibri"/>
                          <a:sym typeface="Calibri"/>
                        </a:rPr>
                        <a:t>                                   </a:t>
                      </a:r>
                      <a:r>
                        <a:rPr lang="no-NO" sz="1400" b="0" u="none" strike="noStrike" cap="none" dirty="0">
                          <a:solidFill>
                            <a:srgbClr val="004E66"/>
                          </a:solidFill>
                          <a:latin typeface="Calibri"/>
                          <a:ea typeface="Calibri"/>
                          <a:cs typeface="Calibri"/>
                          <a:sym typeface="Calibri"/>
                        </a:rPr>
                        <a:t>Utfordre negative tanker</a:t>
                      </a:r>
                      <a:endParaRPr sz="1400" b="0" u="none" strike="noStrike" cap="none" dirty="0">
                        <a:solidFill>
                          <a:srgbClr val="004E66"/>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620414">
                <a:tc>
                  <a:txBody>
                    <a:bodyPr/>
                    <a:lstStyle/>
                    <a:p>
                      <a:pPr marL="342900" marR="0" lvl="0" indent="-342900" algn="l" rtl="0">
                        <a:lnSpc>
                          <a:spcPct val="100000"/>
                        </a:lnSpc>
                        <a:spcBef>
                          <a:spcPts val="0"/>
                        </a:spcBef>
                        <a:spcAft>
                          <a:spcPts val="0"/>
                        </a:spcAft>
                        <a:buClr>
                          <a:srgbClr val="004E66"/>
                        </a:buClr>
                        <a:buSzPts val="2000"/>
                        <a:buFont typeface="Calibri"/>
                        <a:buNone/>
                      </a:pPr>
                      <a:r>
                        <a:rPr lang="no-NO" sz="1800" u="none" strike="noStrike" cap="none" dirty="0">
                          <a:solidFill>
                            <a:srgbClr val="004E66"/>
                          </a:solidFill>
                          <a:latin typeface="Calibri"/>
                          <a:ea typeface="Calibri"/>
                          <a:cs typeface="Calibri"/>
                          <a:sym typeface="Calibri"/>
                        </a:rPr>
                        <a:t>5</a:t>
                      </a:r>
                      <a:r>
                        <a:rPr lang="nb-NO" sz="1800" u="none" strike="noStrike" cap="none" dirty="0">
                          <a:solidFill>
                            <a:srgbClr val="004E66"/>
                          </a:solidFill>
                          <a:latin typeface="Calibri"/>
                          <a:ea typeface="Calibri"/>
                          <a:cs typeface="Calibri"/>
                          <a:sym typeface="Calibri"/>
                        </a:rPr>
                        <a:t>.</a:t>
                      </a:r>
                      <a:r>
                        <a:rPr lang="no-NO" sz="1800" u="none" strike="noStrike" cap="none" dirty="0">
                          <a:solidFill>
                            <a:srgbClr val="004E66"/>
                          </a:solidFill>
                          <a:latin typeface="Calibri"/>
                          <a:ea typeface="Calibri"/>
                          <a:cs typeface="Calibri"/>
                          <a:sym typeface="Calibri"/>
                        </a:rPr>
                        <a:t> </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100"/>
                        <a:buFont typeface="Arial"/>
                        <a:buNone/>
                      </a:pPr>
                      <a:r>
                        <a:rPr lang="no-NO" sz="1800" b="0" u="none" strike="noStrike" cap="none" dirty="0">
                          <a:solidFill>
                            <a:srgbClr val="004E66"/>
                          </a:solidFill>
                          <a:latin typeface="Calibri"/>
                          <a:ea typeface="Calibri"/>
                          <a:cs typeface="Calibri"/>
                          <a:sym typeface="Calibri"/>
                        </a:rPr>
                        <a:t>Oppsummering og avslutning</a:t>
                      </a:r>
                      <a:endParaRPr sz="1800" b="0" u="none" strike="noStrike" cap="none" dirty="0">
                        <a:solidFill>
                          <a:srgbClr val="004E66"/>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u="none" strike="noStrike" cap="none" dirty="0">
                        <a:solidFill>
                          <a:srgbClr val="004E66"/>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356a14bc436_0_220"/>
          <p:cNvSpPr txBox="1">
            <a:spLocks noGrp="1"/>
          </p:cNvSpPr>
          <p:nvPr>
            <p:ph type="title"/>
          </p:nvPr>
        </p:nvSpPr>
        <p:spPr>
          <a:xfrm>
            <a:off x="457200" y="483667"/>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Beregning av søvnvindu </a:t>
            </a:r>
            <a:endParaRPr sz="3600" dirty="0"/>
          </a:p>
        </p:txBody>
      </p:sp>
      <p:sp>
        <p:nvSpPr>
          <p:cNvPr id="410" name="Google Shape;410;g356a14bc436_0_220"/>
          <p:cNvSpPr txBox="1">
            <a:spLocks noGrp="1"/>
          </p:cNvSpPr>
          <p:nvPr>
            <p:ph type="body" idx="1"/>
          </p:nvPr>
        </p:nvSpPr>
        <p:spPr>
          <a:xfrm>
            <a:off x="583537" y="1763972"/>
            <a:ext cx="8291400" cy="5030100"/>
          </a:xfrm>
          <a:prstGeom prst="rect">
            <a:avLst/>
          </a:prstGeom>
          <a:noFill/>
          <a:ln>
            <a:noFill/>
          </a:ln>
        </p:spPr>
        <p:txBody>
          <a:bodyPr spcFirstLastPara="1" wrap="square" lIns="91425" tIns="45700" rIns="91425" bIns="45700" anchor="t" anchorCtr="0">
            <a:normAutofit/>
          </a:bodyPr>
          <a:lstStyle/>
          <a:p>
            <a:pPr marL="514350" indent="-457200">
              <a:spcBef>
                <a:spcPts val="560"/>
              </a:spcBef>
              <a:buClr>
                <a:srgbClr val="004E66"/>
              </a:buClr>
              <a:buSzPts val="2800"/>
            </a:pPr>
            <a:r>
              <a:rPr lang="no-NO" sz="2800" dirty="0">
                <a:solidFill>
                  <a:srgbClr val="004E66"/>
                </a:solidFill>
              </a:rPr>
              <a:t>Gjennomsnittlig søvntid per natt: 5,6</a:t>
            </a:r>
            <a:r>
              <a:rPr lang="nb-NO" sz="2800" dirty="0">
                <a:solidFill>
                  <a:srgbClr val="004E66"/>
                </a:solidFill>
              </a:rPr>
              <a:t> </a:t>
            </a:r>
            <a:endParaRPr dirty="0"/>
          </a:p>
          <a:p>
            <a:pPr marL="514350" lvl="0" indent="-457200" algn="l" rtl="0">
              <a:lnSpc>
                <a:spcPct val="100000"/>
              </a:lnSpc>
              <a:spcBef>
                <a:spcPts val="560"/>
              </a:spcBef>
              <a:spcAft>
                <a:spcPts val="0"/>
              </a:spcAft>
              <a:buClr>
                <a:srgbClr val="004E66"/>
              </a:buClr>
              <a:buSzPts val="2800"/>
              <a:buChar char="•"/>
            </a:pPr>
            <a:r>
              <a:rPr lang="no-NO" sz="2800" dirty="0">
                <a:solidFill>
                  <a:srgbClr val="004E66"/>
                </a:solidFill>
              </a:rPr>
              <a:t>Ønsket oppvåkningstid: kl. </a:t>
            </a:r>
            <a:r>
              <a:rPr lang="no-NO" sz="2800" b="1" dirty="0">
                <a:solidFill>
                  <a:srgbClr val="004E66"/>
                </a:solidFill>
              </a:rPr>
              <a:t>07</a:t>
            </a:r>
            <a:r>
              <a:rPr lang="nb-NO" sz="2800" b="1" dirty="0">
                <a:solidFill>
                  <a:srgbClr val="004E66"/>
                </a:solidFill>
              </a:rPr>
              <a:t>.</a:t>
            </a:r>
            <a:r>
              <a:rPr lang="no-NO" sz="2800" b="1" dirty="0">
                <a:solidFill>
                  <a:srgbClr val="004E66"/>
                </a:solidFill>
              </a:rPr>
              <a:t>00 </a:t>
            </a:r>
            <a:endParaRPr sz="1400" dirty="0">
              <a:latin typeface="Arial"/>
              <a:ea typeface="Arial"/>
              <a:cs typeface="Arial"/>
              <a:sym typeface="Arial"/>
            </a:endParaRPr>
          </a:p>
          <a:p>
            <a:pPr marL="514350" lvl="0" indent="-457200" algn="l" rtl="0">
              <a:lnSpc>
                <a:spcPct val="100000"/>
              </a:lnSpc>
              <a:spcBef>
                <a:spcPts val="560"/>
              </a:spcBef>
              <a:spcAft>
                <a:spcPts val="0"/>
              </a:spcAft>
              <a:buClr>
                <a:srgbClr val="004E66"/>
              </a:buClr>
              <a:buSzPts val="2800"/>
              <a:buChar char="•"/>
            </a:pPr>
            <a:r>
              <a:rPr lang="no-NO" sz="2800" dirty="0">
                <a:solidFill>
                  <a:srgbClr val="004E66"/>
                </a:solidFill>
              </a:rPr>
              <a:t>Begrense tid i sengen: 5 timer og 35</a:t>
            </a:r>
            <a:r>
              <a:rPr lang="nb-NO" sz="2800" dirty="0">
                <a:solidFill>
                  <a:srgbClr val="004E66"/>
                </a:solidFill>
              </a:rPr>
              <a:t> </a:t>
            </a:r>
            <a:r>
              <a:rPr lang="no-NO" sz="2800" dirty="0">
                <a:solidFill>
                  <a:srgbClr val="004E66"/>
                </a:solidFill>
              </a:rPr>
              <a:t>minutter</a:t>
            </a:r>
            <a:endParaRPr sz="1400" dirty="0">
              <a:latin typeface="Arial"/>
              <a:ea typeface="Arial"/>
              <a:cs typeface="Arial"/>
              <a:sym typeface="Arial"/>
            </a:endParaRPr>
          </a:p>
          <a:p>
            <a:pPr marL="514350" lvl="0" indent="-457200" algn="l" rtl="0">
              <a:lnSpc>
                <a:spcPct val="100000"/>
              </a:lnSpc>
              <a:spcBef>
                <a:spcPts val="560"/>
              </a:spcBef>
              <a:spcAft>
                <a:spcPts val="0"/>
              </a:spcAft>
              <a:buClr>
                <a:srgbClr val="004E66"/>
              </a:buClr>
              <a:buSzPts val="2800"/>
              <a:buChar char="•"/>
            </a:pPr>
            <a:r>
              <a:rPr lang="no-NO" sz="2800" dirty="0">
                <a:solidFill>
                  <a:srgbClr val="004E66"/>
                </a:solidFill>
              </a:rPr>
              <a:t>Leggetid: </a:t>
            </a:r>
            <a:r>
              <a:rPr lang="no-NO" sz="2800" b="1" dirty="0">
                <a:solidFill>
                  <a:srgbClr val="004E66"/>
                </a:solidFill>
              </a:rPr>
              <a:t>01</a:t>
            </a:r>
            <a:r>
              <a:rPr lang="nb-NO" sz="2800" b="1" dirty="0">
                <a:solidFill>
                  <a:srgbClr val="004E66"/>
                </a:solidFill>
              </a:rPr>
              <a:t>.</a:t>
            </a:r>
            <a:r>
              <a:rPr lang="no-NO" sz="2800" b="1" dirty="0">
                <a:solidFill>
                  <a:srgbClr val="004E66"/>
                </a:solidFill>
              </a:rPr>
              <a:t>25</a:t>
            </a:r>
            <a:endParaRPr sz="2800" b="1" dirty="0">
              <a:solidFill>
                <a:srgbClr val="004E66"/>
              </a:solidFill>
            </a:endParaRPr>
          </a:p>
          <a:p>
            <a:pPr marL="0" lvl="0" indent="0" algn="l" rtl="0">
              <a:lnSpc>
                <a:spcPct val="100000"/>
              </a:lnSpc>
              <a:spcBef>
                <a:spcPts val="560"/>
              </a:spcBef>
              <a:spcAft>
                <a:spcPts val="0"/>
              </a:spcAft>
              <a:buNone/>
            </a:pPr>
            <a:endParaRPr lang="nb-NO" sz="2800" dirty="0">
              <a:solidFill>
                <a:srgbClr val="004E66"/>
              </a:solidFill>
            </a:endParaRPr>
          </a:p>
          <a:p>
            <a:pPr marL="0" lvl="0" indent="0" algn="l" rtl="0">
              <a:lnSpc>
                <a:spcPct val="100000"/>
              </a:lnSpc>
              <a:spcBef>
                <a:spcPts val="560"/>
              </a:spcBef>
              <a:spcAft>
                <a:spcPts val="0"/>
              </a:spcAft>
              <a:buNone/>
            </a:pPr>
            <a:endParaRPr sz="2800" dirty="0">
              <a:solidFill>
                <a:srgbClr val="004E66"/>
              </a:solidFill>
            </a:endParaRPr>
          </a:p>
          <a:p>
            <a:pPr marL="0" lvl="0" indent="0" algn="ctr" rtl="0">
              <a:lnSpc>
                <a:spcPct val="100000"/>
              </a:lnSpc>
              <a:spcBef>
                <a:spcPts val="560"/>
              </a:spcBef>
              <a:spcAft>
                <a:spcPts val="0"/>
              </a:spcAft>
              <a:buNone/>
            </a:pPr>
            <a:r>
              <a:rPr lang="no-NO" sz="2800" b="1" dirty="0">
                <a:solidFill>
                  <a:srgbClr val="004E66"/>
                </a:solidFill>
              </a:rPr>
              <a:t>SØVNVINDU</a:t>
            </a:r>
            <a:r>
              <a:rPr lang="nb-NO" sz="2800" b="1" dirty="0">
                <a:solidFill>
                  <a:srgbClr val="004E66"/>
                </a:solidFill>
              </a:rPr>
              <a:t>:</a:t>
            </a:r>
            <a:r>
              <a:rPr lang="no-NO" sz="2800" b="1" dirty="0">
                <a:solidFill>
                  <a:srgbClr val="004E66"/>
                </a:solidFill>
              </a:rPr>
              <a:t> 01</a:t>
            </a:r>
            <a:r>
              <a:rPr lang="nb-NO" sz="2800" b="1" dirty="0">
                <a:solidFill>
                  <a:srgbClr val="004E66"/>
                </a:solidFill>
              </a:rPr>
              <a:t>.</a:t>
            </a:r>
            <a:r>
              <a:rPr lang="no-NO" sz="2800" b="1" dirty="0">
                <a:solidFill>
                  <a:srgbClr val="004E66"/>
                </a:solidFill>
              </a:rPr>
              <a:t>25-07</a:t>
            </a:r>
            <a:r>
              <a:rPr lang="nb-NO" sz="2800" b="1" dirty="0">
                <a:solidFill>
                  <a:srgbClr val="004E66"/>
                </a:solidFill>
              </a:rPr>
              <a:t>.</a:t>
            </a:r>
            <a:r>
              <a:rPr lang="no-NO" sz="2800" b="1" dirty="0">
                <a:solidFill>
                  <a:srgbClr val="004E66"/>
                </a:solidFill>
              </a:rPr>
              <a:t>00</a:t>
            </a:r>
            <a:endParaRPr sz="2800" b="1" dirty="0">
              <a:solidFill>
                <a:srgbClr val="004E66"/>
              </a:solidFill>
            </a:endParaRPr>
          </a:p>
          <a:p>
            <a:pPr marL="0" lvl="0" indent="0" algn="l" rtl="0">
              <a:lnSpc>
                <a:spcPct val="100000"/>
              </a:lnSpc>
              <a:spcBef>
                <a:spcPts val="560"/>
              </a:spcBef>
              <a:spcAft>
                <a:spcPts val="0"/>
              </a:spcAft>
              <a:buSzPts val="1800"/>
              <a:buNone/>
            </a:pPr>
            <a:endParaRPr sz="2800" dirty="0">
              <a:solidFill>
                <a:srgbClr val="004E66"/>
              </a:solidFill>
            </a:endParaRPr>
          </a:p>
          <a:p>
            <a:pPr marL="0" lvl="0" indent="0" algn="l" rtl="0">
              <a:lnSpc>
                <a:spcPct val="100000"/>
              </a:lnSpc>
              <a:spcBef>
                <a:spcPts val="560"/>
              </a:spcBef>
              <a:spcAft>
                <a:spcPts val="0"/>
              </a:spcAft>
              <a:buSzPts val="1800"/>
              <a:buNone/>
            </a:pPr>
            <a:r>
              <a:rPr lang="no-NO" sz="2800" dirty="0">
                <a:solidFill>
                  <a:srgbClr val="004E66"/>
                </a:solidFill>
              </a:rPr>
              <a:t>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1"/>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417" name="Google Shape;417;p31"/>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31"/>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31"/>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20" name="Google Shape;420;p31"/>
          <p:cNvSpPr txBox="1"/>
          <p:nvPr/>
        </p:nvSpPr>
        <p:spPr>
          <a:xfrm>
            <a:off x="429020" y="836712"/>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  Stimuluskontroll</a:t>
            </a:r>
            <a:endParaRPr sz="1400" b="0" i="0" u="none" strike="noStrike" cap="none" dirty="0">
              <a:solidFill>
                <a:srgbClr val="000000"/>
              </a:solidFill>
              <a:latin typeface="Arial"/>
              <a:ea typeface="Arial"/>
              <a:cs typeface="Arial"/>
              <a:sym typeface="Arial"/>
            </a:endParaRPr>
          </a:p>
        </p:txBody>
      </p:sp>
      <p:sp>
        <p:nvSpPr>
          <p:cNvPr id="421" name="Google Shape;421;p31"/>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31"/>
          <p:cNvSpPr/>
          <p:nvPr/>
        </p:nvSpPr>
        <p:spPr>
          <a:xfrm>
            <a:off x="1115616" y="3149433"/>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title"/>
          </p:nvPr>
        </p:nvSpPr>
        <p:spPr>
          <a:xfrm>
            <a:off x="457200" y="483667"/>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Stimuluskontroll </a:t>
            </a:r>
            <a:endParaRPr dirty="0"/>
          </a:p>
        </p:txBody>
      </p:sp>
      <p:sp>
        <p:nvSpPr>
          <p:cNvPr id="429" name="Google Shape;429;p32"/>
          <p:cNvSpPr txBox="1">
            <a:spLocks noGrp="1"/>
          </p:cNvSpPr>
          <p:nvPr>
            <p:ph type="body" idx="1"/>
          </p:nvPr>
        </p:nvSpPr>
        <p:spPr>
          <a:xfrm>
            <a:off x="645337" y="1626667"/>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o-NO" sz="2800" dirty="0">
                <a:solidFill>
                  <a:srgbClr val="004E66"/>
                </a:solidFill>
              </a:rPr>
              <a:t>Legg deg og stå opp til fast tid (ditt søvnvindu)</a:t>
            </a:r>
            <a:endParaRPr dirty="0">
              <a:solidFill>
                <a:srgbClr val="004E66"/>
              </a:solidFill>
            </a:endParaRPr>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Stå opp  etter 30 minutter om du ikke får sove</a:t>
            </a:r>
            <a:endParaRPr dirty="0">
              <a:solidFill>
                <a:srgbClr val="004E66"/>
              </a:solidFill>
            </a:endParaRPr>
          </a:p>
          <a:p>
            <a:pPr marL="800100" lvl="1" algn="l" rtl="0">
              <a:lnSpc>
                <a:spcPct val="100000"/>
              </a:lnSpc>
              <a:spcBef>
                <a:spcPts val="480"/>
              </a:spcBef>
              <a:spcAft>
                <a:spcPts val="0"/>
              </a:spcAft>
              <a:buClr>
                <a:srgbClr val="004E66"/>
              </a:buClr>
              <a:buSzPts val="2400"/>
              <a:buFont typeface="Courier New" panose="02070309020205020404" pitchFamily="49" charset="0"/>
              <a:buChar char="o"/>
            </a:pPr>
            <a:r>
              <a:rPr lang="no-NO" sz="2400" dirty="0">
                <a:solidFill>
                  <a:srgbClr val="004E66"/>
                </a:solidFill>
              </a:rPr>
              <a:t>Gå ut av rommet</a:t>
            </a:r>
            <a:endParaRPr dirty="0">
              <a:solidFill>
                <a:srgbClr val="004E66"/>
              </a:solidFill>
            </a:endParaRPr>
          </a:p>
          <a:p>
            <a:pPr marL="800100" lvl="1" algn="l" rtl="0">
              <a:lnSpc>
                <a:spcPct val="100000"/>
              </a:lnSpc>
              <a:spcBef>
                <a:spcPts val="480"/>
              </a:spcBef>
              <a:spcAft>
                <a:spcPts val="0"/>
              </a:spcAft>
              <a:buClr>
                <a:srgbClr val="004E66"/>
              </a:buClr>
              <a:buSzPts val="2400"/>
              <a:buFont typeface="Courier New" panose="02070309020205020404" pitchFamily="49" charset="0"/>
              <a:buChar char="o"/>
            </a:pPr>
            <a:r>
              <a:rPr lang="no-NO" sz="2400" dirty="0">
                <a:solidFill>
                  <a:srgbClr val="004E66"/>
                </a:solidFill>
              </a:rPr>
              <a:t>Gjenta om nødvendig</a:t>
            </a:r>
            <a:endParaRPr dirty="0">
              <a:solidFill>
                <a:srgbClr val="004E66"/>
              </a:solidFill>
            </a:endParaRPr>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Sengen skal ikke brukes til andre aktiviteter </a:t>
            </a:r>
            <a:endParaRPr sz="2800" dirty="0">
              <a:solidFill>
                <a:srgbClr val="004E66"/>
              </a:solidFill>
            </a:endParaRPr>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Hjelp hjernen å forstå at seng</a:t>
            </a:r>
            <a:r>
              <a:rPr lang="nb-NO" sz="2800" dirty="0">
                <a:solidFill>
                  <a:srgbClr val="004E66"/>
                </a:solidFill>
              </a:rPr>
              <a:t> </a:t>
            </a:r>
            <a:r>
              <a:rPr lang="no-NO" sz="2800" dirty="0">
                <a:solidFill>
                  <a:srgbClr val="004E66"/>
                </a:solidFill>
              </a:rPr>
              <a:t>=</a:t>
            </a:r>
            <a:r>
              <a:rPr lang="nb-NO" sz="2800" dirty="0">
                <a:solidFill>
                  <a:srgbClr val="004E66"/>
                </a:solidFill>
              </a:rPr>
              <a:t> </a:t>
            </a:r>
            <a:r>
              <a:rPr lang="no-NO" sz="2800" dirty="0">
                <a:solidFill>
                  <a:srgbClr val="004E66"/>
                </a:solidFill>
              </a:rPr>
              <a:t>søvn</a:t>
            </a:r>
            <a:endParaRPr sz="2800" dirty="0">
              <a:solidFill>
                <a:srgbClr val="004E66"/>
              </a:solidFill>
            </a:endParaRPr>
          </a:p>
          <a:p>
            <a:pPr marL="514350" lvl="0" indent="-254000" algn="l" rtl="0">
              <a:lnSpc>
                <a:spcPct val="100000"/>
              </a:lnSpc>
              <a:spcBef>
                <a:spcPts val="640"/>
              </a:spcBef>
              <a:spcAft>
                <a:spcPts val="0"/>
              </a:spcAft>
              <a:buClr>
                <a:schemeClr val="dk1"/>
              </a:buClr>
              <a:buSzPts val="3200"/>
              <a:buNone/>
            </a:pPr>
            <a:endParaRPr dirty="0">
              <a:solidFill>
                <a:srgbClr val="004E66"/>
              </a:solidFill>
            </a:endParaRPr>
          </a:p>
          <a:p>
            <a:pPr marL="342900" lvl="0" indent="-165100" algn="l" rtl="0">
              <a:lnSpc>
                <a:spcPct val="100000"/>
              </a:lnSpc>
              <a:spcBef>
                <a:spcPts val="560"/>
              </a:spcBef>
              <a:spcAft>
                <a:spcPts val="0"/>
              </a:spcAft>
              <a:buClr>
                <a:schemeClr val="dk1"/>
              </a:buClr>
              <a:buSzPts val="2800"/>
              <a:buNone/>
            </a:pPr>
            <a:endParaRPr sz="2800" dirty="0"/>
          </a:p>
        </p:txBody>
      </p:sp>
      <p:pic>
        <p:nvPicPr>
          <p:cNvPr id="430" name="Google Shape;430;p32"/>
          <p:cNvPicPr preferRelativeResize="0"/>
          <p:nvPr/>
        </p:nvPicPr>
        <p:blipFill rotWithShape="1">
          <a:blip r:embed="rId3">
            <a:alphaModFix/>
          </a:blip>
          <a:srcRect/>
          <a:stretch/>
        </p:blipFill>
        <p:spPr>
          <a:xfrm>
            <a:off x="2473562" y="4233044"/>
            <a:ext cx="3847018" cy="2718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2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37" name="Google Shape;437;p20"/>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20"/>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20"/>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40" name="Google Shape;440;p20"/>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20"/>
          <p:cNvSpPr txBox="1"/>
          <p:nvPr/>
        </p:nvSpPr>
        <p:spPr>
          <a:xfrm>
            <a:off x="575550" y="2691969"/>
            <a:ext cx="7992900" cy="1474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Hjemmeoppgave</a:t>
            </a:r>
            <a:r>
              <a:rPr lang="nb-NO" sz="6600" b="1" i="0" u="none" strike="noStrike" cap="none" dirty="0">
                <a:solidFill>
                  <a:srgbClr val="004E66"/>
                </a:solidFill>
                <a:latin typeface="Calibri"/>
                <a:ea typeface="Calibri"/>
                <a:cs typeface="Calibri"/>
                <a:sym typeface="Calibri"/>
              </a:rPr>
              <a:t>r</a:t>
            </a:r>
            <a:endParaRPr sz="6600" b="1" i="0" u="none" strike="noStrike" cap="none" dirty="0">
              <a:solidFill>
                <a:srgbClr val="004E66"/>
              </a:solidFill>
              <a:latin typeface="Calibri"/>
              <a:ea typeface="Calibri"/>
              <a:cs typeface="Calibri"/>
              <a:sym typeface="Calibri"/>
            </a:endParaRPr>
          </a:p>
        </p:txBody>
      </p:sp>
      <p:sp>
        <p:nvSpPr>
          <p:cNvPr id="442" name="Google Shape;442;p20"/>
          <p:cNvSpPr txBox="1"/>
          <p:nvPr/>
        </p:nvSpPr>
        <p:spPr>
          <a:xfrm>
            <a:off x="1772702" y="4306521"/>
            <a:ext cx="5206274" cy="1677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360"/>
              </a:spcBef>
              <a:spcAft>
                <a:spcPts val="0"/>
              </a:spcAft>
              <a:buClr>
                <a:srgbClr val="004E66"/>
              </a:buClr>
              <a:buSzPts val="2400"/>
              <a:buFont typeface="Calibri"/>
              <a:buAutoNum type="arabicPeriod"/>
            </a:pPr>
            <a:r>
              <a:rPr lang="no-NO" sz="2800" b="0" i="0" u="none" strike="noStrike" cap="none" dirty="0">
                <a:solidFill>
                  <a:srgbClr val="004E66"/>
                </a:solidFill>
                <a:latin typeface="Calibri"/>
                <a:ea typeface="Calibri"/>
                <a:cs typeface="Calibri"/>
                <a:sym typeface="Calibri"/>
              </a:rPr>
              <a:t>Søvnrestriksjon </a:t>
            </a:r>
            <a:endParaRPr sz="2800" b="0" i="0" u="none" strike="noStrike" cap="none" dirty="0">
              <a:solidFill>
                <a:srgbClr val="004E66"/>
              </a:solidFill>
              <a:latin typeface="Calibri"/>
              <a:ea typeface="Calibri"/>
              <a:cs typeface="Calibri"/>
              <a:sym typeface="Calibri"/>
            </a:endParaRPr>
          </a:p>
          <a:p>
            <a:pPr marL="457200" marR="0" lvl="0" indent="-381000" algn="l" rtl="0">
              <a:lnSpc>
                <a:spcPct val="100000"/>
              </a:lnSpc>
              <a:spcBef>
                <a:spcPts val="360"/>
              </a:spcBef>
              <a:spcAft>
                <a:spcPts val="0"/>
              </a:spcAft>
              <a:buClr>
                <a:srgbClr val="004E66"/>
              </a:buClr>
              <a:buSzPts val="2400"/>
              <a:buFont typeface="Calibri"/>
              <a:buAutoNum type="arabicPeriod"/>
            </a:pPr>
            <a:r>
              <a:rPr lang="no-NO" sz="2800" b="0" i="0" u="none" strike="noStrike" cap="none" dirty="0">
                <a:solidFill>
                  <a:srgbClr val="004E66"/>
                </a:solidFill>
                <a:latin typeface="Calibri"/>
                <a:ea typeface="Calibri"/>
                <a:cs typeface="Calibri"/>
                <a:sym typeface="Calibri"/>
              </a:rPr>
              <a:t>Stimuluskontroll</a:t>
            </a:r>
            <a:endParaRPr sz="2800" b="0" i="0" u="none" strike="noStrike" cap="none" dirty="0">
              <a:solidFill>
                <a:srgbClr val="004E66"/>
              </a:solidFill>
              <a:latin typeface="Calibri"/>
              <a:ea typeface="Calibri"/>
              <a:cs typeface="Calibri"/>
              <a:sym typeface="Calibri"/>
            </a:endParaRPr>
          </a:p>
          <a:p>
            <a:pPr marL="457200" marR="0" lvl="0" indent="-381000" algn="l" rtl="0">
              <a:lnSpc>
                <a:spcPct val="100000"/>
              </a:lnSpc>
              <a:spcBef>
                <a:spcPts val="0"/>
              </a:spcBef>
              <a:spcAft>
                <a:spcPts val="0"/>
              </a:spcAft>
              <a:buClr>
                <a:srgbClr val="004E66"/>
              </a:buClr>
              <a:buSzPts val="2400"/>
              <a:buFont typeface="Calibri"/>
              <a:buAutoNum type="arabicPeriod"/>
            </a:pPr>
            <a:r>
              <a:rPr lang="no-NO" sz="2800" b="0" i="0" u="none" strike="noStrike" cap="none" dirty="0">
                <a:solidFill>
                  <a:srgbClr val="004E66"/>
                </a:solidFill>
                <a:latin typeface="Calibri"/>
                <a:ea typeface="Calibri"/>
                <a:cs typeface="Calibri"/>
                <a:sym typeface="Calibri"/>
              </a:rPr>
              <a:t>Fyll ut skjema</a:t>
            </a:r>
            <a:r>
              <a:rPr lang="nb-NO" sz="2800" b="0" i="0" u="none" strike="noStrike" cap="none" dirty="0">
                <a:solidFill>
                  <a:srgbClr val="004E66"/>
                </a:solidFill>
                <a:latin typeface="Calibri"/>
                <a:ea typeface="Calibri"/>
                <a:cs typeface="Calibri"/>
                <a:sym typeface="Calibri"/>
              </a:rPr>
              <a:t>et</a:t>
            </a:r>
            <a:r>
              <a:rPr lang="no-NO" sz="2800" b="0" i="0" u="none" strike="noStrike" cap="none" dirty="0">
                <a:solidFill>
                  <a:srgbClr val="004E66"/>
                </a:solidFill>
                <a:latin typeface="Calibri"/>
                <a:ea typeface="Calibri"/>
                <a:cs typeface="Calibri"/>
                <a:sym typeface="Calibri"/>
              </a:rPr>
              <a:t> Søvnhygiene</a:t>
            </a:r>
            <a:endParaRPr sz="2800" b="0" i="0" u="none" strike="noStrike" cap="none" dirty="0">
              <a:solidFill>
                <a:srgbClr val="004E66"/>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1"/>
          <p:cNvSpPr txBox="1">
            <a:spLocks noGrp="1"/>
          </p:cNvSpPr>
          <p:nvPr>
            <p:ph type="title"/>
          </p:nvPr>
        </p:nvSpPr>
        <p:spPr>
          <a:xfrm>
            <a:off x="457200" y="620688"/>
            <a:ext cx="8229600" cy="7969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4E66"/>
              </a:buClr>
              <a:buSzPts val="3600"/>
              <a:buFont typeface="Calibri"/>
              <a:buNone/>
            </a:pPr>
            <a:r>
              <a:rPr lang="no-NO" sz="3600" b="1">
                <a:solidFill>
                  <a:srgbClr val="004E66"/>
                </a:solidFill>
              </a:rPr>
              <a:t>Søvnhygiene</a:t>
            </a:r>
            <a:br>
              <a:rPr lang="no-NO" sz="3600" b="1">
                <a:solidFill>
                  <a:srgbClr val="004E66"/>
                </a:solidFill>
              </a:rPr>
            </a:br>
            <a:endParaRPr sz="3600"/>
          </a:p>
        </p:txBody>
      </p:sp>
      <p:pic>
        <p:nvPicPr>
          <p:cNvPr id="449" name="Google Shape;449;p21"/>
          <p:cNvPicPr preferRelativeResize="0">
            <a:picLocks noGrp="1"/>
          </p:cNvPicPr>
          <p:nvPr>
            <p:ph type="body" idx="1"/>
          </p:nvPr>
        </p:nvPicPr>
        <p:blipFill rotWithShape="1">
          <a:blip r:embed="rId3">
            <a:alphaModFix/>
          </a:blip>
          <a:srcRect/>
          <a:stretch/>
        </p:blipFill>
        <p:spPr>
          <a:xfrm>
            <a:off x="954571" y="1323973"/>
            <a:ext cx="7234857" cy="5130799"/>
          </a:xfrm>
          <a:prstGeom prst="rect">
            <a:avLst/>
          </a:prstGeom>
          <a:solidFill>
            <a:schemeClr val="lt1"/>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7"/>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2" name="Google Shape;304;p24">
            <a:extLst>
              <a:ext uri="{FF2B5EF4-FFF2-40B4-BE49-F238E27FC236}">
                <a16:creationId xmlns:a16="http://schemas.microsoft.com/office/drawing/2014/main" id="{637FC8D7-B810-3417-8C35-70B65F476CC1}"/>
              </a:ext>
            </a:extLst>
          </p:cNvPr>
          <p:cNvSpPr txBox="1"/>
          <p:nvPr/>
        </p:nvSpPr>
        <p:spPr>
          <a:xfrm>
            <a:off x="437888" y="420983"/>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Lykke til!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8"/>
          <p:cNvSpPr txBox="1"/>
          <p:nvPr/>
        </p:nvSpPr>
        <p:spPr>
          <a:xfrm>
            <a:off x="3275856" y="2636912"/>
            <a:ext cx="1584176"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1800" b="1" i="0" u="none" strike="noStrike" cap="none">
                <a:solidFill>
                  <a:srgbClr val="004E66"/>
                </a:solidFill>
                <a:latin typeface="Calibri"/>
                <a:ea typeface="Calibri"/>
                <a:cs typeface="Calibri"/>
                <a:sym typeface="Calibri"/>
              </a:rPr>
              <a:t>KURSDAG 3</a:t>
            </a:r>
            <a:endParaRPr sz="1400" b="0" i="0" u="none" strike="noStrike" cap="none">
              <a:solidFill>
                <a:srgbClr val="000000"/>
              </a:solidFill>
              <a:latin typeface="Arial"/>
              <a:ea typeface="Arial"/>
              <a:cs typeface="Arial"/>
              <a:sym typeface="Arial"/>
            </a:endParaRPr>
          </a:p>
        </p:txBody>
      </p:sp>
      <p:pic>
        <p:nvPicPr>
          <p:cNvPr id="463" name="Google Shape;463;p38"/>
          <p:cNvPicPr preferRelativeResize="0"/>
          <p:nvPr/>
        </p:nvPicPr>
        <p:blipFill rotWithShape="1">
          <a:blip r:embed="rId3">
            <a:alphaModFix/>
          </a:blip>
          <a:srcRect/>
          <a:stretch/>
        </p:blipFill>
        <p:spPr>
          <a:xfrm>
            <a:off x="0" y="396385"/>
            <a:ext cx="9144000" cy="6461615"/>
          </a:xfrm>
          <a:prstGeom prst="rect">
            <a:avLst/>
          </a:prstGeom>
          <a:noFill/>
          <a:ln>
            <a:noFill/>
          </a:ln>
        </p:spPr>
      </p:pic>
      <p:sp>
        <p:nvSpPr>
          <p:cNvPr id="2" name="Google Shape;312;p25">
            <a:extLst>
              <a:ext uri="{FF2B5EF4-FFF2-40B4-BE49-F238E27FC236}">
                <a16:creationId xmlns:a16="http://schemas.microsoft.com/office/drawing/2014/main" id="{271B06AE-2E97-AA9F-8641-B0FE642D0609}"/>
              </a:ext>
            </a:extLst>
          </p:cNvPr>
          <p:cNvSpPr txBox="1"/>
          <p:nvPr/>
        </p:nvSpPr>
        <p:spPr>
          <a:xfrm>
            <a:off x="0" y="0"/>
            <a:ext cx="3188554"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3600" b="1" i="0" u="none" strike="noStrike" cap="none" dirty="0">
                <a:solidFill>
                  <a:srgbClr val="004E66"/>
                </a:solidFill>
                <a:latin typeface="Calibri"/>
                <a:ea typeface="Calibri"/>
                <a:cs typeface="Calibri"/>
                <a:sym typeface="Calibri"/>
              </a:rPr>
              <a:t>KURSDAG </a:t>
            </a:r>
            <a:r>
              <a:rPr lang="nb-NO" sz="3600" b="1" i="0" u="none" strike="noStrike" cap="none" dirty="0">
                <a:solidFill>
                  <a:srgbClr val="004E66"/>
                </a:solidFill>
                <a:latin typeface="Calibri"/>
                <a:ea typeface="Calibri"/>
                <a:cs typeface="Calibri"/>
                <a:sym typeface="Calibri"/>
              </a:rPr>
              <a:t>3</a:t>
            </a:r>
            <a:endParaRPr sz="2800" b="0" i="0" u="none" strike="noStrike" cap="none" dirty="0">
              <a:solidFill>
                <a:srgbClr val="000000"/>
              </a:solidFill>
              <a:latin typeface="Arial"/>
              <a:ea typeface="Arial"/>
              <a:cs typeface="Arial"/>
              <a:sym typeface="Arial"/>
            </a:endParaRPr>
          </a:p>
        </p:txBody>
      </p:sp>
      <p:pic>
        <p:nvPicPr>
          <p:cNvPr id="3" name="Bilde 2" descr="Et bilde som inneholder Font, Grafikk, skjermbilde, grafisk design&#10;&#10;KI-generert innhold kan være feil.">
            <a:extLst>
              <a:ext uri="{FF2B5EF4-FFF2-40B4-BE49-F238E27FC236}">
                <a16:creationId xmlns:a16="http://schemas.microsoft.com/office/drawing/2014/main" id="{13F2E633-EEDA-9EF6-25BD-4FA0ED57571D}"/>
              </a:ext>
            </a:extLst>
          </p:cNvPr>
          <p:cNvPicPr>
            <a:picLocks noChangeAspect="1"/>
          </p:cNvPicPr>
          <p:nvPr/>
        </p:nvPicPr>
        <p:blipFill>
          <a:blip r:embed="rId4"/>
          <a:stretch>
            <a:fillRect/>
          </a:stretch>
        </p:blipFill>
        <p:spPr>
          <a:xfrm>
            <a:off x="6534197" y="448706"/>
            <a:ext cx="2184446" cy="2851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g356a14bc436_0_328"/>
          <p:cNvPicPr preferRelativeResize="0"/>
          <p:nvPr/>
        </p:nvPicPr>
        <p:blipFill rotWithShape="1">
          <a:blip r:embed="rId3">
            <a:alphaModFix/>
          </a:blip>
          <a:srcRect l="16596" t="18400" r="15634" b="40108"/>
          <a:stretch/>
        </p:blipFill>
        <p:spPr>
          <a:xfrm>
            <a:off x="2790804" y="3429000"/>
            <a:ext cx="3528392" cy="2160241"/>
          </a:xfrm>
          <a:prstGeom prst="rect">
            <a:avLst/>
          </a:prstGeom>
          <a:noFill/>
          <a:ln>
            <a:noFill/>
          </a:ln>
        </p:spPr>
      </p:pic>
      <p:sp>
        <p:nvSpPr>
          <p:cNvPr id="472" name="Google Shape;472;g356a14bc436_0_328"/>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g356a14bc436_0_328"/>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g356a14bc436_0_328"/>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75" name="Google Shape;475;g356a14bc436_0_328"/>
          <p:cNvSpPr txBox="1"/>
          <p:nvPr/>
        </p:nvSpPr>
        <p:spPr>
          <a:xfrm>
            <a:off x="468100" y="1315950"/>
            <a:ext cx="8173800" cy="4226100"/>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004E66"/>
              </a:buClr>
              <a:buSzPts val="2800"/>
              <a:buFont typeface="Arial"/>
              <a:buNone/>
            </a:pPr>
            <a:endParaRPr sz="2800" b="0" i="0" u="none" strike="noStrike" cap="none" dirty="0">
              <a:solidFill>
                <a:srgbClr val="004E66"/>
              </a:solidFill>
              <a:latin typeface="Calibri"/>
              <a:ea typeface="Calibri"/>
              <a:cs typeface="Calibri"/>
              <a:sym typeface="Calibri"/>
            </a:endParaRPr>
          </a:p>
          <a:p>
            <a:pPr marL="0" marR="0" lvl="0" indent="0" algn="ctr" rtl="0">
              <a:lnSpc>
                <a:spcPct val="120000"/>
              </a:lnSpc>
              <a:spcBef>
                <a:spcPts val="0"/>
              </a:spcBef>
              <a:spcAft>
                <a:spcPts val="0"/>
              </a:spcAft>
              <a:buClr>
                <a:srgbClr val="004E66"/>
              </a:buClr>
              <a:buSzPts val="2800"/>
              <a:buFont typeface="Arial"/>
              <a:buNone/>
            </a:pPr>
            <a:endParaRPr sz="2800" dirty="0">
              <a:solidFill>
                <a:srgbClr val="004E66"/>
              </a:solidFill>
              <a:latin typeface="Calibri"/>
              <a:ea typeface="Calibri"/>
              <a:cs typeface="Calibri"/>
              <a:sym typeface="Calibri"/>
            </a:endParaRPr>
          </a:p>
          <a:p>
            <a:pPr marL="0" marR="0" lvl="0" indent="0" algn="ctr" rtl="0">
              <a:lnSpc>
                <a:spcPct val="120000"/>
              </a:lnSpc>
              <a:spcBef>
                <a:spcPts val="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Hvordan har uka med søvnrestriksjon gått?  </a:t>
            </a:r>
            <a:endParaRPr sz="2800" b="0" i="0" u="none" strike="noStrike" cap="none" dirty="0">
              <a:solidFill>
                <a:srgbClr val="004E66"/>
              </a:solidFill>
              <a:latin typeface="Calibri"/>
              <a:ea typeface="Calibri"/>
              <a:cs typeface="Calibri"/>
              <a:sym typeface="Calibri"/>
            </a:endParaRPr>
          </a:p>
          <a:p>
            <a:pPr marL="0" marR="0" lvl="0" indent="0" algn="l" rtl="0">
              <a:lnSpc>
                <a:spcPct val="120000"/>
              </a:lnSpc>
              <a:spcBef>
                <a:spcPts val="560"/>
              </a:spcBef>
              <a:spcAft>
                <a:spcPts val="0"/>
              </a:spcAft>
              <a:buClr>
                <a:srgbClr val="004E66"/>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476" name="Google Shape;476;g356a14bc436_0_328"/>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27"/>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483" name="Google Shape;483;p27"/>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27"/>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27"/>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86" name="Google Shape;486;p27"/>
          <p:cNvSpPr txBox="1"/>
          <p:nvPr/>
        </p:nvSpPr>
        <p:spPr>
          <a:xfrm>
            <a:off x="429020" y="836712"/>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a:solidFill>
                  <a:srgbClr val="004E66"/>
                </a:solidFill>
                <a:latin typeface="Calibri"/>
                <a:ea typeface="Calibri"/>
                <a:cs typeface="Calibri"/>
                <a:sym typeface="Calibri"/>
              </a:rPr>
              <a:t> Gode søvnvaner</a:t>
            </a:r>
            <a:endParaRPr sz="1400" b="0" i="0" u="none" strike="noStrike" cap="none">
              <a:solidFill>
                <a:srgbClr val="000000"/>
              </a:solidFill>
              <a:latin typeface="Arial"/>
              <a:ea typeface="Arial"/>
              <a:cs typeface="Arial"/>
              <a:sym typeface="Arial"/>
            </a:endParaRPr>
          </a:p>
        </p:txBody>
      </p:sp>
      <p:sp>
        <p:nvSpPr>
          <p:cNvPr id="487" name="Google Shape;487;p27"/>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7"/>
          <p:cNvSpPr/>
          <p:nvPr/>
        </p:nvSpPr>
        <p:spPr>
          <a:xfrm>
            <a:off x="1115616" y="3149433"/>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8"/>
          <p:cNvSpPr txBox="1">
            <a:spLocks noGrp="1"/>
          </p:cNvSpPr>
          <p:nvPr>
            <p:ph type="title"/>
          </p:nvPr>
        </p:nvSpPr>
        <p:spPr>
          <a:xfrm>
            <a:off x="457200" y="49331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Gode råd for bedre søvn </a:t>
            </a:r>
            <a:endParaRPr sz="3600" dirty="0"/>
          </a:p>
        </p:txBody>
      </p:sp>
      <p:sp>
        <p:nvSpPr>
          <p:cNvPr id="495" name="Google Shape;495;p28"/>
          <p:cNvSpPr txBox="1">
            <a:spLocks noGrp="1"/>
          </p:cNvSpPr>
          <p:nvPr>
            <p:ph type="body" idx="1"/>
          </p:nvPr>
        </p:nvSpPr>
        <p:spPr>
          <a:xfrm>
            <a:off x="645337" y="1838718"/>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o-NO" sz="2800" dirty="0">
                <a:solidFill>
                  <a:srgbClr val="004E66"/>
                </a:solidFill>
              </a:rPr>
              <a:t>Stå opp til </a:t>
            </a:r>
            <a:r>
              <a:rPr lang="nb-NO" sz="2800" dirty="0">
                <a:solidFill>
                  <a:srgbClr val="004E66"/>
                </a:solidFill>
              </a:rPr>
              <a:t>samme tid hver dag</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Ikke ha klokke synlig på soverommet</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Trening er bra, men </a:t>
            </a:r>
            <a:r>
              <a:rPr lang="nb-NO" sz="2800" dirty="0">
                <a:solidFill>
                  <a:srgbClr val="004E66"/>
                </a:solidFill>
              </a:rPr>
              <a:t>avslutt i god tid </a:t>
            </a:r>
            <a:r>
              <a:rPr lang="no-NO" sz="2800" dirty="0">
                <a:solidFill>
                  <a:srgbClr val="004E66"/>
                </a:solidFill>
              </a:rPr>
              <a:t>før leggetid</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Begrens inntak av koffeinholdig drikke (anbefalingen for kaffe er </a:t>
            </a:r>
            <a:r>
              <a:rPr lang="nb-NO" sz="2800" dirty="0">
                <a:solidFill>
                  <a:srgbClr val="004E66"/>
                </a:solidFill>
              </a:rPr>
              <a:t>ni timer</a:t>
            </a:r>
            <a:r>
              <a:rPr lang="no-NO" sz="2800" dirty="0">
                <a:solidFill>
                  <a:srgbClr val="004E66"/>
                </a:solidFill>
              </a:rPr>
              <a:t> før leggetid dersom det ikke skal påvirk</a:t>
            </a:r>
            <a:r>
              <a:rPr lang="nb-NO" sz="2800" dirty="0">
                <a:solidFill>
                  <a:srgbClr val="004E66"/>
                </a:solidFill>
              </a:rPr>
              <a:t>e</a:t>
            </a:r>
            <a:r>
              <a:rPr lang="no-NO" sz="2800" dirty="0">
                <a:solidFill>
                  <a:srgbClr val="004E66"/>
                </a:solidFill>
              </a:rPr>
              <a:t> søvnen din)</a:t>
            </a:r>
            <a:endParaRPr dirty="0"/>
          </a:p>
          <a:p>
            <a:pPr marL="342900" lvl="0" indent="-165100" algn="l" rtl="0">
              <a:lnSpc>
                <a:spcPct val="100000"/>
              </a:lnSpc>
              <a:spcBef>
                <a:spcPts val="560"/>
              </a:spcBef>
              <a:spcAft>
                <a:spcPts val="0"/>
              </a:spcAft>
              <a:buClr>
                <a:schemeClr val="dk1"/>
              </a:buClr>
              <a:buSzPts val="2800"/>
              <a:buNone/>
            </a:pPr>
            <a:endParaRPr sz="2800" dirty="0"/>
          </a:p>
        </p:txBody>
      </p:sp>
      <p:pic>
        <p:nvPicPr>
          <p:cNvPr id="496" name="Google Shape;496;p28"/>
          <p:cNvPicPr preferRelativeResize="0"/>
          <p:nvPr/>
        </p:nvPicPr>
        <p:blipFill rotWithShape="1">
          <a:blip r:embed="rId3">
            <a:alphaModFix/>
          </a:blip>
          <a:srcRect/>
          <a:stretch/>
        </p:blipFill>
        <p:spPr>
          <a:xfrm>
            <a:off x="2465188" y="4444054"/>
            <a:ext cx="3731096" cy="2636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A112373D-9565-CACB-63A6-A971A0BEC9BE}"/>
              </a:ext>
            </a:extLst>
          </p:cNvPr>
          <p:cNvPicPr preferRelativeResize="0"/>
          <p:nvPr/>
        </p:nvPicPr>
        <p:blipFill rotWithShape="1">
          <a:blip r:embed="rId3">
            <a:alphaModFix/>
          </a:blip>
          <a:srcRect/>
          <a:stretch/>
        </p:blipFill>
        <p:spPr>
          <a:xfrm>
            <a:off x="-3" y="0"/>
            <a:ext cx="9144003" cy="6858000"/>
          </a:xfrm>
          <a:prstGeom prst="rect">
            <a:avLst/>
          </a:prstGeom>
          <a:noFill/>
          <a:ln>
            <a:noFill/>
          </a:ln>
        </p:spPr>
      </p:pic>
      <p:sp>
        <p:nvSpPr>
          <p:cNvPr id="146" name="Google Shape;146;p5"/>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49" name="Google Shape;149;p5"/>
          <p:cNvSpPr txBox="1"/>
          <p:nvPr/>
        </p:nvSpPr>
        <p:spPr>
          <a:xfrm>
            <a:off x="1201742" y="1968594"/>
            <a:ext cx="6480719" cy="3855054"/>
          </a:xfrm>
          <a:prstGeom prst="rect">
            <a:avLst/>
          </a:prstGeom>
          <a:noFill/>
          <a:ln>
            <a:noFill/>
          </a:ln>
        </p:spPr>
        <p:txBody>
          <a:bodyPr spcFirstLastPara="1" wrap="square" lIns="91425" tIns="45700" rIns="91425" bIns="45700" anchor="t" anchorCtr="0">
            <a:normAutofit fontScale="92500" lnSpcReduction="20000"/>
          </a:bodyPr>
          <a:lstStyle/>
          <a:p>
            <a:pPr marL="514350" marR="0" lvl="0" indent="-514350" algn="l" rtl="0">
              <a:lnSpc>
                <a:spcPct val="150000"/>
              </a:lnSpc>
              <a:spcBef>
                <a:spcPts val="56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Taushetsplikt</a:t>
            </a:r>
            <a:endParaRPr sz="1400" b="0" i="0" u="none" strike="noStrike" cap="none" dirty="0">
              <a:solidFill>
                <a:srgbClr val="000000"/>
              </a:solidFill>
              <a:latin typeface="Arial"/>
              <a:ea typeface="Arial"/>
              <a:cs typeface="Arial"/>
              <a:sym typeface="Arial"/>
            </a:endParaRPr>
          </a:p>
          <a:p>
            <a:pPr marL="514350" marR="0" lvl="0" indent="-514350" algn="l" rtl="0">
              <a:lnSpc>
                <a:spcPct val="150000"/>
              </a:lnSpc>
              <a:spcBef>
                <a:spcPts val="56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Frammøte</a:t>
            </a:r>
            <a:endParaRPr sz="1400" b="0" i="0" u="none" strike="noStrike" cap="none" dirty="0">
              <a:solidFill>
                <a:srgbClr val="000000"/>
              </a:solidFill>
              <a:latin typeface="Arial"/>
              <a:ea typeface="Arial"/>
              <a:cs typeface="Arial"/>
              <a:sym typeface="Arial"/>
            </a:endParaRPr>
          </a:p>
          <a:p>
            <a:pPr marL="514350" marR="0" lvl="0" indent="-514350" algn="l" rtl="0">
              <a:lnSpc>
                <a:spcPct val="150000"/>
              </a:lnSpc>
              <a:spcBef>
                <a:spcPts val="56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Gjøre hjemmeoppgaver</a:t>
            </a:r>
            <a:endParaRPr sz="2800" b="0" i="0" u="none" strike="noStrike" cap="none" dirty="0">
              <a:solidFill>
                <a:srgbClr val="004E66"/>
              </a:solidFill>
              <a:latin typeface="Calibri"/>
              <a:ea typeface="Calibri"/>
              <a:cs typeface="Calibri"/>
              <a:sym typeface="Calibri"/>
            </a:endParaRPr>
          </a:p>
          <a:p>
            <a:pPr marL="514350" marR="0" lvl="0" indent="-514350" algn="l" rtl="0">
              <a:lnSpc>
                <a:spcPct val="150000"/>
              </a:lnSpc>
              <a:spcBef>
                <a:spcPts val="56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Føre søvndagbok gjennom kurset</a:t>
            </a:r>
            <a:endParaRPr sz="2800" b="0" i="0" u="none" strike="noStrike" cap="none" dirty="0">
              <a:solidFill>
                <a:srgbClr val="004E66"/>
              </a:solidFill>
              <a:latin typeface="Calibri"/>
              <a:ea typeface="Calibri"/>
              <a:cs typeface="Calibri"/>
              <a:sym typeface="Calibri"/>
            </a:endParaRPr>
          </a:p>
          <a:p>
            <a:pPr marL="514350" marR="0" lvl="0" indent="-514350" algn="l" rtl="0">
              <a:lnSpc>
                <a:spcPct val="150000"/>
              </a:lnSpc>
              <a:spcBef>
                <a:spcPts val="56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Mobil på lydløs</a:t>
            </a:r>
            <a:endParaRPr lang="nb-NO" sz="2800" b="0" i="0" u="none" strike="noStrike" cap="none" dirty="0">
              <a:solidFill>
                <a:srgbClr val="004E66"/>
              </a:solidFill>
              <a:latin typeface="Calibri"/>
              <a:ea typeface="Calibri"/>
              <a:cs typeface="Calibri"/>
              <a:sym typeface="Calibri"/>
            </a:endParaRPr>
          </a:p>
          <a:p>
            <a:pPr marL="514350" marR="0" lvl="0" indent="-514350" algn="l" rtl="0">
              <a:lnSpc>
                <a:spcPct val="150000"/>
              </a:lnSpc>
              <a:spcBef>
                <a:spcPts val="560"/>
              </a:spcBef>
              <a:spcAft>
                <a:spcPts val="0"/>
              </a:spcAft>
              <a:buClr>
                <a:srgbClr val="004E66"/>
              </a:buClr>
              <a:buSzPts val="2800"/>
              <a:buFont typeface="Calibri"/>
              <a:buAutoNum type="arabicPeriod"/>
            </a:pPr>
            <a:r>
              <a:rPr lang="nb-NO" sz="2800" dirty="0">
                <a:solidFill>
                  <a:srgbClr val="004E66"/>
                </a:solidFill>
                <a:latin typeface="Calibri"/>
                <a:ea typeface="Calibri"/>
                <a:cs typeface="Calibri"/>
                <a:sym typeface="Calibri"/>
              </a:rPr>
              <a:t>Annet?</a:t>
            </a:r>
            <a:endParaRPr sz="2800" b="0" i="0" u="none" strike="noStrike" cap="none" dirty="0">
              <a:solidFill>
                <a:srgbClr val="004E66"/>
              </a:solidFill>
              <a:latin typeface="Calibri"/>
              <a:ea typeface="Calibri"/>
              <a:cs typeface="Calibri"/>
              <a:sym typeface="Calibri"/>
            </a:endParaRPr>
          </a:p>
        </p:txBody>
      </p:sp>
      <p:sp>
        <p:nvSpPr>
          <p:cNvPr id="150" name="Google Shape;150;p5"/>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txBox="1"/>
          <p:nvPr/>
        </p:nvSpPr>
        <p:spPr>
          <a:xfrm>
            <a:off x="468000" y="897525"/>
            <a:ext cx="8208000" cy="72015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GRUPPE</a:t>
            </a:r>
            <a:r>
              <a:rPr lang="no-NO" sz="3600" b="1" i="0" u="none" strike="noStrike" cap="none" dirty="0">
                <a:solidFill>
                  <a:srgbClr val="004E66"/>
                </a:solidFill>
                <a:latin typeface="Calibri"/>
                <a:ea typeface="Calibri"/>
                <a:cs typeface="Calibri"/>
                <a:sym typeface="Calibri"/>
              </a:rPr>
              <a:t>REGLER</a:t>
            </a: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29"/>
          <p:cNvSpPr txBox="1">
            <a:spLocks noGrp="1"/>
          </p:cNvSpPr>
          <p:nvPr>
            <p:ph type="body" idx="1"/>
          </p:nvPr>
        </p:nvSpPr>
        <p:spPr>
          <a:xfrm>
            <a:off x="645337" y="184837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4E66"/>
              </a:buClr>
              <a:buSzPts val="2800"/>
              <a:buChar char="•"/>
            </a:pPr>
            <a:r>
              <a:rPr lang="nb-NO" sz="2800" dirty="0">
                <a:solidFill>
                  <a:srgbClr val="004E66"/>
                </a:solidFill>
              </a:rPr>
              <a:t>Unngå bruk av skjerm i </a:t>
            </a:r>
            <a:r>
              <a:rPr lang="no-NO" sz="2800" dirty="0">
                <a:solidFill>
                  <a:srgbClr val="004E66"/>
                </a:solidFill>
              </a:rPr>
              <a:t>senga</a:t>
            </a:r>
            <a:r>
              <a:rPr lang="nb-NO" sz="2800" dirty="0">
                <a:solidFill>
                  <a:srgbClr val="004E66"/>
                </a:solidFill>
              </a:rPr>
              <a:t> </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Alkohol og nikotin forstyrrer søvnen</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Ro ned før sengetid, kaldt og mørkt soverom</a:t>
            </a:r>
            <a:endParaRPr dirty="0"/>
          </a:p>
          <a:p>
            <a:pPr marL="342900" lvl="0" indent="-342900" algn="l" rtl="0">
              <a:lnSpc>
                <a:spcPct val="100000"/>
              </a:lnSpc>
              <a:spcBef>
                <a:spcPts val="560"/>
              </a:spcBef>
              <a:spcAft>
                <a:spcPts val="0"/>
              </a:spcAft>
              <a:buClr>
                <a:srgbClr val="004E66"/>
              </a:buClr>
              <a:buSzPts val="2800"/>
              <a:buChar char="•"/>
            </a:pPr>
            <a:r>
              <a:rPr lang="nb-NO" sz="2800" dirty="0">
                <a:solidFill>
                  <a:srgbClr val="004E66"/>
                </a:solidFill>
              </a:rPr>
              <a:t>Få minst</a:t>
            </a:r>
            <a:r>
              <a:rPr lang="no-NO" sz="2800" dirty="0">
                <a:solidFill>
                  <a:srgbClr val="004E66"/>
                </a:solidFill>
              </a:rPr>
              <a:t> 30 min</a:t>
            </a:r>
            <a:r>
              <a:rPr lang="nb-NO" sz="2800" dirty="0" err="1">
                <a:solidFill>
                  <a:srgbClr val="004E66"/>
                </a:solidFill>
              </a:rPr>
              <a:t>utter</a:t>
            </a:r>
            <a:r>
              <a:rPr lang="nb-NO" sz="2800" dirty="0">
                <a:solidFill>
                  <a:srgbClr val="004E66"/>
                </a:solidFill>
              </a:rPr>
              <a:t> med dagslys</a:t>
            </a:r>
            <a:r>
              <a:rPr lang="no-NO" sz="2800" dirty="0">
                <a:solidFill>
                  <a:srgbClr val="004E66"/>
                </a:solidFill>
              </a:rPr>
              <a:t> </a:t>
            </a:r>
            <a:r>
              <a:rPr lang="nb-NO" sz="2800" dirty="0">
                <a:solidFill>
                  <a:srgbClr val="004E66"/>
                </a:solidFill>
              </a:rPr>
              <a:t>tidlig på </a:t>
            </a:r>
            <a:r>
              <a:rPr lang="no-NO" sz="2800" dirty="0">
                <a:solidFill>
                  <a:srgbClr val="004E66"/>
                </a:solidFill>
              </a:rPr>
              <a:t>dag</a:t>
            </a:r>
            <a:r>
              <a:rPr lang="nb-NO" sz="2800" dirty="0">
                <a:solidFill>
                  <a:srgbClr val="004E66"/>
                </a:solidFill>
              </a:rPr>
              <a:t>en</a:t>
            </a:r>
            <a:endParaRPr dirty="0"/>
          </a:p>
          <a:p>
            <a:pPr marL="342900" lvl="0" indent="-342900" algn="l" rtl="0">
              <a:lnSpc>
                <a:spcPct val="100000"/>
              </a:lnSpc>
              <a:spcBef>
                <a:spcPts val="560"/>
              </a:spcBef>
              <a:spcAft>
                <a:spcPts val="0"/>
              </a:spcAft>
              <a:buClr>
                <a:srgbClr val="004E66"/>
              </a:buClr>
              <a:buSzPts val="2800"/>
              <a:buChar char="•"/>
            </a:pPr>
            <a:r>
              <a:rPr lang="no-NO" sz="2800" dirty="0">
                <a:solidFill>
                  <a:srgbClr val="004E66"/>
                </a:solidFill>
              </a:rPr>
              <a:t>Begrens soving på dagen (maks 20 min</a:t>
            </a:r>
            <a:r>
              <a:rPr lang="nb-NO" sz="2800" dirty="0">
                <a:solidFill>
                  <a:srgbClr val="004E66"/>
                </a:solidFill>
              </a:rPr>
              <a:t>)</a:t>
            </a:r>
            <a:endParaRPr dirty="0"/>
          </a:p>
          <a:p>
            <a:pPr marL="342900" lvl="0" indent="-165100" algn="l" rtl="0">
              <a:lnSpc>
                <a:spcPct val="100000"/>
              </a:lnSpc>
              <a:spcBef>
                <a:spcPts val="560"/>
              </a:spcBef>
              <a:spcAft>
                <a:spcPts val="0"/>
              </a:spcAft>
              <a:buClr>
                <a:schemeClr val="dk1"/>
              </a:buClr>
              <a:buSzPts val="2800"/>
              <a:buNone/>
            </a:pPr>
            <a:endParaRPr sz="2800" dirty="0"/>
          </a:p>
        </p:txBody>
      </p:sp>
      <p:pic>
        <p:nvPicPr>
          <p:cNvPr id="504" name="Google Shape;504;p29"/>
          <p:cNvPicPr preferRelativeResize="0"/>
          <p:nvPr/>
        </p:nvPicPr>
        <p:blipFill rotWithShape="1">
          <a:blip r:embed="rId3">
            <a:alphaModFix/>
          </a:blip>
          <a:srcRect/>
          <a:stretch/>
        </p:blipFill>
        <p:spPr>
          <a:xfrm>
            <a:off x="3569608" y="4691344"/>
            <a:ext cx="1682989" cy="1682989"/>
          </a:xfrm>
          <a:prstGeom prst="rect">
            <a:avLst/>
          </a:prstGeom>
          <a:noFill/>
          <a:ln>
            <a:noFill/>
          </a:ln>
        </p:spPr>
      </p:pic>
      <p:sp>
        <p:nvSpPr>
          <p:cNvPr id="4" name="Google Shape;494;p28">
            <a:extLst>
              <a:ext uri="{FF2B5EF4-FFF2-40B4-BE49-F238E27FC236}">
                <a16:creationId xmlns:a16="http://schemas.microsoft.com/office/drawing/2014/main" id="{04DC4B02-3A35-F403-801D-518DD2271E30}"/>
              </a:ext>
            </a:extLst>
          </p:cNvPr>
          <p:cNvSpPr txBox="1">
            <a:spLocks noGrp="1"/>
          </p:cNvSpPr>
          <p:nvPr>
            <p:ph type="title"/>
          </p:nvPr>
        </p:nvSpPr>
        <p:spPr>
          <a:xfrm>
            <a:off x="457200" y="49331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Gode råd for bedre søvn</a:t>
            </a:r>
            <a:r>
              <a:rPr lang="nb-NO" sz="3600" b="1" dirty="0">
                <a:solidFill>
                  <a:srgbClr val="004E66"/>
                </a:solidFill>
              </a:rPr>
              <a:t> forts.</a:t>
            </a:r>
            <a:r>
              <a:rPr lang="no-NO" sz="3600" b="1" dirty="0">
                <a:solidFill>
                  <a:srgbClr val="004E66"/>
                </a:solidFill>
              </a:rPr>
              <a:t> </a:t>
            </a:r>
            <a:endParaRPr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g32b5efffcb8_0_46"/>
          <p:cNvPicPr preferRelativeResize="0"/>
          <p:nvPr/>
        </p:nvPicPr>
        <p:blipFill rotWithShape="1">
          <a:blip r:embed="rId3">
            <a:alphaModFix/>
          </a:blip>
          <a:srcRect/>
          <a:stretch/>
        </p:blipFill>
        <p:spPr>
          <a:xfrm>
            <a:off x="0" y="1"/>
            <a:ext cx="9144003" cy="6885382"/>
          </a:xfrm>
          <a:prstGeom prst="rect">
            <a:avLst/>
          </a:prstGeom>
          <a:noFill/>
          <a:ln>
            <a:noFill/>
          </a:ln>
        </p:spPr>
      </p:pic>
      <p:sp>
        <p:nvSpPr>
          <p:cNvPr id="511" name="Google Shape;511;g32b5efffcb8_0_46"/>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g32b5efffcb8_0_46"/>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g32b5efffcb8_0_46"/>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4" name="Google Shape;514;g32b5efffcb8_0_46"/>
          <p:cNvSpPr txBox="1"/>
          <p:nvPr/>
        </p:nvSpPr>
        <p:spPr>
          <a:xfrm>
            <a:off x="1725432" y="850392"/>
            <a:ext cx="6696125" cy="51846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Oppfølging søvnrestriksjon </a:t>
            </a:r>
            <a:endParaRPr sz="1400" b="0" i="0" u="none" strike="noStrike" cap="none" dirty="0">
              <a:solidFill>
                <a:srgbClr val="000000"/>
              </a:solidFill>
              <a:latin typeface="Arial"/>
              <a:ea typeface="Arial"/>
              <a:cs typeface="Arial"/>
              <a:sym typeface="Arial"/>
            </a:endParaRPr>
          </a:p>
        </p:txBody>
      </p:sp>
      <p:sp>
        <p:nvSpPr>
          <p:cNvPr id="515" name="Google Shape;515;g32b5efffcb8_0_46"/>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g32b5efffcb8_0_46"/>
          <p:cNvSpPr/>
          <p:nvPr/>
        </p:nvSpPr>
        <p:spPr>
          <a:xfrm>
            <a:off x="1074089" y="2664507"/>
            <a:ext cx="576000" cy="576000"/>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977888B2-578F-F216-09FB-3AFA6AA46BFD}"/>
              </a:ext>
            </a:extLst>
          </p:cNvPr>
          <p:cNvPicPr preferRelativeResize="0"/>
          <p:nvPr/>
        </p:nvPicPr>
        <p:blipFill rotWithShape="1">
          <a:blip r:embed="rId3">
            <a:alphaModFix/>
          </a:blip>
          <a:srcRect/>
          <a:stretch/>
        </p:blipFill>
        <p:spPr>
          <a:xfrm>
            <a:off x="0" y="0"/>
            <a:ext cx="9144003" cy="6858000"/>
          </a:xfrm>
          <a:prstGeom prst="rect">
            <a:avLst/>
          </a:prstGeom>
          <a:noFill/>
          <a:ln>
            <a:noFill/>
          </a:ln>
        </p:spPr>
      </p:pic>
      <p:sp>
        <p:nvSpPr>
          <p:cNvPr id="3" name="Google Shape;349;p14">
            <a:extLst>
              <a:ext uri="{FF2B5EF4-FFF2-40B4-BE49-F238E27FC236}">
                <a16:creationId xmlns:a16="http://schemas.microsoft.com/office/drawing/2014/main" id="{591A7C1D-3743-8203-B28B-DE2A44342A51}"/>
              </a:ext>
            </a:extLst>
          </p:cNvPr>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REGNE UT SØVNEFFEKTIVITET</a:t>
            </a:r>
            <a:endParaRPr sz="3600" b="1" i="0" u="none" strike="noStrike" cap="none" dirty="0">
              <a:solidFill>
                <a:srgbClr val="004E66"/>
              </a:solidFill>
              <a:latin typeface="Calibri"/>
              <a:ea typeface="Calibri"/>
              <a:cs typeface="Calibri"/>
              <a:sym typeface="Calibri"/>
            </a:endParaRPr>
          </a:p>
        </p:txBody>
      </p:sp>
      <p:sp>
        <p:nvSpPr>
          <p:cNvPr id="4" name="Google Shape;354;p14">
            <a:extLst>
              <a:ext uri="{FF2B5EF4-FFF2-40B4-BE49-F238E27FC236}">
                <a16:creationId xmlns:a16="http://schemas.microsoft.com/office/drawing/2014/main" id="{59BFC229-C471-B993-389E-E438F099F158}"/>
              </a:ext>
            </a:extLst>
          </p:cNvPr>
          <p:cNvSpPr txBox="1"/>
          <p:nvPr/>
        </p:nvSpPr>
        <p:spPr>
          <a:xfrm>
            <a:off x="1526850" y="3792764"/>
            <a:ext cx="6110986" cy="2360646"/>
          </a:xfrm>
          <a:prstGeom prst="rect">
            <a:avLst/>
          </a:prstGeom>
          <a:noFill/>
          <a:ln>
            <a:noFill/>
          </a:ln>
        </p:spPr>
        <p:txBody>
          <a:bodyPr spcFirstLastPara="1" wrap="square" lIns="91425" tIns="45700" rIns="91425" bIns="45700" anchor="t" anchorCtr="0">
            <a:normAutofit/>
          </a:bodyPr>
          <a:lstStyle/>
          <a:p>
            <a:pPr marR="0" lvl="0" algn="l" rtl="0">
              <a:lnSpc>
                <a:spcPct val="100000"/>
              </a:lnSpc>
              <a:spcBef>
                <a:spcPts val="0"/>
              </a:spcBef>
              <a:spcAft>
                <a:spcPts val="0"/>
              </a:spcAft>
              <a:buClr>
                <a:srgbClr val="004E66"/>
              </a:buClr>
              <a:buSzPts val="2800"/>
            </a:pPr>
            <a:r>
              <a:rPr lang="nb-NO" sz="2800" b="1" u="none" strike="noStrike" cap="none" dirty="0">
                <a:solidFill>
                  <a:srgbClr val="004E66"/>
                </a:solidFill>
                <a:latin typeface="Calibri"/>
                <a:ea typeface="Calibri"/>
                <a:cs typeface="Calibri"/>
                <a:sym typeface="Calibri"/>
              </a:rPr>
              <a:t>Eks.</a:t>
            </a:r>
            <a:endParaRPr lang="nb-NO" sz="2800" b="1" dirty="0">
              <a:solidFill>
                <a:srgbClr val="004E66"/>
              </a:solidFill>
              <a:latin typeface="Calibri"/>
              <a:ea typeface="Calibri"/>
              <a:cs typeface="Calibri"/>
              <a:sym typeface="Calibri"/>
            </a:endParaRPr>
          </a:p>
          <a:p>
            <a:pPr marR="0" lvl="0" algn="l" rtl="0">
              <a:lnSpc>
                <a:spcPct val="100000"/>
              </a:lnSpc>
              <a:spcBef>
                <a:spcPts val="0"/>
              </a:spcBef>
              <a:spcAft>
                <a:spcPts val="0"/>
              </a:spcAft>
              <a:buClr>
                <a:srgbClr val="004E66"/>
              </a:buClr>
              <a:buSzPts val="2800"/>
            </a:pPr>
            <a:endParaRPr lang="nb-NO" sz="2800" b="1" u="none" strike="noStrike" cap="none" dirty="0">
              <a:solidFill>
                <a:srgbClr val="004E66"/>
              </a:solidFill>
              <a:latin typeface="Calibri"/>
              <a:ea typeface="Calibri"/>
              <a:cs typeface="Calibri"/>
              <a:sym typeface="Calibri"/>
            </a:endParaRPr>
          </a:p>
          <a:p>
            <a:pPr marR="0" lvl="0" algn="l" rtl="0">
              <a:lnSpc>
                <a:spcPct val="100000"/>
              </a:lnSpc>
              <a:spcBef>
                <a:spcPts val="560"/>
              </a:spcBef>
              <a:spcAft>
                <a:spcPts val="0"/>
              </a:spcAft>
              <a:buClr>
                <a:srgbClr val="004E66"/>
              </a:buClr>
              <a:buSzPts val="2800"/>
            </a:pPr>
            <a:endParaRPr lang="nb-NO" sz="2000" dirty="0">
              <a:solidFill>
                <a:srgbClr val="004E66"/>
              </a:solidFill>
              <a:latin typeface="Calibri"/>
              <a:cs typeface="Calibri"/>
              <a:sym typeface="Calibri"/>
            </a:endParaRPr>
          </a:p>
          <a:p>
            <a:pPr marR="0" lvl="0" algn="l" rtl="0">
              <a:lnSpc>
                <a:spcPct val="100000"/>
              </a:lnSpc>
              <a:spcBef>
                <a:spcPts val="560"/>
              </a:spcBef>
              <a:spcAft>
                <a:spcPts val="0"/>
              </a:spcAft>
              <a:buClr>
                <a:srgbClr val="004E66"/>
              </a:buClr>
              <a:buSzPts val="2800"/>
            </a:pPr>
            <a:endParaRPr lang="nb-NO" sz="2000" dirty="0">
              <a:solidFill>
                <a:srgbClr val="004E66"/>
              </a:solidFill>
              <a:latin typeface="Calibri"/>
              <a:cs typeface="Calibri"/>
              <a:sym typeface="Calibri"/>
            </a:endParaRPr>
          </a:p>
          <a:p>
            <a:pPr marR="0" lvl="0" algn="ctr" rtl="0">
              <a:lnSpc>
                <a:spcPct val="100000"/>
              </a:lnSpc>
              <a:spcBef>
                <a:spcPts val="560"/>
              </a:spcBef>
              <a:spcAft>
                <a:spcPts val="0"/>
              </a:spcAft>
              <a:buClr>
                <a:srgbClr val="004E66"/>
              </a:buClr>
              <a:buSzPts val="2800"/>
            </a:pPr>
            <a:r>
              <a:rPr lang="nb-NO" sz="2800" dirty="0">
                <a:solidFill>
                  <a:srgbClr val="004E66"/>
                </a:solidFill>
                <a:latin typeface="Calibri"/>
                <a:cs typeface="Calibri"/>
                <a:sym typeface="Calibri"/>
              </a:rPr>
              <a:t>God søvneffektivitet: </a:t>
            </a:r>
            <a:r>
              <a:rPr lang="nb-NO" sz="2800" b="1" dirty="0">
                <a:solidFill>
                  <a:srgbClr val="004E66"/>
                </a:solidFill>
                <a:latin typeface="Calibri"/>
                <a:cs typeface="Calibri"/>
                <a:sym typeface="Calibri"/>
              </a:rPr>
              <a:t>85 % eller mer</a:t>
            </a:r>
            <a:endParaRPr lang="nb-NO" sz="2800" b="1" dirty="0">
              <a:solidFill>
                <a:srgbClr val="004E66"/>
              </a:solidFill>
              <a:latin typeface="Calibri" panose="020F0502020204030204" pitchFamily="34" charset="0"/>
              <a:cs typeface="Calibri" panose="020F0502020204030204" pitchFamily="34" charset="0"/>
            </a:endParaRPr>
          </a:p>
        </p:txBody>
      </p:sp>
      <p:sp>
        <p:nvSpPr>
          <p:cNvPr id="8" name="TekstSylinder 7">
            <a:extLst>
              <a:ext uri="{FF2B5EF4-FFF2-40B4-BE49-F238E27FC236}">
                <a16:creationId xmlns:a16="http://schemas.microsoft.com/office/drawing/2014/main" id="{D9D3B016-BAF5-05C5-6CCE-99B498631C0C}"/>
              </a:ext>
            </a:extLst>
          </p:cNvPr>
          <p:cNvSpPr txBox="1"/>
          <p:nvPr/>
        </p:nvSpPr>
        <p:spPr>
          <a:xfrm>
            <a:off x="2716591" y="1772815"/>
            <a:ext cx="1993856" cy="1315360"/>
          </a:xfrm>
          <a:prstGeom prst="rect">
            <a:avLst/>
          </a:prstGeom>
          <a:noFill/>
        </p:spPr>
        <p:txBody>
          <a:bodyPr wrap="square" rtlCol="0">
            <a:spAutoFit/>
          </a:bodyPr>
          <a:lstStyle/>
          <a:p>
            <a:pPr lvl="0" algn="ctr">
              <a:lnSpc>
                <a:spcPct val="150000"/>
              </a:lnSpc>
              <a:buClr>
                <a:srgbClr val="004E66"/>
              </a:buClr>
              <a:buSzPts val="2800"/>
            </a:pPr>
            <a:r>
              <a:rPr lang="nb-NO" sz="2800" dirty="0">
                <a:solidFill>
                  <a:srgbClr val="004E66"/>
                </a:solidFill>
                <a:latin typeface="Calibri"/>
                <a:ea typeface="Calibri"/>
                <a:cs typeface="Calibri"/>
                <a:sym typeface="Calibri"/>
              </a:rPr>
              <a:t>Søvntid</a:t>
            </a:r>
          </a:p>
          <a:p>
            <a:pPr lvl="0" algn="ctr">
              <a:lnSpc>
                <a:spcPct val="150000"/>
              </a:lnSpc>
              <a:buClr>
                <a:srgbClr val="004E66"/>
              </a:buClr>
              <a:buSzPts val="2800"/>
            </a:pPr>
            <a:r>
              <a:rPr lang="nb-NO" sz="2800" dirty="0">
                <a:solidFill>
                  <a:srgbClr val="004E66"/>
                </a:solidFill>
                <a:latin typeface="Calibri"/>
                <a:ea typeface="Calibri"/>
                <a:cs typeface="Calibri"/>
                <a:sym typeface="Calibri"/>
              </a:rPr>
              <a:t>Tid i sengen</a:t>
            </a:r>
            <a:endParaRPr lang="nb-NO" dirty="0"/>
          </a:p>
        </p:txBody>
      </p:sp>
      <p:sp>
        <p:nvSpPr>
          <p:cNvPr id="9" name="TekstSylinder 8">
            <a:extLst>
              <a:ext uri="{FF2B5EF4-FFF2-40B4-BE49-F238E27FC236}">
                <a16:creationId xmlns:a16="http://schemas.microsoft.com/office/drawing/2014/main" id="{F8E2C48C-5707-5295-1578-5C316FE5CBE9}"/>
              </a:ext>
            </a:extLst>
          </p:cNvPr>
          <p:cNvSpPr txBox="1"/>
          <p:nvPr/>
        </p:nvSpPr>
        <p:spPr>
          <a:xfrm>
            <a:off x="4916776" y="2228986"/>
            <a:ext cx="1322340" cy="523220"/>
          </a:xfrm>
          <a:prstGeom prst="rect">
            <a:avLst/>
          </a:prstGeom>
          <a:noFill/>
        </p:spPr>
        <p:txBody>
          <a:bodyPr wrap="square" rtlCol="0" anchor="ctr">
            <a:spAutoFit/>
          </a:bodyPr>
          <a:lstStyle/>
          <a:p>
            <a:pPr lvl="0">
              <a:buClr>
                <a:srgbClr val="004E66"/>
              </a:buClr>
              <a:buSzPts val="2800"/>
            </a:pPr>
            <a:r>
              <a:rPr lang="nb-NO" sz="2800" dirty="0">
                <a:solidFill>
                  <a:srgbClr val="004E66"/>
                </a:solidFill>
                <a:latin typeface="Calibri"/>
                <a:ea typeface="Calibri"/>
                <a:cs typeface="Calibri"/>
                <a:sym typeface="Calibri"/>
              </a:rPr>
              <a:t>x 100 %</a:t>
            </a:r>
          </a:p>
        </p:txBody>
      </p:sp>
      <p:cxnSp>
        <p:nvCxnSpPr>
          <p:cNvPr id="10" name="Rett linje 9">
            <a:extLst>
              <a:ext uri="{FF2B5EF4-FFF2-40B4-BE49-F238E27FC236}">
                <a16:creationId xmlns:a16="http://schemas.microsoft.com/office/drawing/2014/main" id="{B2229577-AC7A-CE18-1BCD-7BC9642590CF}"/>
              </a:ext>
            </a:extLst>
          </p:cNvPr>
          <p:cNvCxnSpPr>
            <a:cxnSpLocks/>
          </p:cNvCxnSpPr>
          <p:nvPr/>
        </p:nvCxnSpPr>
        <p:spPr>
          <a:xfrm>
            <a:off x="2656216" y="2527661"/>
            <a:ext cx="2054231" cy="0"/>
          </a:xfrm>
          <a:prstGeom prst="line">
            <a:avLst/>
          </a:prstGeom>
          <a:ln w="19050">
            <a:solidFill>
              <a:srgbClr val="004E66"/>
            </a:solidFill>
          </a:ln>
        </p:spPr>
        <p:style>
          <a:lnRef idx="1">
            <a:schemeClr val="accent1"/>
          </a:lnRef>
          <a:fillRef idx="0">
            <a:schemeClr val="accent1"/>
          </a:fillRef>
          <a:effectRef idx="0">
            <a:schemeClr val="accent1"/>
          </a:effectRef>
          <a:fontRef idx="minor">
            <a:schemeClr val="tx1"/>
          </a:fontRef>
        </p:style>
      </p:cxnSp>
      <p:grpSp>
        <p:nvGrpSpPr>
          <p:cNvPr id="22" name="Gruppe 21">
            <a:extLst>
              <a:ext uri="{FF2B5EF4-FFF2-40B4-BE49-F238E27FC236}">
                <a16:creationId xmlns:a16="http://schemas.microsoft.com/office/drawing/2014/main" id="{495C8775-9580-1609-5E56-DF58BD2495CE}"/>
              </a:ext>
            </a:extLst>
          </p:cNvPr>
          <p:cNvGrpSpPr/>
          <p:nvPr/>
        </p:nvGrpSpPr>
        <p:grpSpPr>
          <a:xfrm>
            <a:off x="3343274" y="3359628"/>
            <a:ext cx="2457451" cy="1315360"/>
            <a:chOff x="3495915" y="3394993"/>
            <a:chExt cx="2457451" cy="1315360"/>
          </a:xfrm>
        </p:grpSpPr>
        <p:sp>
          <p:nvSpPr>
            <p:cNvPr id="11" name="TekstSylinder 10">
              <a:extLst>
                <a:ext uri="{FF2B5EF4-FFF2-40B4-BE49-F238E27FC236}">
                  <a16:creationId xmlns:a16="http://schemas.microsoft.com/office/drawing/2014/main" id="{9C89CCB5-40D2-3461-78E6-8B1C8279069A}"/>
                </a:ext>
              </a:extLst>
            </p:cNvPr>
            <p:cNvSpPr txBox="1"/>
            <p:nvPr/>
          </p:nvSpPr>
          <p:spPr>
            <a:xfrm>
              <a:off x="3677470" y="3394993"/>
              <a:ext cx="481186" cy="1315360"/>
            </a:xfrm>
            <a:prstGeom prst="rect">
              <a:avLst/>
            </a:prstGeom>
            <a:noFill/>
          </p:spPr>
          <p:txBody>
            <a:bodyPr wrap="square" rtlCol="0">
              <a:spAutoFit/>
            </a:bodyPr>
            <a:lstStyle/>
            <a:p>
              <a:pPr lvl="0" algn="ctr">
                <a:lnSpc>
                  <a:spcPct val="150000"/>
                </a:lnSpc>
                <a:buClr>
                  <a:srgbClr val="004E66"/>
                </a:buClr>
                <a:buSzPts val="2800"/>
              </a:pPr>
              <a:r>
                <a:rPr lang="nb-NO" sz="2800" dirty="0">
                  <a:solidFill>
                    <a:srgbClr val="004E66"/>
                  </a:solidFill>
                  <a:latin typeface="Calibri"/>
                  <a:ea typeface="Calibri"/>
                  <a:cs typeface="Calibri"/>
                  <a:sym typeface="Calibri"/>
                </a:rPr>
                <a:t>6</a:t>
              </a:r>
            </a:p>
            <a:p>
              <a:pPr lvl="0" algn="ctr">
                <a:lnSpc>
                  <a:spcPct val="150000"/>
                </a:lnSpc>
                <a:buClr>
                  <a:srgbClr val="004E66"/>
                </a:buClr>
                <a:buSzPts val="2800"/>
              </a:pPr>
              <a:r>
                <a:rPr lang="nb-NO" sz="2800" dirty="0">
                  <a:solidFill>
                    <a:srgbClr val="004E66"/>
                  </a:solidFill>
                  <a:latin typeface="Calibri"/>
                  <a:ea typeface="Calibri"/>
                  <a:cs typeface="Calibri"/>
                  <a:sym typeface="Calibri"/>
                </a:rPr>
                <a:t>9</a:t>
              </a:r>
              <a:endParaRPr lang="nb-NO" dirty="0"/>
            </a:p>
          </p:txBody>
        </p:sp>
        <p:cxnSp>
          <p:nvCxnSpPr>
            <p:cNvPr id="13" name="Rett linje 12">
              <a:extLst>
                <a:ext uri="{FF2B5EF4-FFF2-40B4-BE49-F238E27FC236}">
                  <a16:creationId xmlns:a16="http://schemas.microsoft.com/office/drawing/2014/main" id="{A12F63F0-3AA6-96D1-70E0-0AD4E02D3D19}"/>
                </a:ext>
              </a:extLst>
            </p:cNvPr>
            <p:cNvCxnSpPr>
              <a:cxnSpLocks/>
            </p:cNvCxnSpPr>
            <p:nvPr/>
          </p:nvCxnSpPr>
          <p:spPr>
            <a:xfrm>
              <a:off x="3495915" y="4149839"/>
              <a:ext cx="844296" cy="0"/>
            </a:xfrm>
            <a:prstGeom prst="line">
              <a:avLst/>
            </a:prstGeom>
            <a:ln w="19050">
              <a:solidFill>
                <a:srgbClr val="004E66"/>
              </a:solidFill>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74364038-C23D-D5AF-9306-A1664B0FD964}"/>
                </a:ext>
              </a:extLst>
            </p:cNvPr>
            <p:cNvSpPr txBox="1"/>
            <p:nvPr/>
          </p:nvSpPr>
          <p:spPr>
            <a:xfrm>
              <a:off x="4631026" y="3830057"/>
              <a:ext cx="1322340" cy="523220"/>
            </a:xfrm>
            <a:prstGeom prst="rect">
              <a:avLst/>
            </a:prstGeom>
            <a:noFill/>
          </p:spPr>
          <p:txBody>
            <a:bodyPr wrap="square" rtlCol="0" anchor="ctr">
              <a:spAutoFit/>
            </a:bodyPr>
            <a:lstStyle/>
            <a:p>
              <a:pPr lvl="0">
                <a:buClr>
                  <a:srgbClr val="004E66"/>
                </a:buClr>
                <a:buSzPts val="2800"/>
              </a:pPr>
              <a:r>
                <a:rPr lang="nb-NO" sz="2800" dirty="0">
                  <a:solidFill>
                    <a:srgbClr val="004E66"/>
                  </a:solidFill>
                  <a:latin typeface="Calibri"/>
                  <a:ea typeface="Calibri"/>
                  <a:cs typeface="Calibri"/>
                  <a:sym typeface="Calibri"/>
                </a:rPr>
                <a:t>x 100 %</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graphicFrame>
        <p:nvGraphicFramePr>
          <p:cNvPr id="530" name="Google Shape;530;g306202ac85a_1_125"/>
          <p:cNvGraphicFramePr/>
          <p:nvPr>
            <p:extLst>
              <p:ext uri="{D42A27DB-BD31-4B8C-83A1-F6EECF244321}">
                <p14:modId xmlns:p14="http://schemas.microsoft.com/office/powerpoint/2010/main" val="986557628"/>
              </p:ext>
            </p:extLst>
          </p:nvPr>
        </p:nvGraphicFramePr>
        <p:xfrm>
          <a:off x="457200" y="1542958"/>
          <a:ext cx="8229600" cy="4761292"/>
        </p:xfrm>
        <a:graphic>
          <a:graphicData uri="http://schemas.openxmlformats.org/drawingml/2006/table">
            <a:tbl>
              <a:tblPr firstRow="1" bandRow="1">
                <a:noFill/>
                <a:tableStyleId>{8ED2405F-A61C-4EB5-941A-B97729EEE224}</a:tableStyleId>
              </a:tblPr>
              <a:tblGrid>
                <a:gridCol w="1670180">
                  <a:extLst>
                    <a:ext uri="{9D8B030D-6E8A-4147-A177-3AD203B41FA5}">
                      <a16:colId xmlns:a16="http://schemas.microsoft.com/office/drawing/2014/main" val="20000"/>
                    </a:ext>
                  </a:extLst>
                </a:gridCol>
                <a:gridCol w="2006081">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724539">
                  <a:extLst>
                    <a:ext uri="{9D8B030D-6E8A-4147-A177-3AD203B41FA5}">
                      <a16:colId xmlns:a16="http://schemas.microsoft.com/office/drawing/2014/main" val="20003"/>
                    </a:ext>
                  </a:extLst>
                </a:gridCol>
              </a:tblGrid>
              <a:tr h="920812">
                <a:tc>
                  <a:txBody>
                    <a:bodyPr/>
                    <a:lstStyle/>
                    <a:p>
                      <a:pPr marL="0" marR="0" lvl="0" indent="0" algn="l" rtl="0">
                        <a:lnSpc>
                          <a:spcPct val="100000"/>
                        </a:lnSpc>
                        <a:spcBef>
                          <a:spcPts val="0"/>
                        </a:spcBef>
                        <a:spcAft>
                          <a:spcPts val="0"/>
                        </a:spcAft>
                        <a:buClr>
                          <a:srgbClr val="000000"/>
                        </a:buClr>
                        <a:buSzPts val="1700"/>
                        <a:buFont typeface="Arial"/>
                        <a:buNone/>
                      </a:pPr>
                      <a:r>
                        <a:rPr lang="no-NO" sz="1800" u="none" strike="noStrike" cap="none" dirty="0">
                          <a:solidFill>
                            <a:schemeClr val="bg1"/>
                          </a:solidFill>
                          <a:latin typeface="Calibri" panose="020F0502020204030204" pitchFamily="34" charset="0"/>
                          <a:cs typeface="Calibri" panose="020F0502020204030204" pitchFamily="34" charset="0"/>
                        </a:rPr>
                        <a:t>Behandlings</a:t>
                      </a:r>
                      <a:r>
                        <a:rPr lang="nb-NO" sz="1800" u="none" strike="noStrike" cap="none" dirty="0">
                          <a:solidFill>
                            <a:schemeClr val="bg1"/>
                          </a:solidFill>
                          <a:latin typeface="Calibri" panose="020F0502020204030204" pitchFamily="34" charset="0"/>
                          <a:cs typeface="Calibri" panose="020F0502020204030204" pitchFamily="34" charset="0"/>
                        </a:rPr>
                        <a:t>-</a:t>
                      </a:r>
                      <a:r>
                        <a:rPr lang="no-NO" sz="1800" u="none" strike="noStrike" cap="none" dirty="0">
                          <a:solidFill>
                            <a:schemeClr val="bg1"/>
                          </a:solidFill>
                          <a:latin typeface="Calibri" panose="020F0502020204030204" pitchFamily="34" charset="0"/>
                          <a:cs typeface="Calibri" panose="020F0502020204030204" pitchFamily="34" charset="0"/>
                        </a:rPr>
                        <a:t>uke</a:t>
                      </a:r>
                      <a:endParaRPr sz="1800" u="none" strike="noStrike" cap="none" dirty="0">
                        <a:solidFill>
                          <a:schemeClr val="bg1"/>
                        </a:solidFill>
                        <a:latin typeface="Calibri" panose="020F0502020204030204" pitchFamily="34" charset="0"/>
                        <a:cs typeface="Calibri" panose="020F0502020204030204" pitchFamily="34" charset="0"/>
                      </a:endParaRPr>
                    </a:p>
                  </a:txBody>
                  <a:tcPr marL="137160" marR="137160" marT="137160" marB="137160" anchor="ctr">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bg1"/>
                          </a:solidFill>
                          <a:latin typeface="Calibri" panose="020F0502020204030204" pitchFamily="34" charset="0"/>
                          <a:cs typeface="Calibri" panose="020F0502020204030204" pitchFamily="34" charset="0"/>
                        </a:rPr>
                        <a:t>Søvnrestriksjon</a:t>
                      </a:r>
                      <a:endParaRPr sz="1800" u="none" strike="noStrike" cap="none" dirty="0">
                        <a:solidFill>
                          <a:schemeClr val="bg1"/>
                        </a:solidFill>
                        <a:latin typeface="Calibri" panose="020F0502020204030204" pitchFamily="34" charset="0"/>
                        <a:cs typeface="Calibri" panose="020F0502020204030204" pitchFamily="34" charset="0"/>
                      </a:endParaRPr>
                    </a:p>
                  </a:txBody>
                  <a:tcPr marL="137160" marR="137160" marT="137160" marB="137160" anchor="ctr">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bg1"/>
                          </a:solidFill>
                          <a:latin typeface="Calibri" panose="020F0502020204030204" pitchFamily="34" charset="0"/>
                          <a:cs typeface="Calibri" panose="020F0502020204030204" pitchFamily="34" charset="0"/>
                        </a:rPr>
                        <a:t>Søvneffektivitet</a:t>
                      </a:r>
                      <a:endParaRPr sz="1800" u="none" strike="noStrike" cap="none" dirty="0">
                        <a:solidFill>
                          <a:schemeClr val="bg1"/>
                        </a:solidFill>
                        <a:latin typeface="Calibri" panose="020F0502020204030204" pitchFamily="34" charset="0"/>
                        <a:cs typeface="Calibri" panose="020F0502020204030204" pitchFamily="34" charset="0"/>
                      </a:endParaRPr>
                    </a:p>
                  </a:txBody>
                  <a:tcPr marL="137160" marR="137160" marT="137160" marB="137160" anchor="ctr">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bg1"/>
                          </a:solidFill>
                          <a:latin typeface="Calibri" panose="020F0502020204030204" pitchFamily="34" charset="0"/>
                          <a:cs typeface="Calibri" panose="020F0502020204030204" pitchFamily="34" charset="0"/>
                        </a:rPr>
                        <a:t>Legge til</a:t>
                      </a:r>
                      <a:r>
                        <a:rPr lang="nb-NO" sz="1800" u="none" strike="noStrike" cap="none" dirty="0">
                          <a:solidFill>
                            <a:schemeClr val="bg1"/>
                          </a:solidFill>
                          <a:latin typeface="Calibri" panose="020F0502020204030204" pitchFamily="34" charset="0"/>
                          <a:cs typeface="Calibri" panose="020F0502020204030204" pitchFamily="34" charset="0"/>
                        </a:rPr>
                        <a:t> </a:t>
                      </a:r>
                      <a:r>
                        <a:rPr lang="no-NO" sz="1800" u="none" strike="noStrike" cap="none" dirty="0">
                          <a:solidFill>
                            <a:schemeClr val="bg1"/>
                          </a:solidFill>
                          <a:latin typeface="Calibri" panose="020F0502020204030204" pitchFamily="34" charset="0"/>
                          <a:cs typeface="Calibri" panose="020F0502020204030204" pitchFamily="34" charset="0"/>
                        </a:rPr>
                        <a:t>/</a:t>
                      </a:r>
                      <a:r>
                        <a:rPr lang="nb-NO" sz="1800" u="none" strike="noStrike" cap="none" dirty="0">
                          <a:solidFill>
                            <a:schemeClr val="bg1"/>
                          </a:solidFill>
                          <a:latin typeface="Calibri" panose="020F0502020204030204" pitchFamily="34" charset="0"/>
                          <a:cs typeface="Calibri" panose="020F0502020204030204" pitchFamily="34" charset="0"/>
                        </a:rPr>
                        <a:t> </a:t>
                      </a:r>
                      <a:r>
                        <a:rPr lang="no-NO" sz="1800" u="none" strike="noStrike" cap="none" dirty="0">
                          <a:solidFill>
                            <a:schemeClr val="bg1"/>
                          </a:solidFill>
                          <a:latin typeface="Calibri" panose="020F0502020204030204" pitchFamily="34" charset="0"/>
                          <a:cs typeface="Calibri" panose="020F0502020204030204" pitchFamily="34" charset="0"/>
                        </a:rPr>
                        <a:t>Stabilisere</a:t>
                      </a:r>
                      <a:r>
                        <a:rPr lang="nb-NO" sz="1800" u="none" strike="noStrike" cap="none" dirty="0">
                          <a:solidFill>
                            <a:schemeClr val="bg1"/>
                          </a:solidFill>
                          <a:latin typeface="Calibri" panose="020F0502020204030204" pitchFamily="34" charset="0"/>
                          <a:cs typeface="Calibri" panose="020F0502020204030204" pitchFamily="34" charset="0"/>
                        </a:rPr>
                        <a:t> </a:t>
                      </a:r>
                      <a:br>
                        <a:rPr lang="nb-NO" sz="1800" u="none" strike="noStrike" cap="none" dirty="0">
                          <a:solidFill>
                            <a:schemeClr val="bg1"/>
                          </a:solidFill>
                          <a:latin typeface="Calibri" panose="020F0502020204030204" pitchFamily="34" charset="0"/>
                          <a:cs typeface="Calibri" panose="020F0502020204030204" pitchFamily="34" charset="0"/>
                        </a:rPr>
                      </a:br>
                      <a:r>
                        <a:rPr lang="no-NO" sz="1800" u="none" strike="noStrike" cap="none" dirty="0">
                          <a:solidFill>
                            <a:schemeClr val="bg1"/>
                          </a:solidFill>
                          <a:latin typeface="Calibri" panose="020F0502020204030204" pitchFamily="34" charset="0"/>
                          <a:cs typeface="Calibri" panose="020F0502020204030204" pitchFamily="34" charset="0"/>
                        </a:rPr>
                        <a:t>/</a:t>
                      </a:r>
                      <a:r>
                        <a:rPr lang="nb-NO" sz="1800" u="none" strike="noStrike" cap="none" dirty="0">
                          <a:solidFill>
                            <a:schemeClr val="bg1"/>
                          </a:solidFill>
                          <a:latin typeface="Calibri" panose="020F0502020204030204" pitchFamily="34" charset="0"/>
                          <a:cs typeface="Calibri" panose="020F0502020204030204" pitchFamily="34" charset="0"/>
                        </a:rPr>
                        <a:t> </a:t>
                      </a:r>
                      <a:r>
                        <a:rPr lang="no-NO" sz="1800" u="none" strike="noStrike" cap="none" dirty="0">
                          <a:solidFill>
                            <a:schemeClr val="bg1"/>
                          </a:solidFill>
                          <a:latin typeface="Calibri" panose="020F0502020204030204" pitchFamily="34" charset="0"/>
                          <a:cs typeface="Calibri" panose="020F0502020204030204" pitchFamily="34" charset="0"/>
                        </a:rPr>
                        <a:t>Trekke fra</a:t>
                      </a:r>
                      <a:endParaRPr sz="1800" u="none" strike="noStrike" cap="none" dirty="0">
                        <a:solidFill>
                          <a:schemeClr val="bg1"/>
                        </a:solidFill>
                        <a:latin typeface="Calibri" panose="020F0502020204030204" pitchFamily="34" charset="0"/>
                        <a:cs typeface="Calibri" panose="020F0502020204030204" pitchFamily="34" charset="0"/>
                      </a:endParaRPr>
                    </a:p>
                  </a:txBody>
                  <a:tcPr marL="137160" marR="137160" marT="137160" marB="137160" anchor="ctr">
                    <a:solidFill>
                      <a:schemeClr val="accent1"/>
                    </a:solidFill>
                  </a:tcPr>
                </a:tc>
                <a:extLst>
                  <a:ext uri="{0D108BD9-81ED-4DB2-BD59-A6C34878D82A}">
                    <a16:rowId xmlns:a16="http://schemas.microsoft.com/office/drawing/2014/main" val="10000"/>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1</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30</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73 %</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Stabilisere (forts</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ette</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1"/>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2</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30</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86 %</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Legg til 15 min</a:t>
                      </a:r>
                      <a:r>
                        <a:rPr lang="nb-NO" sz="1800" u="none" strike="noStrike" cap="none" dirty="0" err="1">
                          <a:solidFill>
                            <a:schemeClr val="tx1">
                              <a:lumMod val="85000"/>
                              <a:lumOff val="15000"/>
                            </a:schemeClr>
                          </a:solidFill>
                          <a:latin typeface="Calibri" panose="020F0502020204030204" pitchFamily="34" charset="0"/>
                          <a:cs typeface="Calibri" panose="020F0502020204030204" pitchFamily="34" charset="0"/>
                        </a:rPr>
                        <a:t>utter</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2"/>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3</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45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80 %</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Stabilisere</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3"/>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4</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45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90 %</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Legge til 15 min</a:t>
                      </a:r>
                      <a:r>
                        <a:rPr lang="nb-NO" sz="1800" u="none" strike="noStrike" cap="none" dirty="0" err="1">
                          <a:solidFill>
                            <a:schemeClr val="tx1">
                              <a:lumMod val="85000"/>
                              <a:lumOff val="15000"/>
                            </a:schemeClr>
                          </a:solidFill>
                          <a:latin typeface="Calibri" panose="020F0502020204030204" pitchFamily="34" charset="0"/>
                          <a:cs typeface="Calibri" panose="020F0502020204030204" pitchFamily="34" charset="0"/>
                        </a:rPr>
                        <a:t>utter</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4"/>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5</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6</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85 %</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Legge til 15 min</a:t>
                      </a:r>
                      <a:r>
                        <a:rPr lang="nb-NO" sz="1800" u="none" strike="noStrike" cap="none" dirty="0" err="1">
                          <a:solidFill>
                            <a:schemeClr val="tx1">
                              <a:lumMod val="85000"/>
                              <a:lumOff val="15000"/>
                            </a:schemeClr>
                          </a:solidFill>
                          <a:latin typeface="Calibri" panose="020F0502020204030204" pitchFamily="34" charset="0"/>
                          <a:cs typeface="Calibri" panose="020F0502020204030204" pitchFamily="34" charset="0"/>
                        </a:rPr>
                        <a:t>utter</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5"/>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6</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6</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15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75 %</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Stabilisere</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6"/>
                  </a:ext>
                </a:extLst>
              </a:tr>
              <a:tr h="512635">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7</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6</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t og 15</a:t>
                      </a:r>
                      <a:r>
                        <a:rPr lang="nb-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 </a:t>
                      </a: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a:solidFill>
                            <a:schemeClr val="tx1">
                              <a:lumMod val="85000"/>
                              <a:lumOff val="15000"/>
                            </a:schemeClr>
                          </a:solidFill>
                          <a:latin typeface="Calibri" panose="020F0502020204030204" pitchFamily="34" charset="0"/>
                          <a:cs typeface="Calibri" panose="020F0502020204030204" pitchFamily="34" charset="0"/>
                        </a:rPr>
                        <a:t>86 %</a:t>
                      </a:r>
                      <a:endParaRPr sz="1800" u="none" strike="noStrike" cap="none">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800" u="none" strike="noStrike" cap="none" dirty="0">
                          <a:solidFill>
                            <a:schemeClr val="tx1">
                              <a:lumMod val="85000"/>
                              <a:lumOff val="15000"/>
                            </a:schemeClr>
                          </a:solidFill>
                          <a:latin typeface="Calibri" panose="020F0502020204030204" pitchFamily="34" charset="0"/>
                          <a:cs typeface="Calibri" panose="020F0502020204030204" pitchFamily="34" charset="0"/>
                        </a:rPr>
                        <a:t>Legge til 15 min</a:t>
                      </a:r>
                      <a:endParaRPr sz="1800" u="none" strike="noStrike" cap="none" dirty="0">
                        <a:solidFill>
                          <a:schemeClr val="tx1">
                            <a:lumMod val="85000"/>
                            <a:lumOff val="15000"/>
                          </a:schemeClr>
                        </a:solidFill>
                        <a:latin typeface="Calibri" panose="020F0502020204030204" pitchFamily="34" charset="0"/>
                        <a:cs typeface="Calibri" panose="020F0502020204030204" pitchFamily="34" charset="0"/>
                      </a:endParaRPr>
                    </a:p>
                  </a:txBody>
                  <a:tcPr marL="137160" marR="137160" marT="137160" marB="137160">
                    <a:solidFill>
                      <a:schemeClr val="bg2">
                        <a:lumMod val="20000"/>
                        <a:lumOff val="80000"/>
                      </a:schemeClr>
                    </a:solidFill>
                  </a:tcPr>
                </a:tc>
                <a:extLst>
                  <a:ext uri="{0D108BD9-81ED-4DB2-BD59-A6C34878D82A}">
                    <a16:rowId xmlns:a16="http://schemas.microsoft.com/office/drawing/2014/main" val="10007"/>
                  </a:ext>
                </a:extLst>
              </a:tr>
            </a:tbl>
          </a:graphicData>
        </a:graphic>
      </p:graphicFrame>
      <p:sp>
        <p:nvSpPr>
          <p:cNvPr id="2" name="Google Shape;502;p29">
            <a:extLst>
              <a:ext uri="{FF2B5EF4-FFF2-40B4-BE49-F238E27FC236}">
                <a16:creationId xmlns:a16="http://schemas.microsoft.com/office/drawing/2014/main" id="{4FF82F98-F65C-104A-D11B-679A39148124}"/>
              </a:ext>
            </a:extLst>
          </p:cNvPr>
          <p:cNvSpPr txBox="1">
            <a:spLocks/>
          </p:cNvSpPr>
          <p:nvPr/>
        </p:nvSpPr>
        <p:spPr>
          <a:xfrm>
            <a:off x="457200" y="483667"/>
            <a:ext cx="82296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4E66"/>
              </a:buClr>
              <a:buSzPts val="3600"/>
            </a:pPr>
            <a:r>
              <a:rPr lang="nb-NO" sz="3600" b="1" dirty="0">
                <a:solidFill>
                  <a:srgbClr val="004E66"/>
                </a:solidFill>
              </a:rPr>
              <a:t>Eksempel på å øke søvntid</a:t>
            </a:r>
            <a:endParaRPr lang="nb-NO"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59F5E9CB-182B-708D-FBBD-F73C8BC1ADA9}"/>
              </a:ext>
            </a:extLst>
          </p:cNvPr>
          <p:cNvPicPr preferRelativeResize="0"/>
          <p:nvPr/>
        </p:nvPicPr>
        <p:blipFill rotWithShape="1">
          <a:blip r:embed="rId3">
            <a:alphaModFix/>
          </a:blip>
          <a:srcRect/>
          <a:stretch/>
        </p:blipFill>
        <p:spPr>
          <a:xfrm>
            <a:off x="0" y="0"/>
            <a:ext cx="9144003" cy="6858000"/>
          </a:xfrm>
          <a:prstGeom prst="rect">
            <a:avLst/>
          </a:prstGeom>
          <a:noFill/>
          <a:ln>
            <a:noFill/>
          </a:ln>
        </p:spPr>
      </p:pic>
      <p:sp>
        <p:nvSpPr>
          <p:cNvPr id="3" name="Google Shape;349;p14">
            <a:extLst>
              <a:ext uri="{FF2B5EF4-FFF2-40B4-BE49-F238E27FC236}">
                <a16:creationId xmlns:a16="http://schemas.microsoft.com/office/drawing/2014/main" id="{B7E2DF61-ABB0-C5A6-AAAC-DD2749843C32}"/>
              </a:ext>
            </a:extLst>
          </p:cNvPr>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VED MANGLENDE BEHANDLINGSEFFEKT</a:t>
            </a:r>
            <a:endParaRPr sz="3600" b="1" i="0" u="none" strike="noStrike" cap="none" dirty="0">
              <a:solidFill>
                <a:srgbClr val="004E66"/>
              </a:solidFill>
              <a:latin typeface="Calibri"/>
              <a:ea typeface="Calibri"/>
              <a:cs typeface="Calibri"/>
              <a:sym typeface="Calibri"/>
            </a:endParaRPr>
          </a:p>
        </p:txBody>
      </p:sp>
      <p:sp>
        <p:nvSpPr>
          <p:cNvPr id="4" name="Google Shape;354;p14">
            <a:extLst>
              <a:ext uri="{FF2B5EF4-FFF2-40B4-BE49-F238E27FC236}">
                <a16:creationId xmlns:a16="http://schemas.microsoft.com/office/drawing/2014/main" id="{DEC25E0C-ED65-CFB1-95A9-43285B60F025}"/>
              </a:ext>
            </a:extLst>
          </p:cNvPr>
          <p:cNvSpPr txBox="1"/>
          <p:nvPr/>
        </p:nvSpPr>
        <p:spPr>
          <a:xfrm>
            <a:off x="918636" y="1763026"/>
            <a:ext cx="7413601" cy="440116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Calibri"/>
                <a:cs typeface="Calibri"/>
                <a:sym typeface="Calibri"/>
              </a:rPr>
              <a:t>Har jeg holdt på søvnrestriksjonen alle dager?</a:t>
            </a:r>
            <a:r>
              <a:rPr lang="no-NO" sz="2800" b="0" i="0" u="none" strike="noStrike" cap="none" dirty="0">
                <a:solidFill>
                  <a:srgbClr val="004E66"/>
                </a:solidFill>
                <a:latin typeface="Calibri"/>
                <a:ea typeface="Calibri"/>
                <a:cs typeface="Calibri"/>
                <a:sym typeface="Calibri"/>
              </a:rPr>
              <a:t> </a:t>
            </a:r>
            <a:endParaRPr lang="nb-NO" sz="2800" b="0" i="0" u="none" strike="noStrike" cap="none" dirty="0">
              <a:solidFill>
                <a:srgbClr val="004E66"/>
              </a:solidFill>
              <a:latin typeface="Calibri"/>
              <a:ea typeface="Calibri"/>
              <a:cs typeface="Calibri"/>
              <a:sym typeface="Calibri"/>
            </a:endParaRP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Har jeg fullført stimuluskontroll?</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Har jeg evaluert søvnhygienen min? Inntak av koffein, alkohol?</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Har jeg begynt med avspenningsøvelser?</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Får jeg nok fysisk aktivitet på dagtid? </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Roer jeg ned mot kvelden?</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Få</a:t>
            </a:r>
            <a:r>
              <a:rPr lang="nb-NO" sz="2800" dirty="0">
                <a:solidFill>
                  <a:srgbClr val="004E66"/>
                </a:solidFill>
                <a:latin typeface="Calibri"/>
                <a:cs typeface="Calibri"/>
                <a:sym typeface="Calibri"/>
              </a:rPr>
              <a:t>r jeg nok </a:t>
            </a:r>
            <a:r>
              <a:rPr lang="nb-NO" sz="2800" b="0" i="0" u="none" strike="noStrike" cap="none" dirty="0">
                <a:solidFill>
                  <a:srgbClr val="004E66"/>
                </a:solidFill>
                <a:latin typeface="Calibri"/>
                <a:ea typeface="Arial"/>
                <a:cs typeface="Calibri"/>
                <a:sym typeface="Calibri"/>
              </a:rPr>
              <a:t>dagslys tidlig på dagen?</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Senke belysningen om kvelden, unngå lys ved oppvåkning</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2" name="Google Shape;436;p20">
            <a:extLst>
              <a:ext uri="{FF2B5EF4-FFF2-40B4-BE49-F238E27FC236}">
                <a16:creationId xmlns:a16="http://schemas.microsoft.com/office/drawing/2014/main" id="{6134CFEC-3F3C-2D07-31F0-241DD1AD270C}"/>
              </a:ext>
            </a:extLst>
          </p:cNvPr>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 name="Google Shape;441;p20">
            <a:extLst>
              <a:ext uri="{FF2B5EF4-FFF2-40B4-BE49-F238E27FC236}">
                <a16:creationId xmlns:a16="http://schemas.microsoft.com/office/drawing/2014/main" id="{B11A81C1-28E0-8D2D-1CFB-2470E6AE8974}"/>
              </a:ext>
            </a:extLst>
          </p:cNvPr>
          <p:cNvSpPr txBox="1"/>
          <p:nvPr/>
        </p:nvSpPr>
        <p:spPr>
          <a:xfrm>
            <a:off x="575550" y="2691969"/>
            <a:ext cx="7992900" cy="1474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Hjemmeoppgave</a:t>
            </a:r>
            <a:r>
              <a:rPr lang="nb-NO" sz="6600" b="1" i="0" u="none" strike="noStrike" cap="none" dirty="0">
                <a:solidFill>
                  <a:srgbClr val="004E66"/>
                </a:solidFill>
                <a:latin typeface="Calibri"/>
                <a:ea typeface="Calibri"/>
                <a:cs typeface="Calibri"/>
                <a:sym typeface="Calibri"/>
              </a:rPr>
              <a:t>r</a:t>
            </a:r>
            <a:endParaRPr sz="6600" b="1" i="0" u="none" strike="noStrike" cap="none" dirty="0">
              <a:solidFill>
                <a:srgbClr val="004E66"/>
              </a:solidFill>
              <a:latin typeface="Calibri"/>
              <a:ea typeface="Calibri"/>
              <a:cs typeface="Calibri"/>
              <a:sym typeface="Calibri"/>
            </a:endParaRPr>
          </a:p>
        </p:txBody>
      </p:sp>
      <p:sp>
        <p:nvSpPr>
          <p:cNvPr id="544" name="Google Shape;544;p33"/>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p33"/>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33"/>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47" name="Google Shape;547;p33"/>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 name="Google Shape;442;p20">
            <a:extLst>
              <a:ext uri="{FF2B5EF4-FFF2-40B4-BE49-F238E27FC236}">
                <a16:creationId xmlns:a16="http://schemas.microsoft.com/office/drawing/2014/main" id="{99C88350-9955-BFCC-4ACA-C6A7D302D065}"/>
              </a:ext>
            </a:extLst>
          </p:cNvPr>
          <p:cNvSpPr txBox="1"/>
          <p:nvPr/>
        </p:nvSpPr>
        <p:spPr>
          <a:xfrm>
            <a:off x="1679510" y="4306521"/>
            <a:ext cx="6258290" cy="1677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360"/>
              </a:spcBef>
              <a:spcAft>
                <a:spcPts val="0"/>
              </a:spcAft>
              <a:buClr>
                <a:srgbClr val="004E66"/>
              </a:buClr>
              <a:buSzPts val="2400"/>
              <a:buFont typeface="Calibri"/>
              <a:buAutoNum type="arabicPeriod"/>
            </a:pPr>
            <a:r>
              <a:rPr lang="no-NO" sz="2800" b="0" i="0" u="none" strike="noStrike" cap="none" dirty="0">
                <a:solidFill>
                  <a:srgbClr val="004E66"/>
                </a:solidFill>
                <a:latin typeface="Calibri"/>
                <a:ea typeface="Calibri"/>
                <a:cs typeface="Calibri"/>
                <a:sym typeface="Calibri"/>
              </a:rPr>
              <a:t>Søvnrestriksjon </a:t>
            </a:r>
            <a:endParaRPr sz="2800" b="0" i="0" u="none" strike="noStrike" cap="none" dirty="0">
              <a:solidFill>
                <a:srgbClr val="004E66"/>
              </a:solidFill>
              <a:latin typeface="Calibri"/>
              <a:ea typeface="Calibri"/>
              <a:cs typeface="Calibri"/>
              <a:sym typeface="Calibri"/>
            </a:endParaRPr>
          </a:p>
          <a:p>
            <a:pPr marL="457200" marR="0" lvl="0" indent="-381000" algn="l" rtl="0">
              <a:lnSpc>
                <a:spcPct val="100000"/>
              </a:lnSpc>
              <a:spcBef>
                <a:spcPts val="360"/>
              </a:spcBef>
              <a:spcAft>
                <a:spcPts val="0"/>
              </a:spcAft>
              <a:buClr>
                <a:srgbClr val="004E66"/>
              </a:buClr>
              <a:buSzPts val="2400"/>
              <a:buFont typeface="Calibri"/>
              <a:buAutoNum type="arabicPeriod"/>
            </a:pPr>
            <a:r>
              <a:rPr lang="nb-NO" sz="2800" b="0" i="0" u="none" strike="noStrike" cap="none" dirty="0">
                <a:solidFill>
                  <a:srgbClr val="004E66"/>
                </a:solidFill>
                <a:latin typeface="Calibri"/>
                <a:ea typeface="Calibri"/>
                <a:cs typeface="Calibri"/>
                <a:sym typeface="Calibri"/>
              </a:rPr>
              <a:t>Skjemaet Negative antakelser om søvn</a:t>
            </a:r>
            <a:endParaRPr sz="2800" b="0" i="0" u="none" strike="noStrike" cap="none" dirty="0">
              <a:solidFill>
                <a:srgbClr val="004E66"/>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title"/>
          </p:nvPr>
        </p:nvSpPr>
        <p:spPr>
          <a:xfrm>
            <a:off x="457200" y="476672"/>
            <a:ext cx="8229600" cy="94096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4E66"/>
              </a:buClr>
              <a:buSzPts val="3600"/>
              <a:buFont typeface="Calibri"/>
              <a:buNone/>
            </a:pPr>
            <a:r>
              <a:rPr lang="no-NO" sz="3600" b="1">
                <a:solidFill>
                  <a:srgbClr val="004E66"/>
                </a:solidFill>
              </a:rPr>
              <a:t>Negative antakelser om søvn</a:t>
            </a:r>
            <a:br>
              <a:rPr lang="no-NO" sz="3600" b="1">
                <a:solidFill>
                  <a:srgbClr val="004E66"/>
                </a:solidFill>
              </a:rPr>
            </a:br>
            <a:endParaRPr sz="3600"/>
          </a:p>
        </p:txBody>
      </p:sp>
      <p:pic>
        <p:nvPicPr>
          <p:cNvPr id="556" name="Google Shape;556;p34"/>
          <p:cNvPicPr preferRelativeResize="0">
            <a:picLocks noGrp="1"/>
          </p:cNvPicPr>
          <p:nvPr>
            <p:ph type="body" idx="1"/>
          </p:nvPr>
        </p:nvPicPr>
        <p:blipFill rotWithShape="1">
          <a:blip r:embed="rId3">
            <a:alphaModFix/>
          </a:blip>
          <a:srcRect/>
          <a:stretch/>
        </p:blipFill>
        <p:spPr>
          <a:xfrm>
            <a:off x="923846" y="1206950"/>
            <a:ext cx="7296307" cy="5174378"/>
          </a:xfrm>
          <a:prstGeom prst="rect">
            <a:avLst/>
          </a:prstGeom>
          <a:solidFill>
            <a:schemeClr val="lt1"/>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50"/>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2" name="Google Shape;304;p24">
            <a:extLst>
              <a:ext uri="{FF2B5EF4-FFF2-40B4-BE49-F238E27FC236}">
                <a16:creationId xmlns:a16="http://schemas.microsoft.com/office/drawing/2014/main" id="{160B579D-880E-76E4-8AAC-42C5C15A9008}"/>
              </a:ext>
            </a:extLst>
          </p:cNvPr>
          <p:cNvSpPr txBox="1"/>
          <p:nvPr/>
        </p:nvSpPr>
        <p:spPr>
          <a:xfrm>
            <a:off x="437888" y="420983"/>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Lykke til!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1"/>
          <p:cNvPicPr preferRelativeResize="0"/>
          <p:nvPr/>
        </p:nvPicPr>
        <p:blipFill rotWithShape="1">
          <a:blip r:embed="rId3">
            <a:alphaModFix/>
          </a:blip>
          <a:srcRect/>
          <a:stretch/>
        </p:blipFill>
        <p:spPr>
          <a:xfrm>
            <a:off x="0" y="396385"/>
            <a:ext cx="9144000" cy="6461615"/>
          </a:xfrm>
          <a:prstGeom prst="rect">
            <a:avLst/>
          </a:prstGeom>
          <a:noFill/>
          <a:ln>
            <a:noFill/>
          </a:ln>
        </p:spPr>
      </p:pic>
      <p:sp>
        <p:nvSpPr>
          <p:cNvPr id="3" name="Google Shape;312;p25">
            <a:extLst>
              <a:ext uri="{FF2B5EF4-FFF2-40B4-BE49-F238E27FC236}">
                <a16:creationId xmlns:a16="http://schemas.microsoft.com/office/drawing/2014/main" id="{54EE2F83-A843-1027-9803-F72478F4E7F3}"/>
              </a:ext>
            </a:extLst>
          </p:cNvPr>
          <p:cNvSpPr txBox="1"/>
          <p:nvPr/>
        </p:nvSpPr>
        <p:spPr>
          <a:xfrm>
            <a:off x="0" y="0"/>
            <a:ext cx="3188554"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3600" b="1" i="0" u="none" strike="noStrike" cap="none" dirty="0">
                <a:solidFill>
                  <a:srgbClr val="004E66"/>
                </a:solidFill>
                <a:latin typeface="Calibri"/>
                <a:ea typeface="Calibri"/>
                <a:cs typeface="Calibri"/>
                <a:sym typeface="Calibri"/>
              </a:rPr>
              <a:t>KURSDAG </a:t>
            </a:r>
            <a:r>
              <a:rPr lang="nb-NO" sz="3600" b="1" i="0" u="none" strike="noStrike" cap="none" dirty="0">
                <a:solidFill>
                  <a:srgbClr val="004E66"/>
                </a:solidFill>
                <a:latin typeface="Calibri"/>
                <a:ea typeface="Calibri"/>
                <a:cs typeface="Calibri"/>
                <a:sym typeface="Calibri"/>
              </a:rPr>
              <a:t>4</a:t>
            </a:r>
            <a:endParaRPr sz="2800" b="0" i="0" u="none" strike="noStrike" cap="none" dirty="0">
              <a:solidFill>
                <a:srgbClr val="000000"/>
              </a:solidFill>
              <a:latin typeface="Arial"/>
              <a:ea typeface="Arial"/>
              <a:cs typeface="Arial"/>
              <a:sym typeface="Arial"/>
            </a:endParaRPr>
          </a:p>
        </p:txBody>
      </p:sp>
      <p:pic>
        <p:nvPicPr>
          <p:cNvPr id="4" name="Bilde 3" descr="Et bilde som inneholder Font, Grafikk, skjermbilde, grafisk design&#10;&#10;KI-generert innhold kan være feil.">
            <a:extLst>
              <a:ext uri="{FF2B5EF4-FFF2-40B4-BE49-F238E27FC236}">
                <a16:creationId xmlns:a16="http://schemas.microsoft.com/office/drawing/2014/main" id="{9A6B431A-D5CE-0CE4-745E-0284177CD619}"/>
              </a:ext>
            </a:extLst>
          </p:cNvPr>
          <p:cNvPicPr>
            <a:picLocks noChangeAspect="1"/>
          </p:cNvPicPr>
          <p:nvPr/>
        </p:nvPicPr>
        <p:blipFill>
          <a:blip r:embed="rId4"/>
          <a:stretch>
            <a:fillRect/>
          </a:stretch>
        </p:blipFill>
        <p:spPr>
          <a:xfrm>
            <a:off x="6534197" y="448706"/>
            <a:ext cx="2184446" cy="28511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39"/>
          <p:cNvPicPr preferRelativeResize="0"/>
          <p:nvPr/>
        </p:nvPicPr>
        <p:blipFill rotWithShape="1">
          <a:blip r:embed="rId3">
            <a:alphaModFix/>
          </a:blip>
          <a:srcRect l="16596" t="18402" r="15636" b="40107"/>
          <a:stretch/>
        </p:blipFill>
        <p:spPr>
          <a:xfrm>
            <a:off x="2790723" y="3478742"/>
            <a:ext cx="3528392" cy="2160240"/>
          </a:xfrm>
          <a:prstGeom prst="rect">
            <a:avLst/>
          </a:prstGeom>
          <a:noFill/>
          <a:ln>
            <a:noFill/>
          </a:ln>
        </p:spPr>
      </p:pic>
      <p:sp>
        <p:nvSpPr>
          <p:cNvPr id="578" name="Google Shape;578;p39"/>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39"/>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39"/>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81" name="Google Shape;581;p39"/>
          <p:cNvSpPr txBox="1"/>
          <p:nvPr/>
        </p:nvSpPr>
        <p:spPr>
          <a:xfrm>
            <a:off x="485081" y="2382743"/>
            <a:ext cx="8173838" cy="932859"/>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Hvordan har den siste uka </a:t>
            </a:r>
            <a:r>
              <a:rPr lang="nb-NO" sz="2800" b="0" i="0" u="none" strike="noStrike" cap="none" dirty="0">
                <a:solidFill>
                  <a:srgbClr val="004E66"/>
                </a:solidFill>
                <a:latin typeface="Calibri"/>
                <a:ea typeface="Calibri"/>
                <a:cs typeface="Calibri"/>
                <a:sym typeface="Calibri"/>
              </a:rPr>
              <a:t>vært</a:t>
            </a:r>
            <a:r>
              <a:rPr lang="no-NO" sz="2800" b="0" i="0" u="none" strike="noStrike" cap="none" dirty="0">
                <a:solidFill>
                  <a:srgbClr val="004E6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582" name="Google Shape;582;p39"/>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158" name="Google Shape;158;p6"/>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6"/>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6"/>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a:off x="468000" y="836712"/>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Bli kjent</a:t>
            </a:r>
            <a:endParaRPr sz="1400" b="0" i="0" u="none" strike="noStrike" cap="none" dirty="0">
              <a:solidFill>
                <a:srgbClr val="000000"/>
              </a:solidFill>
              <a:latin typeface="Arial"/>
              <a:ea typeface="Arial"/>
              <a:cs typeface="Arial"/>
              <a:sym typeface="Arial"/>
            </a:endParaRPr>
          </a:p>
        </p:txBody>
      </p:sp>
      <p:sp>
        <p:nvSpPr>
          <p:cNvPr id="162" name="Google Shape;162;p6"/>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6"/>
          <p:cNvSpPr/>
          <p:nvPr/>
        </p:nvSpPr>
        <p:spPr>
          <a:xfrm>
            <a:off x="2483768" y="3140967"/>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589" name="Google Shape;589;p40"/>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40"/>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40"/>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92" name="Google Shape;592;p40"/>
          <p:cNvSpPr txBox="1"/>
          <p:nvPr/>
        </p:nvSpPr>
        <p:spPr>
          <a:xfrm>
            <a:off x="623302" y="836712"/>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Holdninger til søvn</a:t>
            </a:r>
            <a:endParaRPr sz="1400" b="0" i="0" u="none" strike="noStrike" cap="none" dirty="0">
              <a:solidFill>
                <a:srgbClr val="000000"/>
              </a:solidFill>
              <a:latin typeface="Arial"/>
              <a:ea typeface="Arial"/>
              <a:cs typeface="Arial"/>
              <a:sym typeface="Arial"/>
            </a:endParaRPr>
          </a:p>
        </p:txBody>
      </p:sp>
      <p:sp>
        <p:nvSpPr>
          <p:cNvPr id="593" name="Google Shape;593;p40"/>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40"/>
          <p:cNvSpPr/>
          <p:nvPr/>
        </p:nvSpPr>
        <p:spPr>
          <a:xfrm>
            <a:off x="670295" y="3140967"/>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1"/>
          <p:cNvSpPr/>
          <p:nvPr/>
        </p:nvSpPr>
        <p:spPr>
          <a:xfrm rot="10800000">
            <a:off x="-920243" y="2030212"/>
            <a:ext cx="3722913" cy="3061014"/>
          </a:xfrm>
          <a:prstGeom prst="leftArrow">
            <a:avLst>
              <a:gd name="adj1" fmla="val 50000"/>
              <a:gd name="adj2" fmla="val 50000"/>
            </a:avLst>
          </a:prstGeom>
          <a:solidFill>
            <a:srgbClr val="D2EAEE"/>
          </a:solidFill>
          <a:ln w="25400" cap="flat" cmpd="sng">
            <a:solidFill>
              <a:srgbClr val="D2EA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p41"/>
          <p:cNvSpPr txBox="1">
            <a:spLocks noGrp="1"/>
          </p:cNvSpPr>
          <p:nvPr>
            <p:ph type="title"/>
          </p:nvPr>
        </p:nvSpPr>
        <p:spPr>
          <a:xfrm>
            <a:off x="457200" y="49331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4E66"/>
              </a:buClr>
              <a:buSzPts val="3600"/>
              <a:buFont typeface="Calibri"/>
              <a:buNone/>
            </a:pPr>
            <a:r>
              <a:rPr lang="no-NO" sz="3600" b="1" dirty="0">
                <a:solidFill>
                  <a:srgbClr val="004E66"/>
                </a:solidFill>
              </a:rPr>
              <a:t>Holdninger til søvn</a:t>
            </a:r>
            <a:endParaRPr dirty="0"/>
          </a:p>
        </p:txBody>
      </p:sp>
      <p:sp>
        <p:nvSpPr>
          <p:cNvPr id="602" name="Google Shape;602;p41"/>
          <p:cNvSpPr txBox="1">
            <a:spLocks noGrp="1"/>
          </p:cNvSpPr>
          <p:nvPr>
            <p:ph type="body" idx="1"/>
          </p:nvPr>
        </p:nvSpPr>
        <p:spPr>
          <a:xfrm>
            <a:off x="681824" y="5764557"/>
            <a:ext cx="7462299" cy="600124"/>
          </a:xfrm>
          <a:prstGeom prst="rect">
            <a:avLst/>
          </a:prstGeom>
          <a:noFill/>
          <a:ln>
            <a:noFill/>
          </a:ln>
        </p:spPr>
        <p:txBody>
          <a:bodyPr spcFirstLastPara="1" wrap="square" lIns="0" tIns="45700" rIns="0" bIns="45700" anchor="t" anchorCtr="0">
            <a:spAutoFit/>
          </a:bodyPr>
          <a:lstStyle/>
          <a:p>
            <a:pPr marL="457200" lvl="0" indent="0" algn="ctr" rtl="0">
              <a:lnSpc>
                <a:spcPct val="100000"/>
              </a:lnSpc>
              <a:spcBef>
                <a:spcPts val="560"/>
              </a:spcBef>
              <a:spcAft>
                <a:spcPts val="0"/>
              </a:spcAft>
              <a:buSzPct val="91836"/>
              <a:buNone/>
            </a:pPr>
            <a:r>
              <a:rPr lang="nb-NO" sz="2800" b="1" dirty="0">
                <a:solidFill>
                  <a:srgbClr val="004E66"/>
                </a:solidFill>
              </a:rPr>
              <a:t>Forsøk å la søvnen ta litt mindre plass i livet!</a:t>
            </a:r>
            <a:endParaRPr lang="nb-NO" sz="2800" dirty="0"/>
          </a:p>
        </p:txBody>
      </p:sp>
      <p:sp>
        <p:nvSpPr>
          <p:cNvPr id="4" name="Google Shape;602;p41">
            <a:extLst>
              <a:ext uri="{FF2B5EF4-FFF2-40B4-BE49-F238E27FC236}">
                <a16:creationId xmlns:a16="http://schemas.microsoft.com/office/drawing/2014/main" id="{A608F19D-9DB7-B002-F8BB-F2501680C212}"/>
              </a:ext>
            </a:extLst>
          </p:cNvPr>
          <p:cNvSpPr txBox="1">
            <a:spLocks/>
          </p:cNvSpPr>
          <p:nvPr/>
        </p:nvSpPr>
        <p:spPr>
          <a:xfrm>
            <a:off x="2671639" y="1857321"/>
            <a:ext cx="5896907" cy="340679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lvl="1" indent="-457200">
              <a:spcBef>
                <a:spcPts val="400"/>
              </a:spcBef>
              <a:buClr>
                <a:srgbClr val="004E66"/>
              </a:buClr>
              <a:buSzPct val="100000"/>
              <a:buFont typeface="Arial" panose="020B0604020202020204" pitchFamily="34" charset="0"/>
              <a:buChar char="•"/>
            </a:pPr>
            <a:r>
              <a:rPr lang="no-NO" dirty="0">
                <a:solidFill>
                  <a:srgbClr val="004E66"/>
                </a:solidFill>
              </a:rPr>
              <a:t>R</a:t>
            </a:r>
            <a:r>
              <a:rPr lang="nb-NO" dirty="0">
                <a:solidFill>
                  <a:srgbClr val="004E66"/>
                </a:solidFill>
              </a:rPr>
              <a:t>ealistiske forventninger til søvn og søvnlengde</a:t>
            </a:r>
            <a:endParaRPr lang="nb-NO" dirty="0"/>
          </a:p>
          <a:p>
            <a:pPr lvl="1" indent="-457200">
              <a:spcBef>
                <a:spcPts val="400"/>
              </a:spcBef>
              <a:buClr>
                <a:srgbClr val="004E66"/>
              </a:buClr>
              <a:buSzPct val="100000"/>
              <a:buFont typeface="Arial" panose="020B0604020202020204" pitchFamily="34" charset="0"/>
              <a:buChar char="•"/>
            </a:pPr>
            <a:r>
              <a:rPr lang="no-NO" dirty="0">
                <a:solidFill>
                  <a:srgbClr val="004E66"/>
                </a:solidFill>
              </a:rPr>
              <a:t>Akseptere at søvnen varierer</a:t>
            </a:r>
            <a:endParaRPr lang="nb-NO" dirty="0">
              <a:solidFill>
                <a:srgbClr val="004E66"/>
              </a:solidFill>
            </a:endParaRPr>
          </a:p>
          <a:p>
            <a:pPr lvl="1" indent="-457200">
              <a:spcBef>
                <a:spcPts val="400"/>
              </a:spcBef>
              <a:buClr>
                <a:srgbClr val="004E66"/>
              </a:buClr>
              <a:buSzPct val="100000"/>
              <a:buFont typeface="Arial" panose="020B0604020202020204" pitchFamily="34" charset="0"/>
              <a:buChar char="•"/>
            </a:pPr>
            <a:r>
              <a:rPr lang="no-NO" dirty="0">
                <a:solidFill>
                  <a:srgbClr val="004E66"/>
                </a:solidFill>
              </a:rPr>
              <a:t>Forstå at søvnproblemene ikke trenger å ødelegge neste dag</a:t>
            </a:r>
            <a:endParaRPr lang="nb-NO" dirty="0">
              <a:solidFill>
                <a:srgbClr val="004E66"/>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42"/>
          <p:cNvPicPr preferRelativeResize="0"/>
          <p:nvPr/>
        </p:nvPicPr>
        <p:blipFill rotWithShape="1">
          <a:blip r:embed="rId3">
            <a:alphaModFix/>
          </a:blip>
          <a:srcRect/>
          <a:stretch/>
        </p:blipFill>
        <p:spPr>
          <a:xfrm>
            <a:off x="0" y="0"/>
            <a:ext cx="9144000" cy="6838445"/>
          </a:xfrm>
          <a:prstGeom prst="rect">
            <a:avLst/>
          </a:prstGeom>
          <a:noFill/>
          <a:ln>
            <a:noFill/>
          </a:ln>
        </p:spPr>
      </p:pic>
      <p:sp>
        <p:nvSpPr>
          <p:cNvPr id="609" name="Google Shape;609;p42"/>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42"/>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42"/>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12" name="Google Shape;612;p42"/>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42"/>
          <p:cNvSpPr txBox="1"/>
          <p:nvPr/>
        </p:nvSpPr>
        <p:spPr>
          <a:xfrm>
            <a:off x="575556" y="2775004"/>
            <a:ext cx="7992888" cy="29282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Negative automatiske tanker </a:t>
            </a:r>
            <a:endParaRPr sz="6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d3da5dd160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4E66"/>
              </a:buClr>
              <a:buSzPts val="3600"/>
              <a:buFont typeface="Calibri"/>
              <a:buNone/>
            </a:pPr>
            <a:br>
              <a:rPr lang="no-NO" sz="3600" b="1" dirty="0">
                <a:solidFill>
                  <a:srgbClr val="004E66"/>
                </a:solidFill>
              </a:rPr>
            </a:br>
            <a:br>
              <a:rPr lang="no-NO" sz="3600" b="1" dirty="0">
                <a:solidFill>
                  <a:srgbClr val="004E66"/>
                </a:solidFill>
              </a:rPr>
            </a:br>
            <a:r>
              <a:rPr lang="no-NO" sz="3600" b="1" dirty="0">
                <a:solidFill>
                  <a:srgbClr val="004E66"/>
                </a:solidFill>
              </a:rPr>
              <a:t>Tanker som hemmer søvn: </a:t>
            </a:r>
            <a:br>
              <a:rPr lang="no-NO" sz="3600" b="1" dirty="0">
                <a:solidFill>
                  <a:srgbClr val="004E66"/>
                </a:solidFill>
              </a:rPr>
            </a:br>
            <a:br>
              <a:rPr lang="no-NO" sz="3600" b="1" dirty="0">
                <a:solidFill>
                  <a:srgbClr val="004E66"/>
                </a:solidFill>
              </a:rPr>
            </a:br>
            <a:endParaRPr sz="3600" b="1" dirty="0">
              <a:solidFill>
                <a:srgbClr val="004E66"/>
              </a:solidFill>
            </a:endParaRPr>
          </a:p>
        </p:txBody>
      </p:sp>
      <p:sp>
        <p:nvSpPr>
          <p:cNvPr id="620" name="Google Shape;620;g2d3da5dd160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4E66"/>
              </a:buClr>
              <a:buSzPts val="2800"/>
              <a:buChar char="•"/>
            </a:pPr>
            <a:r>
              <a:rPr lang="no-NO" sz="2800" b="1" dirty="0">
                <a:solidFill>
                  <a:srgbClr val="004E66"/>
                </a:solidFill>
              </a:rPr>
              <a:t>Urealistiske forventninger: </a:t>
            </a:r>
            <a:br>
              <a:rPr lang="no-NO" sz="2800" b="1" dirty="0">
                <a:solidFill>
                  <a:srgbClr val="004E66"/>
                </a:solidFill>
              </a:rPr>
            </a:br>
            <a:r>
              <a:rPr lang="no-NO" sz="2800" dirty="0">
                <a:solidFill>
                  <a:srgbClr val="004E66"/>
                </a:solidFill>
              </a:rPr>
              <a:t>Jeg må sove minst s</a:t>
            </a:r>
            <a:r>
              <a:rPr lang="nb-NO" sz="2800" dirty="0" err="1">
                <a:solidFill>
                  <a:srgbClr val="004E66"/>
                </a:solidFill>
              </a:rPr>
              <a:t>ju</a:t>
            </a:r>
            <a:r>
              <a:rPr lang="no-NO" sz="2800" dirty="0">
                <a:solidFill>
                  <a:srgbClr val="004E66"/>
                </a:solidFill>
              </a:rPr>
              <a:t> timer for å fungere </a:t>
            </a:r>
            <a:r>
              <a:rPr lang="nb-NO" sz="2800" dirty="0">
                <a:solidFill>
                  <a:srgbClr val="004E66"/>
                </a:solidFill>
              </a:rPr>
              <a:t>godt </a:t>
            </a:r>
            <a:r>
              <a:rPr lang="no-NO" sz="2800" dirty="0">
                <a:solidFill>
                  <a:srgbClr val="004E66"/>
                </a:solidFill>
              </a:rPr>
              <a:t>dagen etter</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Tvangspregede tanker: </a:t>
            </a:r>
            <a:br>
              <a:rPr lang="no-NO" sz="2800" b="1" dirty="0">
                <a:solidFill>
                  <a:srgbClr val="004E66"/>
                </a:solidFill>
              </a:rPr>
            </a:br>
            <a:r>
              <a:rPr lang="nb-NO" sz="2800" dirty="0">
                <a:solidFill>
                  <a:srgbClr val="004E66"/>
                </a:solidFill>
              </a:rPr>
              <a:t>N</a:t>
            </a:r>
            <a:r>
              <a:rPr lang="no-NO" sz="2800" dirty="0">
                <a:solidFill>
                  <a:srgbClr val="004E66"/>
                </a:solidFill>
              </a:rPr>
              <a:t>å </a:t>
            </a:r>
            <a:r>
              <a:rPr lang="nb-NO" sz="2800" dirty="0">
                <a:solidFill>
                  <a:srgbClr val="004E66"/>
                </a:solidFill>
              </a:rPr>
              <a:t>MÅ jeg </a:t>
            </a:r>
            <a:r>
              <a:rPr lang="no-NO" sz="2800" dirty="0">
                <a:solidFill>
                  <a:srgbClr val="004E66"/>
                </a:solidFill>
              </a:rPr>
              <a:t>sove</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Overdrivelser: </a:t>
            </a:r>
            <a:br>
              <a:rPr lang="no-NO" sz="2800" b="1" dirty="0">
                <a:solidFill>
                  <a:srgbClr val="004E66"/>
                </a:solidFill>
              </a:rPr>
            </a:br>
            <a:r>
              <a:rPr lang="no-NO" sz="2800" dirty="0">
                <a:solidFill>
                  <a:srgbClr val="004E66"/>
                </a:solidFill>
              </a:rPr>
              <a:t>Hver gang jeg sover dårlig, fungerer jeg </a:t>
            </a:r>
            <a:r>
              <a:rPr lang="nb-NO" sz="2800" dirty="0">
                <a:solidFill>
                  <a:srgbClr val="004E66"/>
                </a:solidFill>
              </a:rPr>
              <a:t>ikke </a:t>
            </a:r>
            <a:r>
              <a:rPr lang="no-NO" sz="2800" dirty="0">
                <a:solidFill>
                  <a:srgbClr val="004E66"/>
                </a:solidFill>
              </a:rPr>
              <a:t>dagen etter</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Katastrofetanker: </a:t>
            </a:r>
            <a:br>
              <a:rPr lang="no-NO" sz="2800" b="1" dirty="0">
                <a:solidFill>
                  <a:srgbClr val="004E66"/>
                </a:solidFill>
              </a:rPr>
            </a:br>
            <a:r>
              <a:rPr lang="no-NO" sz="2800" dirty="0">
                <a:solidFill>
                  <a:srgbClr val="004E66"/>
                </a:solidFill>
              </a:rPr>
              <a:t>Søvnløsheten ødelegger livet mitt</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d3da5dd160_0_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4E66"/>
              </a:buClr>
              <a:buSzPts val="3600"/>
              <a:buFont typeface="Calibri"/>
              <a:buNone/>
            </a:pPr>
            <a:br>
              <a:rPr lang="no-NO" sz="3600" b="1" dirty="0">
                <a:solidFill>
                  <a:srgbClr val="004E66"/>
                </a:solidFill>
              </a:rPr>
            </a:br>
            <a:br>
              <a:rPr lang="no-NO" sz="3600" b="1" dirty="0">
                <a:solidFill>
                  <a:srgbClr val="004E66"/>
                </a:solidFill>
              </a:rPr>
            </a:br>
            <a:r>
              <a:rPr lang="no-NO" sz="3600" b="1" dirty="0">
                <a:solidFill>
                  <a:srgbClr val="004E66"/>
                </a:solidFill>
              </a:rPr>
              <a:t>Tanker som hemmer søvn: </a:t>
            </a:r>
            <a:br>
              <a:rPr lang="no-NO" sz="3600" b="1" dirty="0">
                <a:solidFill>
                  <a:srgbClr val="004E66"/>
                </a:solidFill>
              </a:rPr>
            </a:br>
            <a:br>
              <a:rPr lang="no-NO" sz="3600" b="1" dirty="0">
                <a:solidFill>
                  <a:srgbClr val="004E66"/>
                </a:solidFill>
              </a:rPr>
            </a:br>
            <a:endParaRPr sz="3600" b="1" dirty="0">
              <a:solidFill>
                <a:srgbClr val="004E66"/>
              </a:solidFill>
            </a:endParaRPr>
          </a:p>
        </p:txBody>
      </p:sp>
      <p:sp>
        <p:nvSpPr>
          <p:cNvPr id="627" name="Google Shape;627;g2d3da5dd160_0_1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4E66"/>
              </a:buClr>
              <a:buSzPts val="2800"/>
              <a:buChar char="•"/>
            </a:pPr>
            <a:r>
              <a:rPr lang="no-NO" sz="2800" b="1" dirty="0">
                <a:solidFill>
                  <a:srgbClr val="004E66"/>
                </a:solidFill>
              </a:rPr>
              <a:t>Overgeneraliseringer: </a:t>
            </a:r>
            <a:br>
              <a:rPr lang="no-NO" sz="2800" b="1" dirty="0">
                <a:solidFill>
                  <a:srgbClr val="004E66"/>
                </a:solidFill>
              </a:rPr>
            </a:br>
            <a:r>
              <a:rPr lang="nb-NO" sz="2800" dirty="0">
                <a:solidFill>
                  <a:srgbClr val="004E66"/>
                </a:solidFill>
              </a:rPr>
              <a:t>Jeg sover </a:t>
            </a:r>
            <a:r>
              <a:rPr lang="no-NO" sz="2800" dirty="0">
                <a:solidFill>
                  <a:srgbClr val="004E66"/>
                </a:solidFill>
              </a:rPr>
              <a:t>alltid dårlig</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Svart-hvitt-tenkning: </a:t>
            </a:r>
            <a:br>
              <a:rPr lang="no-NO" sz="2800" b="1" dirty="0">
                <a:solidFill>
                  <a:srgbClr val="004E66"/>
                </a:solidFill>
              </a:rPr>
            </a:br>
            <a:r>
              <a:rPr lang="no-NO" sz="2800" dirty="0">
                <a:solidFill>
                  <a:srgbClr val="004E66"/>
                </a:solidFill>
              </a:rPr>
              <a:t>Siden jeg ennå ikke har klart å sovne, blir dette en dårlig natt</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Spådommer: </a:t>
            </a:r>
            <a:br>
              <a:rPr lang="no-NO" sz="2800" b="1" dirty="0">
                <a:solidFill>
                  <a:srgbClr val="004E66"/>
                </a:solidFill>
              </a:rPr>
            </a:br>
            <a:r>
              <a:rPr lang="no-NO" sz="2800" dirty="0">
                <a:solidFill>
                  <a:srgbClr val="004E66"/>
                </a:solidFill>
              </a:rPr>
              <a:t>Det kommer til å ta minst én time før jeg sovner i natt. Jeg bare vet det</a:t>
            </a:r>
            <a:endParaRPr dirty="0"/>
          </a:p>
          <a:p>
            <a:pPr marL="342900" lvl="0" indent="-342900" algn="l" rtl="0">
              <a:lnSpc>
                <a:spcPct val="100000"/>
              </a:lnSpc>
              <a:spcBef>
                <a:spcPts val="560"/>
              </a:spcBef>
              <a:spcAft>
                <a:spcPts val="0"/>
              </a:spcAft>
              <a:buClr>
                <a:srgbClr val="004E66"/>
              </a:buClr>
              <a:buSzPts val="2800"/>
              <a:buChar char="•"/>
            </a:pPr>
            <a:r>
              <a:rPr lang="no-NO" sz="2800" b="1" dirty="0">
                <a:solidFill>
                  <a:srgbClr val="004E66"/>
                </a:solidFill>
              </a:rPr>
              <a:t>Håpløshet: </a:t>
            </a:r>
            <a:br>
              <a:rPr lang="no-NO" sz="2800" b="1" dirty="0">
                <a:solidFill>
                  <a:srgbClr val="004E66"/>
                </a:solidFill>
              </a:rPr>
            </a:br>
            <a:r>
              <a:rPr lang="no-NO" sz="2800" dirty="0">
                <a:solidFill>
                  <a:srgbClr val="004E66"/>
                </a:solidFill>
              </a:rPr>
              <a:t>Jeg kommer aldri til å </a:t>
            </a:r>
            <a:r>
              <a:rPr lang="nb-NO" sz="2800" dirty="0">
                <a:solidFill>
                  <a:srgbClr val="004E66"/>
                </a:solidFill>
              </a:rPr>
              <a:t>få </a:t>
            </a:r>
            <a:r>
              <a:rPr lang="no-NO" sz="2800" dirty="0">
                <a:solidFill>
                  <a:srgbClr val="004E66"/>
                </a:solidFill>
              </a:rPr>
              <a:t>sove godt</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3;g2af8e9c5dde_0_0">
            <a:extLst>
              <a:ext uri="{FF2B5EF4-FFF2-40B4-BE49-F238E27FC236}">
                <a16:creationId xmlns:a16="http://schemas.microsoft.com/office/drawing/2014/main" id="{DA36A11E-A8E7-20E0-7F43-C4932681D4AF}"/>
              </a:ext>
            </a:extLst>
          </p:cNvPr>
          <p:cNvSpPr txBox="1">
            <a:spLocks/>
          </p:cNvSpPr>
          <p:nvPr/>
        </p:nvSpPr>
        <p:spPr>
          <a:xfrm>
            <a:off x="9839751" y="3331039"/>
            <a:ext cx="3162300" cy="33321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15000"/>
              </a:lnSpc>
              <a:spcBef>
                <a:spcPts val="640"/>
              </a:spcBef>
              <a:buSzPts val="2400"/>
              <a:buFont typeface="Arial"/>
              <a:buNone/>
            </a:pPr>
            <a:r>
              <a:rPr lang="nb-NO" sz="2100" dirty="0">
                <a:solidFill>
                  <a:schemeClr val="lt1"/>
                </a:solidFill>
              </a:rPr>
              <a:t>Konsekvens ( C ) =</a:t>
            </a:r>
          </a:p>
          <a:p>
            <a:pPr indent="-361950">
              <a:lnSpc>
                <a:spcPct val="115000"/>
              </a:lnSpc>
              <a:spcBef>
                <a:spcPts val="1600"/>
              </a:spcBef>
              <a:buClr>
                <a:schemeClr val="lt1"/>
              </a:buClr>
              <a:buSzPts val="2100"/>
              <a:buFont typeface="Arial"/>
              <a:buChar char="●"/>
            </a:pPr>
            <a:r>
              <a:rPr lang="nb-NO" sz="2100" dirty="0">
                <a:solidFill>
                  <a:schemeClr val="lt1"/>
                </a:solidFill>
              </a:rPr>
              <a:t>Kroppslig reaksjon</a:t>
            </a:r>
          </a:p>
          <a:p>
            <a:pPr indent="-361950">
              <a:lnSpc>
                <a:spcPct val="115000"/>
              </a:lnSpc>
              <a:spcBef>
                <a:spcPts val="1600"/>
              </a:spcBef>
              <a:buClr>
                <a:schemeClr val="lt1"/>
              </a:buClr>
              <a:buSzPts val="2100"/>
              <a:buFont typeface="Arial"/>
              <a:buChar char="●"/>
            </a:pPr>
            <a:r>
              <a:rPr lang="nb-NO" sz="2100" dirty="0">
                <a:solidFill>
                  <a:schemeClr val="lt1"/>
                </a:solidFill>
              </a:rPr>
              <a:t>Følelse</a:t>
            </a:r>
          </a:p>
          <a:p>
            <a:pPr indent="-361950">
              <a:lnSpc>
                <a:spcPct val="115000"/>
              </a:lnSpc>
              <a:spcBef>
                <a:spcPts val="1600"/>
              </a:spcBef>
              <a:spcAft>
                <a:spcPts val="1600"/>
              </a:spcAft>
              <a:buClr>
                <a:schemeClr val="lt1"/>
              </a:buClr>
              <a:buSzPts val="2100"/>
              <a:buFont typeface="Arial"/>
              <a:buChar char="●"/>
            </a:pPr>
            <a:r>
              <a:rPr lang="nb-NO" sz="2100" dirty="0">
                <a:solidFill>
                  <a:schemeClr val="lt1"/>
                </a:solidFill>
              </a:rPr>
              <a:t>Handling </a:t>
            </a:r>
          </a:p>
        </p:txBody>
      </p:sp>
      <p:sp>
        <p:nvSpPr>
          <p:cNvPr id="6" name="Google Shape;600;p41">
            <a:extLst>
              <a:ext uri="{FF2B5EF4-FFF2-40B4-BE49-F238E27FC236}">
                <a16:creationId xmlns:a16="http://schemas.microsoft.com/office/drawing/2014/main" id="{4F3A974E-853D-683F-76AE-DBEB9C839ACC}"/>
              </a:ext>
            </a:extLst>
          </p:cNvPr>
          <p:cNvSpPr/>
          <p:nvPr/>
        </p:nvSpPr>
        <p:spPr>
          <a:xfrm rot="10800000">
            <a:off x="2691789" y="445830"/>
            <a:ext cx="1880211" cy="1661823"/>
          </a:xfrm>
          <a:prstGeom prst="leftArrow">
            <a:avLst>
              <a:gd name="adj1" fmla="val 50000"/>
              <a:gd name="adj2" fmla="val 50000"/>
            </a:avLst>
          </a:prstGeom>
          <a:solidFill>
            <a:srgbClr val="D2EAEE"/>
          </a:solidFill>
          <a:ln w="25400" cap="flat" cmpd="sng">
            <a:solidFill>
              <a:srgbClr val="D2EA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634;g2af8e9c5dde_0_0">
            <a:extLst>
              <a:ext uri="{FF2B5EF4-FFF2-40B4-BE49-F238E27FC236}">
                <a16:creationId xmlns:a16="http://schemas.microsoft.com/office/drawing/2014/main" id="{BB9CD22B-9035-BC73-6E9F-D0F30D4BBB8C}"/>
              </a:ext>
            </a:extLst>
          </p:cNvPr>
          <p:cNvSpPr txBox="1"/>
          <p:nvPr/>
        </p:nvSpPr>
        <p:spPr>
          <a:xfrm>
            <a:off x="186351" y="148907"/>
            <a:ext cx="2360400" cy="27766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nb-NO" sz="11500" b="0" i="0" u="none" strike="noStrike" cap="none" dirty="0">
                <a:solidFill>
                  <a:srgbClr val="004E66"/>
                </a:solidFill>
                <a:latin typeface="Lexend"/>
                <a:ea typeface="Lexend"/>
                <a:cs typeface="Lexend"/>
                <a:sym typeface="Lexend"/>
              </a:rPr>
              <a:t>A</a:t>
            </a:r>
          </a:p>
          <a:p>
            <a:pPr marL="0" marR="0" lvl="0" indent="0" algn="ctr" rtl="0">
              <a:lnSpc>
                <a:spcPct val="100000"/>
              </a:lnSpc>
              <a:spcBef>
                <a:spcPts val="0"/>
              </a:spcBef>
              <a:spcAft>
                <a:spcPts val="0"/>
              </a:spcAft>
              <a:buClr>
                <a:srgbClr val="000000"/>
              </a:buClr>
              <a:buSzPts val="3700"/>
              <a:buFont typeface="Arial"/>
              <a:buNone/>
            </a:pPr>
            <a:r>
              <a:rPr lang="nb-NO" sz="3200" dirty="0">
                <a:solidFill>
                  <a:srgbClr val="004E66"/>
                </a:solidFill>
                <a:latin typeface="Calibri" panose="020F0502020204030204" pitchFamily="34" charset="0"/>
                <a:ea typeface="Lexend"/>
                <a:cs typeface="Calibri" panose="020F0502020204030204" pitchFamily="34" charset="0"/>
                <a:sym typeface="Lexend"/>
              </a:rPr>
              <a:t>Hendelse</a:t>
            </a:r>
            <a:endParaRPr sz="3200" b="0" i="0" u="none" strike="noStrike" cap="none" dirty="0">
              <a:solidFill>
                <a:srgbClr val="004E66"/>
              </a:solidFill>
              <a:latin typeface="Calibri" panose="020F0502020204030204" pitchFamily="34" charset="0"/>
              <a:ea typeface="Lexend"/>
              <a:cs typeface="Calibri" panose="020F0502020204030204" pitchFamily="34" charset="0"/>
              <a:sym typeface="Lexend"/>
            </a:endParaRPr>
          </a:p>
        </p:txBody>
      </p:sp>
      <p:sp>
        <p:nvSpPr>
          <p:cNvPr id="8" name="Google Shape;634;g2af8e9c5dde_0_0">
            <a:extLst>
              <a:ext uri="{FF2B5EF4-FFF2-40B4-BE49-F238E27FC236}">
                <a16:creationId xmlns:a16="http://schemas.microsoft.com/office/drawing/2014/main" id="{F035F10A-2E16-F25A-7F5C-CA55BA350B24}"/>
              </a:ext>
            </a:extLst>
          </p:cNvPr>
          <p:cNvSpPr txBox="1"/>
          <p:nvPr/>
        </p:nvSpPr>
        <p:spPr>
          <a:xfrm>
            <a:off x="4717038" y="148907"/>
            <a:ext cx="2319866" cy="27766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nb-NO" sz="11500" b="0" i="0" u="none" strike="noStrike" cap="none" dirty="0">
                <a:solidFill>
                  <a:srgbClr val="004E66"/>
                </a:solidFill>
                <a:latin typeface="Lexend"/>
                <a:ea typeface="Lexend"/>
                <a:cs typeface="Lexend"/>
                <a:sym typeface="Lexend"/>
              </a:rPr>
              <a:t>C</a:t>
            </a:r>
          </a:p>
          <a:p>
            <a:pPr marL="0" marR="0" lvl="0" indent="0" algn="ctr" rtl="0">
              <a:lnSpc>
                <a:spcPct val="100000"/>
              </a:lnSpc>
              <a:spcBef>
                <a:spcPts val="0"/>
              </a:spcBef>
              <a:spcAft>
                <a:spcPts val="0"/>
              </a:spcAft>
              <a:buClr>
                <a:srgbClr val="000000"/>
              </a:buClr>
              <a:buSzPts val="3700"/>
              <a:buFont typeface="Arial"/>
              <a:buNone/>
            </a:pPr>
            <a:r>
              <a:rPr lang="nb-NO" sz="3200" dirty="0">
                <a:solidFill>
                  <a:srgbClr val="004E66"/>
                </a:solidFill>
                <a:latin typeface="Calibri" panose="020F0502020204030204" pitchFamily="34" charset="0"/>
                <a:ea typeface="Lexend"/>
                <a:cs typeface="Calibri" panose="020F0502020204030204" pitchFamily="34" charset="0"/>
                <a:sym typeface="Lexend"/>
              </a:rPr>
              <a:t>Følelse/</a:t>
            </a:r>
            <a:br>
              <a:rPr lang="nb-NO" sz="3200" dirty="0">
                <a:solidFill>
                  <a:srgbClr val="004E66"/>
                </a:solidFill>
                <a:latin typeface="Calibri" panose="020F0502020204030204" pitchFamily="34" charset="0"/>
                <a:ea typeface="Lexend"/>
                <a:cs typeface="Calibri" panose="020F0502020204030204" pitchFamily="34" charset="0"/>
                <a:sym typeface="Lexend"/>
              </a:rPr>
            </a:br>
            <a:r>
              <a:rPr lang="nb-NO" sz="3200" dirty="0">
                <a:solidFill>
                  <a:srgbClr val="004E66"/>
                </a:solidFill>
                <a:latin typeface="Calibri" panose="020F0502020204030204" pitchFamily="34" charset="0"/>
                <a:ea typeface="Lexend"/>
                <a:cs typeface="Calibri" panose="020F0502020204030204" pitchFamily="34" charset="0"/>
                <a:sym typeface="Lexend"/>
              </a:rPr>
              <a:t>Handling</a:t>
            </a:r>
            <a:endParaRPr sz="3200" b="0" i="0" u="none" strike="noStrike" cap="none" dirty="0">
              <a:solidFill>
                <a:srgbClr val="004E66"/>
              </a:solidFill>
              <a:latin typeface="Calibri" panose="020F0502020204030204" pitchFamily="34" charset="0"/>
              <a:ea typeface="Lexend"/>
              <a:cs typeface="Calibri" panose="020F0502020204030204" pitchFamily="34" charset="0"/>
              <a:sym typeface="Lexend"/>
            </a:endParaRPr>
          </a:p>
        </p:txBody>
      </p:sp>
      <p:sp>
        <p:nvSpPr>
          <p:cNvPr id="9" name="Google Shape;634;g2af8e9c5dde_0_0">
            <a:extLst>
              <a:ext uri="{FF2B5EF4-FFF2-40B4-BE49-F238E27FC236}">
                <a16:creationId xmlns:a16="http://schemas.microsoft.com/office/drawing/2014/main" id="{C8ED4A37-A039-7D4B-3CE9-5BA9DF045A6A}"/>
              </a:ext>
            </a:extLst>
          </p:cNvPr>
          <p:cNvSpPr txBox="1"/>
          <p:nvPr/>
        </p:nvSpPr>
        <p:spPr>
          <a:xfrm>
            <a:off x="2451695" y="2833841"/>
            <a:ext cx="2360400" cy="27766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nb-NO" sz="11500" b="0" i="0" u="none" strike="noStrike" cap="none" dirty="0">
                <a:solidFill>
                  <a:srgbClr val="004E66"/>
                </a:solidFill>
                <a:latin typeface="Lexend"/>
                <a:ea typeface="Lexend"/>
                <a:cs typeface="Lexend"/>
                <a:sym typeface="Lexend"/>
              </a:rPr>
              <a:t>B</a:t>
            </a:r>
          </a:p>
          <a:p>
            <a:pPr marL="0" marR="0" lvl="0" indent="0" algn="ctr" rtl="0">
              <a:lnSpc>
                <a:spcPct val="100000"/>
              </a:lnSpc>
              <a:spcBef>
                <a:spcPts val="0"/>
              </a:spcBef>
              <a:spcAft>
                <a:spcPts val="0"/>
              </a:spcAft>
              <a:buClr>
                <a:srgbClr val="000000"/>
              </a:buClr>
              <a:buSzPts val="3700"/>
              <a:buFont typeface="Arial"/>
              <a:buNone/>
            </a:pPr>
            <a:r>
              <a:rPr lang="nb-NO" sz="3200" dirty="0">
                <a:solidFill>
                  <a:srgbClr val="004E66"/>
                </a:solidFill>
                <a:latin typeface="Calibri" panose="020F0502020204030204" pitchFamily="34" charset="0"/>
                <a:ea typeface="Lexend"/>
                <a:cs typeface="Calibri" panose="020F0502020204030204" pitchFamily="34" charset="0"/>
                <a:sym typeface="Lexend"/>
              </a:rPr>
              <a:t>Tanke</a:t>
            </a:r>
            <a:endParaRPr sz="3200" b="0" i="0" u="none" strike="noStrike" cap="none" dirty="0">
              <a:solidFill>
                <a:srgbClr val="004E66"/>
              </a:solidFill>
              <a:latin typeface="Calibri" panose="020F0502020204030204" pitchFamily="34" charset="0"/>
              <a:ea typeface="Lexend"/>
              <a:cs typeface="Calibri" panose="020F0502020204030204" pitchFamily="34" charset="0"/>
              <a:sym typeface="Lexend"/>
            </a:endParaRPr>
          </a:p>
        </p:txBody>
      </p:sp>
      <p:sp>
        <p:nvSpPr>
          <p:cNvPr id="10" name="Google Shape;634;g2af8e9c5dde_0_0">
            <a:extLst>
              <a:ext uri="{FF2B5EF4-FFF2-40B4-BE49-F238E27FC236}">
                <a16:creationId xmlns:a16="http://schemas.microsoft.com/office/drawing/2014/main" id="{53A70EBB-CE15-DBEA-D322-C5D329D3886E}"/>
              </a:ext>
            </a:extLst>
          </p:cNvPr>
          <p:cNvSpPr txBox="1"/>
          <p:nvPr/>
        </p:nvSpPr>
        <p:spPr>
          <a:xfrm>
            <a:off x="6389443" y="3774712"/>
            <a:ext cx="2611434" cy="277660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nb-NO" sz="11500" b="0" i="0" u="none" strike="noStrike" cap="none" dirty="0">
                <a:solidFill>
                  <a:srgbClr val="004E66"/>
                </a:solidFill>
                <a:latin typeface="Lexend"/>
                <a:ea typeface="Lexend"/>
                <a:cs typeface="Lexend"/>
                <a:sym typeface="Lexend"/>
              </a:rPr>
              <a:t>D</a:t>
            </a:r>
          </a:p>
          <a:p>
            <a:pPr marL="0" marR="0" lvl="0" indent="0" algn="ctr" rtl="0">
              <a:lnSpc>
                <a:spcPct val="100000"/>
              </a:lnSpc>
              <a:spcBef>
                <a:spcPts val="0"/>
              </a:spcBef>
              <a:spcAft>
                <a:spcPts val="0"/>
              </a:spcAft>
              <a:buClr>
                <a:srgbClr val="000000"/>
              </a:buClr>
              <a:buSzPts val="3700"/>
              <a:buFont typeface="Arial"/>
              <a:buNone/>
            </a:pPr>
            <a:r>
              <a:rPr lang="nb-NO" sz="3200" dirty="0">
                <a:solidFill>
                  <a:srgbClr val="004E66"/>
                </a:solidFill>
                <a:latin typeface="Calibri" panose="020F0502020204030204" pitchFamily="34" charset="0"/>
                <a:ea typeface="Lexend"/>
                <a:cs typeface="Calibri" panose="020F0502020204030204" pitchFamily="34" charset="0"/>
                <a:sym typeface="Lexend"/>
              </a:rPr>
              <a:t>Alternativ tanke til B</a:t>
            </a:r>
            <a:endParaRPr sz="3200" b="0" i="0" u="none" strike="noStrike" cap="none" dirty="0">
              <a:solidFill>
                <a:srgbClr val="004E66"/>
              </a:solidFill>
              <a:latin typeface="Calibri" panose="020F0502020204030204" pitchFamily="34" charset="0"/>
              <a:ea typeface="Lexend"/>
              <a:cs typeface="Calibri" panose="020F0502020204030204" pitchFamily="34" charset="0"/>
              <a:sym typeface="Lexend"/>
            </a:endParaRPr>
          </a:p>
        </p:txBody>
      </p:sp>
      <p:sp>
        <p:nvSpPr>
          <p:cNvPr id="12" name="Bøyd pil 11">
            <a:extLst>
              <a:ext uri="{FF2B5EF4-FFF2-40B4-BE49-F238E27FC236}">
                <a16:creationId xmlns:a16="http://schemas.microsoft.com/office/drawing/2014/main" id="{9FE03D60-4E0B-C260-8930-10AAC9E08AF9}"/>
              </a:ext>
            </a:extLst>
          </p:cNvPr>
          <p:cNvSpPr/>
          <p:nvPr/>
        </p:nvSpPr>
        <p:spPr>
          <a:xfrm rot="10800000" flipH="1">
            <a:off x="1547739" y="3066771"/>
            <a:ext cx="865718" cy="865719"/>
          </a:xfrm>
          <a:prstGeom prst="bentArrow">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3" name="Bøyd pil 12">
            <a:extLst>
              <a:ext uri="{FF2B5EF4-FFF2-40B4-BE49-F238E27FC236}">
                <a16:creationId xmlns:a16="http://schemas.microsoft.com/office/drawing/2014/main" id="{B61B3D0F-509C-36C7-8594-C59E1C1A2863}"/>
              </a:ext>
            </a:extLst>
          </p:cNvPr>
          <p:cNvSpPr/>
          <p:nvPr/>
        </p:nvSpPr>
        <p:spPr>
          <a:xfrm rot="5400000" flipH="1">
            <a:off x="4850333" y="3066771"/>
            <a:ext cx="865718" cy="865719"/>
          </a:xfrm>
          <a:prstGeom prst="bentArrow">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4" name="Bøyd pil 13">
            <a:extLst>
              <a:ext uri="{FF2B5EF4-FFF2-40B4-BE49-F238E27FC236}">
                <a16:creationId xmlns:a16="http://schemas.microsoft.com/office/drawing/2014/main" id="{7C88F547-2030-6FE0-06F8-BA61061AA0B2}"/>
              </a:ext>
            </a:extLst>
          </p:cNvPr>
          <p:cNvSpPr/>
          <p:nvPr/>
        </p:nvSpPr>
        <p:spPr>
          <a:xfrm rot="16200000">
            <a:off x="5506848" y="4659463"/>
            <a:ext cx="882595" cy="882596"/>
          </a:xfrm>
          <a:prstGeom prst="bentArrow">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834961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5"/>
          <p:cNvSpPr txBox="1">
            <a:spLocks noGrp="1"/>
          </p:cNvSpPr>
          <p:nvPr>
            <p:ph type="title"/>
          </p:nvPr>
        </p:nvSpPr>
        <p:spPr>
          <a:xfrm>
            <a:off x="457200" y="116632"/>
            <a:ext cx="8229600" cy="130100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4E66"/>
              </a:buClr>
              <a:buSzPts val="3600"/>
              <a:buFont typeface="Calibri"/>
              <a:buNone/>
            </a:pPr>
            <a:br>
              <a:rPr lang="no-NO" sz="3600" b="1">
                <a:solidFill>
                  <a:srgbClr val="004E66"/>
                </a:solidFill>
              </a:rPr>
            </a:br>
            <a:r>
              <a:rPr lang="no-NO" sz="3600" b="1">
                <a:solidFill>
                  <a:srgbClr val="004E66"/>
                </a:solidFill>
              </a:rPr>
              <a:t>Utfordre negative tanker</a:t>
            </a:r>
            <a:br>
              <a:rPr lang="no-NO" sz="3600" b="1">
                <a:solidFill>
                  <a:srgbClr val="004E66"/>
                </a:solidFill>
              </a:rPr>
            </a:br>
            <a:endParaRPr sz="3600"/>
          </a:p>
        </p:txBody>
      </p:sp>
      <p:pic>
        <p:nvPicPr>
          <p:cNvPr id="643" name="Google Shape;643;p45"/>
          <p:cNvPicPr preferRelativeResize="0">
            <a:picLocks noGrp="1"/>
          </p:cNvPicPr>
          <p:nvPr>
            <p:ph type="body" idx="1"/>
          </p:nvPr>
        </p:nvPicPr>
        <p:blipFill rotWithShape="1">
          <a:blip r:embed="rId3">
            <a:alphaModFix/>
          </a:blip>
          <a:srcRect/>
          <a:stretch/>
        </p:blipFill>
        <p:spPr>
          <a:xfrm>
            <a:off x="867833" y="1199512"/>
            <a:ext cx="7408333" cy="5253824"/>
          </a:xfrm>
          <a:prstGeom prst="rect">
            <a:avLst/>
          </a:prstGeom>
          <a:solidFill>
            <a:schemeClr val="lt1"/>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g306202ac85a_0_1"/>
          <p:cNvPicPr preferRelativeResize="0"/>
          <p:nvPr/>
        </p:nvPicPr>
        <p:blipFill rotWithShape="1">
          <a:blip r:embed="rId3">
            <a:alphaModFix/>
          </a:blip>
          <a:srcRect/>
          <a:stretch/>
        </p:blipFill>
        <p:spPr>
          <a:xfrm>
            <a:off x="0" y="1"/>
            <a:ext cx="9144003" cy="6885382"/>
          </a:xfrm>
          <a:prstGeom prst="rect">
            <a:avLst/>
          </a:prstGeom>
          <a:noFill/>
          <a:ln>
            <a:noFill/>
          </a:ln>
        </p:spPr>
      </p:pic>
      <p:sp>
        <p:nvSpPr>
          <p:cNvPr id="650" name="Google Shape;650;g306202ac85a_0_1"/>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1" name="Google Shape;651;g306202ac85a_0_1"/>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g306202ac85a_0_1"/>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53" name="Google Shape;653;g306202ac85a_0_1"/>
          <p:cNvSpPr txBox="1"/>
          <p:nvPr/>
        </p:nvSpPr>
        <p:spPr>
          <a:xfrm>
            <a:off x="1892410" y="836712"/>
            <a:ext cx="6783590" cy="51846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Oppfølging søvnrestriksjon </a:t>
            </a:r>
            <a:endParaRPr sz="1400" b="0" i="0" u="none" strike="noStrike" cap="none" dirty="0">
              <a:solidFill>
                <a:srgbClr val="000000"/>
              </a:solidFill>
              <a:latin typeface="Arial"/>
              <a:ea typeface="Arial"/>
              <a:cs typeface="Arial"/>
              <a:sym typeface="Arial"/>
            </a:endParaRPr>
          </a:p>
        </p:txBody>
      </p:sp>
      <p:sp>
        <p:nvSpPr>
          <p:cNvPr id="654" name="Google Shape;654;g306202ac85a_0_1"/>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g306202ac85a_0_1"/>
          <p:cNvSpPr/>
          <p:nvPr/>
        </p:nvSpPr>
        <p:spPr>
          <a:xfrm>
            <a:off x="1199226" y="2666297"/>
            <a:ext cx="576000" cy="576000"/>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2" name="Google Shape;436;p20">
            <a:extLst>
              <a:ext uri="{FF2B5EF4-FFF2-40B4-BE49-F238E27FC236}">
                <a16:creationId xmlns:a16="http://schemas.microsoft.com/office/drawing/2014/main" id="{FFCF307C-4691-F602-E11A-87972F24DF9A}"/>
              </a:ext>
            </a:extLst>
          </p:cNvPr>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 name="Google Shape;441;p20">
            <a:extLst>
              <a:ext uri="{FF2B5EF4-FFF2-40B4-BE49-F238E27FC236}">
                <a16:creationId xmlns:a16="http://schemas.microsoft.com/office/drawing/2014/main" id="{1B5C46C7-56D0-9078-9BCA-DBA2F3CCB677}"/>
              </a:ext>
            </a:extLst>
          </p:cNvPr>
          <p:cNvSpPr txBox="1"/>
          <p:nvPr/>
        </p:nvSpPr>
        <p:spPr>
          <a:xfrm>
            <a:off x="575550" y="2691969"/>
            <a:ext cx="7992900" cy="1474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Hjemmeoppgave</a:t>
            </a:r>
            <a:r>
              <a:rPr lang="nb-NO" sz="6600" b="1" i="0" u="none" strike="noStrike" cap="none" dirty="0">
                <a:solidFill>
                  <a:srgbClr val="004E66"/>
                </a:solidFill>
                <a:latin typeface="Calibri"/>
                <a:ea typeface="Calibri"/>
                <a:cs typeface="Calibri"/>
                <a:sym typeface="Calibri"/>
              </a:rPr>
              <a:t>r</a:t>
            </a:r>
            <a:endParaRPr sz="6600" b="1" i="0" u="none" strike="noStrike" cap="none" dirty="0">
              <a:solidFill>
                <a:srgbClr val="004E66"/>
              </a:solidFill>
              <a:latin typeface="Calibri"/>
              <a:ea typeface="Calibri"/>
              <a:cs typeface="Calibri"/>
              <a:sym typeface="Calibri"/>
            </a:endParaRPr>
          </a:p>
        </p:txBody>
      </p:sp>
      <p:sp>
        <p:nvSpPr>
          <p:cNvPr id="662" name="Google Shape;662;g306202ac85a_1_224"/>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g306202ac85a_1_224"/>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4" name="Google Shape;664;g306202ac85a_1_224"/>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65" name="Google Shape;665;g306202ac85a_1_224"/>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7" name="Google Shape;667;g306202ac85a_1_224"/>
          <p:cNvSpPr txBox="1"/>
          <p:nvPr/>
        </p:nvSpPr>
        <p:spPr>
          <a:xfrm>
            <a:off x="1939331" y="4041016"/>
            <a:ext cx="6255099" cy="1782600"/>
          </a:xfrm>
          <a:prstGeom prst="rect">
            <a:avLst/>
          </a:prstGeom>
          <a:noFill/>
          <a:ln>
            <a:noFill/>
          </a:ln>
        </p:spPr>
        <p:txBody>
          <a:bodyPr spcFirstLastPara="1" wrap="square" lIns="91425" tIns="45700" rIns="91425" bIns="45700" anchor="ctr" anchorCtr="0">
            <a:noAutofit/>
          </a:bodyPr>
          <a:lstStyle/>
          <a:p>
            <a:pPr marL="457200" marR="0" lvl="0" indent="-406400" rtl="0">
              <a:lnSpc>
                <a:spcPct val="100000"/>
              </a:lnSpc>
              <a:spcBef>
                <a:spcPts val="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Søvnrestriksjon</a:t>
            </a:r>
            <a:endParaRPr sz="2800" b="0" i="0" u="none" strike="noStrike" cap="none" dirty="0">
              <a:solidFill>
                <a:srgbClr val="004E66"/>
              </a:solidFill>
              <a:latin typeface="Calibri"/>
              <a:ea typeface="Calibri"/>
              <a:cs typeface="Calibri"/>
              <a:sym typeface="Calibri"/>
            </a:endParaRPr>
          </a:p>
          <a:p>
            <a:pPr marL="457200" marR="0" lvl="0" indent="-406400" rtl="0">
              <a:lnSpc>
                <a:spcPct val="100000"/>
              </a:lnSpc>
              <a:spcBef>
                <a:spcPts val="0"/>
              </a:spcBef>
              <a:spcAft>
                <a:spcPts val="0"/>
              </a:spcAft>
              <a:buClr>
                <a:srgbClr val="004E66"/>
              </a:buClr>
              <a:buSzPts val="2800"/>
              <a:buFont typeface="Calibri"/>
              <a:buAutoNum type="arabicPeriod"/>
            </a:pPr>
            <a:r>
              <a:rPr lang="no-NO" sz="2800" b="0" i="0" u="none" strike="noStrike" cap="none" dirty="0">
                <a:solidFill>
                  <a:srgbClr val="004E66"/>
                </a:solidFill>
                <a:latin typeface="Calibri"/>
                <a:ea typeface="Calibri"/>
                <a:cs typeface="Calibri"/>
                <a:sym typeface="Calibri"/>
              </a:rPr>
              <a:t>Skjema</a:t>
            </a:r>
            <a:r>
              <a:rPr lang="nb-NO" sz="2800" b="0" i="0" u="none" strike="noStrike" cap="none" dirty="0">
                <a:solidFill>
                  <a:srgbClr val="004E66"/>
                </a:solidFill>
                <a:latin typeface="Calibri"/>
                <a:ea typeface="Calibri"/>
                <a:cs typeface="Calibri"/>
                <a:sym typeface="Calibri"/>
              </a:rPr>
              <a:t>et</a:t>
            </a:r>
            <a:r>
              <a:rPr lang="no-NO" sz="2800" b="0" i="0" u="none" strike="noStrike" cap="none" dirty="0">
                <a:solidFill>
                  <a:srgbClr val="004E66"/>
                </a:solidFill>
                <a:latin typeface="Calibri"/>
                <a:ea typeface="Calibri"/>
                <a:cs typeface="Calibri"/>
                <a:sym typeface="Calibri"/>
              </a:rPr>
              <a:t> Utfordre negative tanker</a:t>
            </a:r>
            <a:endParaRPr sz="2800" b="0" i="0" u="none" strike="noStrike" cap="none" dirty="0">
              <a:solidFill>
                <a:srgbClr val="004E66"/>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56"/>
          <p:cNvPicPr preferRelativeResize="0"/>
          <p:nvPr/>
        </p:nvPicPr>
        <p:blipFill rotWithShape="1">
          <a:blip r:embed="rId3">
            <a:alphaModFix/>
          </a:blip>
          <a:srcRect/>
          <a:stretch/>
        </p:blipFill>
        <p:spPr>
          <a:xfrm>
            <a:off x="0" y="420983"/>
            <a:ext cx="9144000" cy="6464401"/>
          </a:xfrm>
          <a:prstGeom prst="rect">
            <a:avLst/>
          </a:prstGeom>
          <a:noFill/>
          <a:ln>
            <a:noFill/>
          </a:ln>
        </p:spPr>
      </p:pic>
      <p:sp>
        <p:nvSpPr>
          <p:cNvPr id="2" name="Google Shape;304;p24">
            <a:extLst>
              <a:ext uri="{FF2B5EF4-FFF2-40B4-BE49-F238E27FC236}">
                <a16:creationId xmlns:a16="http://schemas.microsoft.com/office/drawing/2014/main" id="{A93B44DB-9293-967E-C6CD-CA11BB6C4A19}"/>
              </a:ext>
            </a:extLst>
          </p:cNvPr>
          <p:cNvSpPr txBox="1"/>
          <p:nvPr/>
        </p:nvSpPr>
        <p:spPr>
          <a:xfrm>
            <a:off x="437888" y="420983"/>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Lykke til!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7"/>
          <p:cNvPicPr preferRelativeResize="0"/>
          <p:nvPr/>
        </p:nvPicPr>
        <p:blipFill rotWithShape="1">
          <a:blip r:embed="rId3">
            <a:alphaModFix/>
          </a:blip>
          <a:srcRect l="16596" t="18402" r="15636" b="40107"/>
          <a:stretch/>
        </p:blipFill>
        <p:spPr>
          <a:xfrm>
            <a:off x="2843809" y="3717032"/>
            <a:ext cx="3528392" cy="2160240"/>
          </a:xfrm>
          <a:prstGeom prst="rect">
            <a:avLst/>
          </a:prstGeom>
          <a:noFill/>
          <a:ln>
            <a:noFill/>
          </a:ln>
        </p:spPr>
      </p:pic>
      <p:sp>
        <p:nvSpPr>
          <p:cNvPr id="170" name="Google Shape;170;p7"/>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7"/>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7"/>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a:off x="468000" y="1412776"/>
            <a:ext cx="8173838" cy="4226206"/>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Hvordan sover du?</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56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Hva gjør du når du ikke får sove?</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56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Hvilke forventninger har du til kurset?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rgbClr val="004E66"/>
              </a:buClr>
              <a:buSzPts val="2800"/>
              <a:buFont typeface="Arial"/>
              <a:buNone/>
            </a:pPr>
            <a:endParaRPr sz="2800" b="0" i="0" u="none" strike="noStrike" cap="none" dirty="0">
              <a:solidFill>
                <a:srgbClr val="004E66"/>
              </a:solidFill>
              <a:latin typeface="Calibri"/>
              <a:ea typeface="Calibri"/>
              <a:cs typeface="Calibri"/>
              <a:sym typeface="Calibri"/>
            </a:endParaRPr>
          </a:p>
        </p:txBody>
      </p:sp>
      <p:sp>
        <p:nvSpPr>
          <p:cNvPr id="174" name="Google Shape;174;p7"/>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32b5efffcb8_0_57"/>
          <p:cNvPicPr preferRelativeResize="0"/>
          <p:nvPr/>
        </p:nvPicPr>
        <p:blipFill rotWithShape="1">
          <a:blip r:embed="rId3">
            <a:alphaModFix/>
          </a:blip>
          <a:srcRect/>
          <a:stretch/>
        </p:blipFill>
        <p:spPr>
          <a:xfrm>
            <a:off x="0" y="396385"/>
            <a:ext cx="9143999" cy="6461615"/>
          </a:xfrm>
          <a:prstGeom prst="rect">
            <a:avLst/>
          </a:prstGeom>
          <a:noFill/>
          <a:ln>
            <a:noFill/>
          </a:ln>
        </p:spPr>
      </p:pic>
      <p:sp>
        <p:nvSpPr>
          <p:cNvPr id="3" name="Google Shape;312;p25">
            <a:extLst>
              <a:ext uri="{FF2B5EF4-FFF2-40B4-BE49-F238E27FC236}">
                <a16:creationId xmlns:a16="http://schemas.microsoft.com/office/drawing/2014/main" id="{3E950E86-9686-BD77-CA69-6F1552C48335}"/>
              </a:ext>
            </a:extLst>
          </p:cNvPr>
          <p:cNvSpPr txBox="1"/>
          <p:nvPr/>
        </p:nvSpPr>
        <p:spPr>
          <a:xfrm>
            <a:off x="0" y="0"/>
            <a:ext cx="3188554" cy="12961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1800"/>
              <a:buFont typeface="Calibri"/>
              <a:buNone/>
            </a:pPr>
            <a:r>
              <a:rPr lang="no-NO" sz="3600" b="1" i="0" u="none" strike="noStrike" cap="none" dirty="0">
                <a:solidFill>
                  <a:srgbClr val="004E66"/>
                </a:solidFill>
                <a:latin typeface="Calibri"/>
                <a:ea typeface="Calibri"/>
                <a:cs typeface="Calibri"/>
                <a:sym typeface="Calibri"/>
              </a:rPr>
              <a:t>KURSDAG </a:t>
            </a:r>
            <a:r>
              <a:rPr lang="nb-NO" sz="3600" b="1" i="0" u="none" strike="noStrike" cap="none" dirty="0">
                <a:solidFill>
                  <a:srgbClr val="004E66"/>
                </a:solidFill>
                <a:latin typeface="Calibri"/>
                <a:ea typeface="Calibri"/>
                <a:cs typeface="Calibri"/>
                <a:sym typeface="Calibri"/>
              </a:rPr>
              <a:t>5</a:t>
            </a:r>
            <a:endParaRPr sz="2800" b="0" i="0" u="none" strike="noStrike" cap="none" dirty="0">
              <a:solidFill>
                <a:srgbClr val="000000"/>
              </a:solidFill>
              <a:latin typeface="Arial"/>
              <a:ea typeface="Arial"/>
              <a:cs typeface="Arial"/>
              <a:sym typeface="Arial"/>
            </a:endParaRPr>
          </a:p>
        </p:txBody>
      </p:sp>
      <p:pic>
        <p:nvPicPr>
          <p:cNvPr id="4" name="Bilde 3" descr="Et bilde som inneholder Font, Grafikk, skjermbilde, grafisk design&#10;&#10;KI-generert innhold kan være feil.">
            <a:extLst>
              <a:ext uri="{FF2B5EF4-FFF2-40B4-BE49-F238E27FC236}">
                <a16:creationId xmlns:a16="http://schemas.microsoft.com/office/drawing/2014/main" id="{DA4188FF-F900-651A-55AC-230757770E53}"/>
              </a:ext>
            </a:extLst>
          </p:cNvPr>
          <p:cNvPicPr>
            <a:picLocks noChangeAspect="1"/>
          </p:cNvPicPr>
          <p:nvPr/>
        </p:nvPicPr>
        <p:blipFill>
          <a:blip r:embed="rId4"/>
          <a:stretch>
            <a:fillRect/>
          </a:stretch>
        </p:blipFill>
        <p:spPr>
          <a:xfrm>
            <a:off x="6534197" y="448706"/>
            <a:ext cx="2184446" cy="28511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g306202ac85a_0_12"/>
          <p:cNvPicPr preferRelativeResize="0"/>
          <p:nvPr/>
        </p:nvPicPr>
        <p:blipFill rotWithShape="1">
          <a:blip r:embed="rId3">
            <a:alphaModFix/>
          </a:blip>
          <a:srcRect l="16596" t="18400" r="15633" b="40108"/>
          <a:stretch/>
        </p:blipFill>
        <p:spPr>
          <a:xfrm>
            <a:off x="2790723" y="3478725"/>
            <a:ext cx="3528392" cy="2160241"/>
          </a:xfrm>
          <a:prstGeom prst="rect">
            <a:avLst/>
          </a:prstGeom>
          <a:noFill/>
          <a:ln>
            <a:noFill/>
          </a:ln>
        </p:spPr>
      </p:pic>
      <p:sp>
        <p:nvSpPr>
          <p:cNvPr id="689" name="Google Shape;689;g306202ac85a_0_12"/>
          <p:cNvSpPr txBox="1"/>
          <p:nvPr/>
        </p:nvSpPr>
        <p:spPr>
          <a:xfrm>
            <a:off x="-855579" y="54543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0" name="Google Shape;690;g306202ac85a_0_12"/>
          <p:cNvSpPr txBox="1"/>
          <p:nvPr/>
        </p:nvSpPr>
        <p:spPr>
          <a:xfrm>
            <a:off x="-1090585" y="266450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1" name="Google Shape;691;g306202ac85a_0_12"/>
          <p:cNvSpPr txBox="1"/>
          <p:nvPr/>
        </p:nvSpPr>
        <p:spPr>
          <a:xfrm>
            <a:off x="7937800" y="6405862"/>
            <a:ext cx="704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92" name="Google Shape;692;g306202ac85a_0_12"/>
          <p:cNvSpPr txBox="1"/>
          <p:nvPr/>
        </p:nvSpPr>
        <p:spPr>
          <a:xfrm>
            <a:off x="485100" y="2398630"/>
            <a:ext cx="8173800" cy="901054"/>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004E66"/>
              </a:buClr>
              <a:buSzPts val="2800"/>
              <a:buFont typeface="Arial"/>
              <a:buNone/>
            </a:pPr>
            <a:r>
              <a:rPr lang="no-NO" sz="2800" b="0" i="0" u="none" strike="noStrike" cap="none" dirty="0">
                <a:solidFill>
                  <a:srgbClr val="004E66"/>
                </a:solidFill>
                <a:latin typeface="Calibri"/>
                <a:ea typeface="Calibri"/>
                <a:cs typeface="Calibri"/>
                <a:sym typeface="Calibri"/>
              </a:rPr>
              <a:t>Hvordan har de siste ukene vært?</a:t>
            </a:r>
            <a:endParaRPr sz="1400" b="0" i="0" u="none" strike="noStrike" cap="none" dirty="0">
              <a:solidFill>
                <a:srgbClr val="000000"/>
              </a:solidFill>
              <a:latin typeface="Arial"/>
              <a:ea typeface="Arial"/>
              <a:cs typeface="Arial"/>
              <a:sym typeface="Arial"/>
            </a:endParaRPr>
          </a:p>
        </p:txBody>
      </p:sp>
      <p:sp>
        <p:nvSpPr>
          <p:cNvPr id="693" name="Google Shape;693;g306202ac85a_0_12"/>
          <p:cNvSpPr txBox="1"/>
          <p:nvPr/>
        </p:nvSpPr>
        <p:spPr>
          <a:xfrm>
            <a:off x="-1504731" y="1311545"/>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52"/>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700" name="Google Shape;700;p52"/>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52"/>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52"/>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03" name="Google Shape;703;p52"/>
          <p:cNvSpPr/>
          <p:nvPr/>
        </p:nvSpPr>
        <p:spPr>
          <a:xfrm>
            <a:off x="3759116" y="2708920"/>
            <a:ext cx="1625767" cy="1625767"/>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4" name="Google Shape;704;p52"/>
          <p:cNvSpPr txBox="1"/>
          <p:nvPr/>
        </p:nvSpPr>
        <p:spPr>
          <a:xfrm>
            <a:off x="429020" y="908721"/>
            <a:ext cx="8208000" cy="5184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6600"/>
              <a:buFont typeface="Calibri"/>
              <a:buNone/>
            </a:pPr>
            <a:r>
              <a:rPr lang="no-NO" sz="6600" b="1" i="0" u="none" strike="noStrike" cap="none">
                <a:solidFill>
                  <a:srgbClr val="004E6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05" name="Google Shape;705;p52"/>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2" name="Google Shape;132;g32b147e7771_0_0">
            <a:extLst>
              <a:ext uri="{FF2B5EF4-FFF2-40B4-BE49-F238E27FC236}">
                <a16:creationId xmlns:a16="http://schemas.microsoft.com/office/drawing/2014/main" id="{59F5E9CB-182B-708D-FBBD-F73C8BC1ADA9}"/>
              </a:ext>
            </a:extLst>
          </p:cNvPr>
          <p:cNvPicPr preferRelativeResize="0"/>
          <p:nvPr/>
        </p:nvPicPr>
        <p:blipFill rotWithShape="1">
          <a:blip r:embed="rId3">
            <a:alphaModFix/>
          </a:blip>
          <a:srcRect/>
          <a:stretch/>
        </p:blipFill>
        <p:spPr>
          <a:xfrm>
            <a:off x="0" y="0"/>
            <a:ext cx="9144003" cy="6858000"/>
          </a:xfrm>
          <a:prstGeom prst="rect">
            <a:avLst/>
          </a:prstGeom>
          <a:noFill/>
          <a:ln>
            <a:noFill/>
          </a:ln>
        </p:spPr>
      </p:pic>
      <p:sp>
        <p:nvSpPr>
          <p:cNvPr id="3" name="Google Shape;349;p14">
            <a:extLst>
              <a:ext uri="{FF2B5EF4-FFF2-40B4-BE49-F238E27FC236}">
                <a16:creationId xmlns:a16="http://schemas.microsoft.com/office/drawing/2014/main" id="{B7E2DF61-ABB0-C5A6-AAAC-DD2749843C32}"/>
              </a:ext>
            </a:extLst>
          </p:cNvPr>
          <p:cNvSpPr txBox="1"/>
          <p:nvPr/>
        </p:nvSpPr>
        <p:spPr>
          <a:xfrm>
            <a:off x="468000" y="693810"/>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VED MANGLENDE BEHANDLINGSEFFEKT</a:t>
            </a:r>
            <a:endParaRPr sz="3600" b="1" i="0" u="none" strike="noStrike" cap="none" dirty="0">
              <a:solidFill>
                <a:srgbClr val="004E66"/>
              </a:solidFill>
              <a:latin typeface="Calibri"/>
              <a:ea typeface="Calibri"/>
              <a:cs typeface="Calibri"/>
              <a:sym typeface="Calibri"/>
            </a:endParaRPr>
          </a:p>
        </p:txBody>
      </p:sp>
      <p:sp>
        <p:nvSpPr>
          <p:cNvPr id="4" name="Google Shape;354;p14">
            <a:extLst>
              <a:ext uri="{FF2B5EF4-FFF2-40B4-BE49-F238E27FC236}">
                <a16:creationId xmlns:a16="http://schemas.microsoft.com/office/drawing/2014/main" id="{DEC25E0C-ED65-CFB1-95A9-43285B60F025}"/>
              </a:ext>
            </a:extLst>
          </p:cNvPr>
          <p:cNvSpPr txBox="1"/>
          <p:nvPr/>
        </p:nvSpPr>
        <p:spPr>
          <a:xfrm>
            <a:off x="918636" y="1763026"/>
            <a:ext cx="7413601" cy="440116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Calibri"/>
                <a:cs typeface="Calibri"/>
                <a:sym typeface="Calibri"/>
              </a:rPr>
              <a:t>Har jeg holdt på søvnrestriksjonen alle dager?</a:t>
            </a:r>
            <a:r>
              <a:rPr lang="no-NO" sz="2800" b="0" i="0" u="none" strike="noStrike" cap="none" dirty="0">
                <a:solidFill>
                  <a:srgbClr val="004E66"/>
                </a:solidFill>
                <a:latin typeface="Calibri"/>
                <a:ea typeface="Calibri"/>
                <a:cs typeface="Calibri"/>
                <a:sym typeface="Calibri"/>
              </a:rPr>
              <a:t> </a:t>
            </a:r>
            <a:endParaRPr lang="nb-NO" sz="2800" b="0" i="0" u="none" strike="noStrike" cap="none" dirty="0">
              <a:solidFill>
                <a:srgbClr val="004E66"/>
              </a:solidFill>
              <a:latin typeface="Calibri"/>
              <a:ea typeface="Calibri"/>
              <a:cs typeface="Calibri"/>
              <a:sym typeface="Calibri"/>
            </a:endParaRP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Har jeg fullført stimuluskontroll?</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Har jeg evaluert søvnhygienen min? Inntak av koffein, alkohol?</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Har jeg begynt med avspenningsøvelser?</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Får jeg nok fysisk aktivitet på dagtid? </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Roer jeg ned mot kvelden?</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Arial"/>
                <a:cs typeface="Calibri"/>
                <a:sym typeface="Calibri"/>
              </a:rPr>
              <a:t>Få</a:t>
            </a:r>
            <a:r>
              <a:rPr lang="nb-NO" sz="2800" dirty="0">
                <a:solidFill>
                  <a:srgbClr val="004E66"/>
                </a:solidFill>
                <a:latin typeface="Calibri"/>
                <a:cs typeface="Calibri"/>
                <a:sym typeface="Calibri"/>
              </a:rPr>
              <a:t>r jeg nok </a:t>
            </a:r>
            <a:r>
              <a:rPr lang="nb-NO" sz="2800" b="0" i="0" u="none" strike="noStrike" cap="none" dirty="0">
                <a:solidFill>
                  <a:srgbClr val="004E66"/>
                </a:solidFill>
                <a:latin typeface="Calibri"/>
                <a:ea typeface="Arial"/>
                <a:cs typeface="Calibri"/>
                <a:sym typeface="Calibri"/>
              </a:rPr>
              <a:t>dagslys tidlig på dagen?</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cs typeface="Calibri"/>
                <a:sym typeface="Calibri"/>
              </a:rPr>
              <a:t>Senke belysningen om kvelden, unngå lys ved oppvåkning</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95561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9" name="Google Shape;719;g32b5efffcb8_0_70"/>
          <p:cNvSpPr txBox="1">
            <a:spLocks noGrp="1"/>
          </p:cNvSpPr>
          <p:nvPr>
            <p:ph type="body" idx="1"/>
          </p:nvPr>
        </p:nvSpPr>
        <p:spPr>
          <a:xfrm>
            <a:off x="6858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1800"/>
              <a:buNone/>
            </a:pPr>
            <a:endParaRPr dirty="0"/>
          </a:p>
        </p:txBody>
      </p:sp>
      <p:pic>
        <p:nvPicPr>
          <p:cNvPr id="4" name="Google Shape;132;g32b147e7771_0_0">
            <a:extLst>
              <a:ext uri="{FF2B5EF4-FFF2-40B4-BE49-F238E27FC236}">
                <a16:creationId xmlns:a16="http://schemas.microsoft.com/office/drawing/2014/main" id="{904ACF64-D122-D3E1-45B4-6CDFDD38D1C6}"/>
              </a:ext>
            </a:extLst>
          </p:cNvPr>
          <p:cNvPicPr preferRelativeResize="0"/>
          <p:nvPr/>
        </p:nvPicPr>
        <p:blipFill rotWithShape="1">
          <a:blip r:embed="rId3">
            <a:alphaModFix/>
          </a:blip>
          <a:srcRect/>
          <a:stretch/>
        </p:blipFill>
        <p:spPr>
          <a:xfrm>
            <a:off x="10342" y="0"/>
            <a:ext cx="9144003" cy="6858000"/>
          </a:xfrm>
          <a:prstGeom prst="rect">
            <a:avLst/>
          </a:prstGeom>
          <a:noFill/>
          <a:ln>
            <a:noFill/>
          </a:ln>
        </p:spPr>
      </p:pic>
      <p:sp>
        <p:nvSpPr>
          <p:cNvPr id="5" name="Google Shape;349;p14">
            <a:extLst>
              <a:ext uri="{FF2B5EF4-FFF2-40B4-BE49-F238E27FC236}">
                <a16:creationId xmlns:a16="http://schemas.microsoft.com/office/drawing/2014/main" id="{91043109-F53E-674B-4EC7-427C3BFE5882}"/>
              </a:ext>
            </a:extLst>
          </p:cNvPr>
          <p:cNvSpPr txBox="1"/>
          <p:nvPr/>
        </p:nvSpPr>
        <p:spPr>
          <a:xfrm>
            <a:off x="478343" y="684021"/>
            <a:ext cx="8208000" cy="1079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66"/>
              </a:buClr>
              <a:buSzPts val="3600"/>
              <a:buFont typeface="Calibri"/>
              <a:buNone/>
            </a:pPr>
            <a:r>
              <a:rPr lang="nb-NO" sz="3600" b="1" i="0" u="none" strike="noStrike" cap="none" dirty="0">
                <a:solidFill>
                  <a:srgbClr val="004E66"/>
                </a:solidFill>
                <a:latin typeface="Calibri"/>
                <a:ea typeface="Calibri"/>
                <a:cs typeface="Calibri"/>
                <a:sym typeface="Calibri"/>
              </a:rPr>
              <a:t>HVORDAN AVSLUTTE SØVNRESTRIKSJON</a:t>
            </a:r>
            <a:endParaRPr sz="3600" b="1" i="0" u="none" strike="noStrike" cap="none" dirty="0">
              <a:solidFill>
                <a:srgbClr val="004E66"/>
              </a:solidFill>
              <a:latin typeface="Calibri"/>
              <a:ea typeface="Calibri"/>
              <a:cs typeface="Calibri"/>
              <a:sym typeface="Calibri"/>
            </a:endParaRPr>
          </a:p>
        </p:txBody>
      </p:sp>
      <p:sp>
        <p:nvSpPr>
          <p:cNvPr id="2" name="Google Shape;354;p14">
            <a:extLst>
              <a:ext uri="{FF2B5EF4-FFF2-40B4-BE49-F238E27FC236}">
                <a16:creationId xmlns:a16="http://schemas.microsoft.com/office/drawing/2014/main" id="{AA46DA8A-7700-3DD8-9CDD-32631256CB49}"/>
              </a:ext>
            </a:extLst>
          </p:cNvPr>
          <p:cNvSpPr txBox="1"/>
          <p:nvPr/>
        </p:nvSpPr>
        <p:spPr>
          <a:xfrm>
            <a:off x="875542" y="1895106"/>
            <a:ext cx="7413601" cy="267761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4E66"/>
              </a:buClr>
              <a:buSzPts val="2800"/>
              <a:buFont typeface="Arial" panose="020B0604020202020204" pitchFamily="34" charset="0"/>
              <a:buChar char="•"/>
            </a:pPr>
            <a:r>
              <a:rPr lang="nb-NO" sz="2800" dirty="0">
                <a:solidFill>
                  <a:srgbClr val="004E66"/>
                </a:solidFill>
                <a:latin typeface="Calibri"/>
                <a:ea typeface="Calibri"/>
                <a:cs typeface="Calibri"/>
                <a:sym typeface="Calibri"/>
              </a:rPr>
              <a:t>H</a:t>
            </a:r>
            <a:r>
              <a:rPr lang="nb-NO" sz="2800" b="0" i="0" u="none" strike="noStrike" cap="none" dirty="0">
                <a:solidFill>
                  <a:srgbClr val="004E66"/>
                </a:solidFill>
                <a:latin typeface="Calibri"/>
                <a:ea typeface="Calibri"/>
                <a:cs typeface="Calibri"/>
                <a:sym typeface="Calibri"/>
              </a:rPr>
              <a:t>old deg til samme oppvåkningstidspunkt i noen måneder framover. </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Calibri"/>
                <a:cs typeface="Calibri"/>
                <a:sym typeface="Calibri"/>
              </a:rPr>
              <a:t>Følg prinsippene i søvnrestriksjon og bruk søvndagboken for å beregne søvneffektiviteten. </a:t>
            </a:r>
          </a:p>
          <a:p>
            <a:pPr marL="457200" marR="0" lvl="0" indent="-457200" algn="l" rtl="0">
              <a:spcBef>
                <a:spcPts val="0"/>
              </a:spcBef>
              <a:spcAft>
                <a:spcPts val="0"/>
              </a:spcAft>
              <a:buClr>
                <a:srgbClr val="004E66"/>
              </a:buClr>
              <a:buSzPts val="2800"/>
              <a:buFont typeface="Arial" panose="020B0604020202020204" pitchFamily="34" charset="0"/>
              <a:buChar char="•"/>
            </a:pPr>
            <a:r>
              <a:rPr lang="nb-NO" sz="2800" b="0" i="0" u="none" strike="noStrike" cap="none" dirty="0">
                <a:solidFill>
                  <a:srgbClr val="004E66"/>
                </a:solidFill>
                <a:latin typeface="Calibri"/>
                <a:ea typeface="Calibri"/>
                <a:cs typeface="Calibri"/>
                <a:sym typeface="Calibri"/>
              </a:rPr>
              <a:t>Finn ditt nye søvnvindu.</a:t>
            </a:r>
            <a:endParaRPr lang="nb-NO"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55"/>
          <p:cNvPicPr preferRelativeResize="0"/>
          <p:nvPr/>
        </p:nvPicPr>
        <p:blipFill rotWithShape="1">
          <a:blip r:embed="rId3">
            <a:alphaModFix/>
          </a:blip>
          <a:srcRect/>
          <a:stretch/>
        </p:blipFill>
        <p:spPr>
          <a:xfrm>
            <a:off x="0" y="1"/>
            <a:ext cx="9144000" cy="6885384"/>
          </a:xfrm>
          <a:prstGeom prst="rect">
            <a:avLst/>
          </a:prstGeom>
          <a:noFill/>
          <a:ln>
            <a:noFill/>
          </a:ln>
        </p:spPr>
      </p:pic>
      <p:sp>
        <p:nvSpPr>
          <p:cNvPr id="726" name="Google Shape;726;p55"/>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p55"/>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8" name="Google Shape;728;p55"/>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29" name="Google Shape;729;p55"/>
          <p:cNvSpPr txBox="1"/>
          <p:nvPr/>
        </p:nvSpPr>
        <p:spPr>
          <a:xfrm>
            <a:off x="2025226" y="2422858"/>
            <a:ext cx="6616612" cy="2460649"/>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4E66"/>
              </a:buClr>
              <a:buSzPts val="6600"/>
              <a:buFont typeface="Calibri"/>
              <a:buNone/>
            </a:pPr>
            <a:r>
              <a:rPr lang="no-NO" sz="6600" b="1" i="0" u="none" strike="noStrike" cap="none" dirty="0">
                <a:solidFill>
                  <a:srgbClr val="004E66"/>
                </a:solidFill>
                <a:latin typeface="Calibri"/>
                <a:ea typeface="Calibri"/>
                <a:cs typeface="Calibri"/>
                <a:sym typeface="Calibri"/>
              </a:rPr>
              <a:t>Oppfølging av søvnrestriksjon</a:t>
            </a:r>
            <a:endParaRPr sz="1400" b="0" i="0" u="none" strike="noStrike" cap="none" dirty="0">
              <a:solidFill>
                <a:srgbClr val="000000"/>
              </a:solidFill>
              <a:latin typeface="Arial"/>
              <a:ea typeface="Arial"/>
              <a:cs typeface="Arial"/>
              <a:sym typeface="Arial"/>
            </a:endParaRPr>
          </a:p>
        </p:txBody>
      </p:sp>
      <p:sp>
        <p:nvSpPr>
          <p:cNvPr id="730" name="Google Shape;730;p55"/>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55"/>
          <p:cNvSpPr/>
          <p:nvPr/>
        </p:nvSpPr>
        <p:spPr>
          <a:xfrm>
            <a:off x="1235032" y="2926281"/>
            <a:ext cx="576064" cy="576064"/>
          </a:xfrm>
          <a:prstGeom prst="rect">
            <a:avLst/>
          </a:prstGeom>
          <a:solidFill>
            <a:srgbClr val="FFD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2" name="Google Shape;626;g2d3da5dd160_0_104">
            <a:extLst>
              <a:ext uri="{FF2B5EF4-FFF2-40B4-BE49-F238E27FC236}">
                <a16:creationId xmlns:a16="http://schemas.microsoft.com/office/drawing/2014/main" id="{6CE09679-7E96-FA62-82DA-5B91C324D63F}"/>
              </a:ext>
            </a:extLst>
          </p:cNvPr>
          <p:cNvSpPr txBox="1">
            <a:spLocks/>
          </p:cNvSpPr>
          <p:nvPr/>
        </p:nvSpPr>
        <p:spPr>
          <a:xfrm>
            <a:off x="609600" y="427038"/>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4E66"/>
              </a:buClr>
              <a:buSzPts val="3600"/>
            </a:pPr>
            <a:r>
              <a:rPr lang="nb-NO" sz="3600" b="1" dirty="0">
                <a:solidFill>
                  <a:srgbClr val="004E66"/>
                </a:solidFill>
              </a:rPr>
              <a:t>Lytte- og lesetips</a:t>
            </a:r>
          </a:p>
        </p:txBody>
      </p:sp>
      <p:sp>
        <p:nvSpPr>
          <p:cNvPr id="3" name="Google Shape;627;g2d3da5dd160_0_104">
            <a:extLst>
              <a:ext uri="{FF2B5EF4-FFF2-40B4-BE49-F238E27FC236}">
                <a16:creationId xmlns:a16="http://schemas.microsoft.com/office/drawing/2014/main" id="{74D5A381-D8FD-2355-FDAB-1E62CACE482E}"/>
              </a:ext>
            </a:extLst>
          </p:cNvPr>
          <p:cNvSpPr txBox="1">
            <a:spLocks/>
          </p:cNvSpPr>
          <p:nvPr/>
        </p:nvSpPr>
        <p:spPr>
          <a:xfrm>
            <a:off x="709127" y="1430078"/>
            <a:ext cx="8229600" cy="51386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lvl="0" indent="0" algn="l" rtl="0">
              <a:lnSpc>
                <a:spcPct val="100000"/>
              </a:lnSpc>
              <a:spcBef>
                <a:spcPts val="360"/>
              </a:spcBef>
              <a:spcAft>
                <a:spcPts val="0"/>
              </a:spcAft>
              <a:buSzPct val="81081"/>
              <a:buNone/>
            </a:pPr>
            <a:r>
              <a:rPr lang="nb-NO" sz="2000" b="1" dirty="0" err="1">
                <a:solidFill>
                  <a:srgbClr val="004E66"/>
                </a:solidFill>
              </a:rPr>
              <a:t>Podcaster</a:t>
            </a:r>
            <a:r>
              <a:rPr lang="nb-NO" sz="2000" b="1" dirty="0">
                <a:solidFill>
                  <a:srgbClr val="004E66"/>
                </a:solidFill>
              </a:rPr>
              <a:t> </a:t>
            </a:r>
            <a:endParaRPr lang="nb-NO" sz="2000" dirty="0">
              <a:solidFill>
                <a:srgbClr val="004E66"/>
              </a:solidFill>
            </a:endParaRPr>
          </a:p>
          <a:p>
            <a:pPr marL="457200" lvl="0" indent="-381000" algn="l" rtl="0">
              <a:lnSpc>
                <a:spcPct val="100000"/>
              </a:lnSpc>
              <a:spcBef>
                <a:spcPts val="0"/>
              </a:spcBef>
              <a:spcAft>
                <a:spcPts val="0"/>
              </a:spcAft>
              <a:buClr>
                <a:srgbClr val="004E66"/>
              </a:buClr>
              <a:buSzPct val="108108"/>
              <a:buFont typeface="Arial" panose="020B0604020202020204" pitchFamily="34" charset="0"/>
              <a:buChar char="•"/>
            </a:pPr>
            <a:r>
              <a:rPr lang="nb-NO" sz="2000" dirty="0" err="1">
                <a:solidFill>
                  <a:srgbClr val="004E66"/>
                </a:solidFill>
              </a:rPr>
              <a:t>Søvnpodden</a:t>
            </a:r>
            <a:r>
              <a:rPr lang="nb-NO" sz="2000" dirty="0">
                <a:solidFill>
                  <a:srgbClr val="004E66"/>
                </a:solidFill>
              </a:rPr>
              <a:t> </a:t>
            </a:r>
          </a:p>
          <a:p>
            <a:pPr marL="457200" lvl="0" indent="-381000" algn="l" rtl="0">
              <a:lnSpc>
                <a:spcPct val="100000"/>
              </a:lnSpc>
              <a:spcBef>
                <a:spcPts val="0"/>
              </a:spcBef>
              <a:spcAft>
                <a:spcPts val="0"/>
              </a:spcAft>
              <a:buClr>
                <a:srgbClr val="004E66"/>
              </a:buClr>
              <a:buSzPct val="108108"/>
              <a:buFont typeface="Arial" panose="020B0604020202020204" pitchFamily="34" charset="0"/>
              <a:buChar char="•"/>
            </a:pPr>
            <a:r>
              <a:rPr lang="nb-NO" sz="2000" dirty="0">
                <a:solidFill>
                  <a:srgbClr val="004E66"/>
                </a:solidFill>
              </a:rPr>
              <a:t>Årsak – virkning  </a:t>
            </a:r>
          </a:p>
          <a:p>
            <a:pPr marL="76200" lvl="0" indent="0" algn="l" rtl="0">
              <a:lnSpc>
                <a:spcPct val="100000"/>
              </a:lnSpc>
              <a:spcBef>
                <a:spcPts val="0"/>
              </a:spcBef>
              <a:spcAft>
                <a:spcPts val="0"/>
              </a:spcAft>
              <a:buClr>
                <a:srgbClr val="004E66"/>
              </a:buClr>
              <a:buSzPct val="108108"/>
              <a:buNone/>
            </a:pPr>
            <a:endParaRPr lang="nb-NO" sz="2000" dirty="0">
              <a:solidFill>
                <a:srgbClr val="004E66"/>
              </a:solidFill>
            </a:endParaRPr>
          </a:p>
          <a:p>
            <a:pPr marL="0" lvl="0" indent="0" algn="l" rtl="0">
              <a:lnSpc>
                <a:spcPct val="100000"/>
              </a:lnSpc>
              <a:spcBef>
                <a:spcPts val="360"/>
              </a:spcBef>
              <a:spcAft>
                <a:spcPts val="0"/>
              </a:spcAft>
              <a:buSzPct val="81081"/>
              <a:buNone/>
            </a:pPr>
            <a:r>
              <a:rPr lang="nb-NO" sz="2000" b="1" dirty="0">
                <a:solidFill>
                  <a:srgbClr val="004E66"/>
                </a:solidFill>
              </a:rPr>
              <a:t>Bøker</a:t>
            </a:r>
          </a:p>
          <a:p>
            <a:pPr marL="457200" lvl="0" indent="-381000" algn="l" rtl="0">
              <a:lnSpc>
                <a:spcPct val="100000"/>
              </a:lnSpc>
              <a:spcBef>
                <a:spcPts val="360"/>
              </a:spcBef>
              <a:spcAft>
                <a:spcPts val="0"/>
              </a:spcAft>
              <a:buClr>
                <a:srgbClr val="004E66"/>
              </a:buClr>
              <a:buSzPct val="108108"/>
              <a:buFont typeface="Arial" panose="020B0604020202020204" pitchFamily="34" charset="0"/>
              <a:buChar char="•"/>
            </a:pPr>
            <a:r>
              <a:rPr lang="nb-NO" sz="2000" dirty="0">
                <a:solidFill>
                  <a:srgbClr val="004E66"/>
                </a:solidFill>
              </a:rPr>
              <a:t>«Bedre søvn» av Bjørn Bjorvatn</a:t>
            </a:r>
          </a:p>
          <a:p>
            <a:pPr marL="457200" lvl="0" indent="-381000" algn="l" rtl="0">
              <a:lnSpc>
                <a:spcPct val="100000"/>
              </a:lnSpc>
              <a:spcBef>
                <a:spcPts val="360"/>
              </a:spcBef>
              <a:spcAft>
                <a:spcPts val="0"/>
              </a:spcAft>
              <a:buClr>
                <a:srgbClr val="004E66"/>
              </a:buClr>
              <a:buSzPct val="108108"/>
              <a:buFont typeface="Arial" panose="020B0604020202020204" pitchFamily="34" charset="0"/>
              <a:buChar char="•"/>
            </a:pPr>
            <a:r>
              <a:rPr lang="nb-NO" sz="2000" dirty="0">
                <a:solidFill>
                  <a:srgbClr val="004E66"/>
                </a:solidFill>
              </a:rPr>
              <a:t>«Sov godt» av Harald </a:t>
            </a:r>
            <a:r>
              <a:rPr lang="nb-NO" sz="2000" dirty="0" err="1">
                <a:solidFill>
                  <a:srgbClr val="004E66"/>
                </a:solidFill>
              </a:rPr>
              <a:t>Hrubos</a:t>
            </a:r>
            <a:r>
              <a:rPr lang="nb-NO" sz="2000" dirty="0">
                <a:solidFill>
                  <a:srgbClr val="004E66"/>
                </a:solidFill>
              </a:rPr>
              <a:t>-Strøm</a:t>
            </a:r>
          </a:p>
          <a:p>
            <a:pPr marL="457200" lvl="0" indent="-381000" algn="l" rtl="0">
              <a:lnSpc>
                <a:spcPct val="100000"/>
              </a:lnSpc>
              <a:spcBef>
                <a:spcPts val="360"/>
              </a:spcBef>
              <a:spcAft>
                <a:spcPts val="0"/>
              </a:spcAft>
              <a:buClr>
                <a:srgbClr val="004E66"/>
              </a:buClr>
              <a:buSzPct val="108108"/>
              <a:buFont typeface="Arial" panose="020B0604020202020204" pitchFamily="34" charset="0"/>
              <a:buChar char="•"/>
            </a:pPr>
            <a:r>
              <a:rPr lang="nb-NO" sz="2000" dirty="0">
                <a:solidFill>
                  <a:srgbClr val="004E66"/>
                </a:solidFill>
              </a:rPr>
              <a:t>«Søvnkoden» av Janne Grønli</a:t>
            </a:r>
          </a:p>
          <a:p>
            <a:pPr marL="457200" lvl="0" indent="-381000" algn="l" rtl="0">
              <a:lnSpc>
                <a:spcPct val="100000"/>
              </a:lnSpc>
              <a:spcBef>
                <a:spcPts val="360"/>
              </a:spcBef>
              <a:spcAft>
                <a:spcPts val="0"/>
              </a:spcAft>
              <a:buClr>
                <a:srgbClr val="004E66"/>
              </a:buClr>
              <a:buSzPct val="108108"/>
              <a:buFont typeface="Arial" panose="020B0604020202020204" pitchFamily="34" charset="0"/>
              <a:buChar char="•"/>
            </a:pPr>
            <a:endParaRPr lang="nb-NO" sz="2000" dirty="0">
              <a:solidFill>
                <a:srgbClr val="004E66"/>
              </a:solidFill>
            </a:endParaRPr>
          </a:p>
          <a:p>
            <a:pPr marL="0" lvl="0" indent="0" algn="l" rtl="0">
              <a:lnSpc>
                <a:spcPct val="100000"/>
              </a:lnSpc>
              <a:spcBef>
                <a:spcPts val="360"/>
              </a:spcBef>
              <a:spcAft>
                <a:spcPts val="0"/>
              </a:spcAft>
              <a:buSzPct val="81081"/>
              <a:buNone/>
            </a:pPr>
            <a:r>
              <a:rPr lang="nb-NO" sz="2000" b="1" dirty="0">
                <a:solidFill>
                  <a:srgbClr val="004E66"/>
                </a:solidFill>
              </a:rPr>
              <a:t>Selvhjelp</a:t>
            </a:r>
          </a:p>
          <a:p>
            <a:pPr marL="457200" lvl="0" indent="-355600" algn="l" rtl="0">
              <a:lnSpc>
                <a:spcPct val="120000"/>
              </a:lnSpc>
              <a:spcBef>
                <a:spcPts val="360"/>
              </a:spcBef>
              <a:spcAft>
                <a:spcPts val="0"/>
              </a:spcAft>
              <a:buClr>
                <a:srgbClr val="004E66"/>
              </a:buClr>
              <a:buSzPct val="108108"/>
              <a:buFont typeface="Arial" panose="020B0604020202020204" pitchFamily="34" charset="0"/>
              <a:buChar char="•"/>
            </a:pPr>
            <a:r>
              <a:rPr lang="nb-NO" sz="2000" u="sng" dirty="0">
                <a:solidFill>
                  <a:srgbClr val="004E66"/>
                </a:solidFill>
                <a:hlinkClick r:id="rId3">
                  <a:extLst>
                    <a:ext uri="{A12FA001-AC4F-418D-AE19-62706E023703}">
                      <ahyp:hlinkClr xmlns:ahyp="http://schemas.microsoft.com/office/drawing/2018/hyperlinkcolor" val="tx"/>
                    </a:ext>
                  </a:extLst>
                </a:hlinkClick>
              </a:rPr>
              <a:t>nhi.no/langvarige-sovnvansker-selvhjelpskurs/</a:t>
            </a:r>
            <a:endParaRPr lang="nb-NO" sz="2000" dirty="0">
              <a:solidFill>
                <a:srgbClr val="004E66"/>
              </a:solidFill>
            </a:endParaRPr>
          </a:p>
          <a:p>
            <a:pPr marL="457200" lvl="0" indent="-355599" algn="l" rtl="0">
              <a:lnSpc>
                <a:spcPct val="120000"/>
              </a:lnSpc>
              <a:spcBef>
                <a:spcPts val="360"/>
              </a:spcBef>
              <a:spcAft>
                <a:spcPts val="0"/>
              </a:spcAft>
              <a:buClr>
                <a:srgbClr val="004E66"/>
              </a:buClr>
              <a:buSzPct val="108107"/>
              <a:buFont typeface="Arial" panose="020B0604020202020204" pitchFamily="34" charset="0"/>
              <a:buChar char="•"/>
            </a:pPr>
            <a:r>
              <a:rPr lang="nb-NO" sz="2000" dirty="0" err="1">
                <a:solidFill>
                  <a:srgbClr val="004E66"/>
                </a:solidFill>
              </a:rPr>
              <a:t>Sovno.no</a:t>
            </a:r>
            <a:r>
              <a:rPr lang="nb-NO" sz="2000" dirty="0">
                <a:solidFill>
                  <a:srgbClr val="004E66"/>
                </a:solidFill>
              </a:rPr>
              <a:t> </a:t>
            </a:r>
          </a:p>
          <a:p>
            <a:pPr marL="457200" lvl="0" indent="-346075" algn="l" rtl="0">
              <a:lnSpc>
                <a:spcPct val="120000"/>
              </a:lnSpc>
              <a:spcBef>
                <a:spcPts val="360"/>
              </a:spcBef>
              <a:spcAft>
                <a:spcPts val="0"/>
              </a:spcAft>
              <a:buClr>
                <a:srgbClr val="004E66"/>
              </a:buClr>
              <a:buSzPct val="100000"/>
              <a:buFont typeface="Arial" panose="020B0604020202020204" pitchFamily="34" charset="0"/>
              <a:buChar char="•"/>
            </a:pPr>
            <a:r>
              <a:rPr lang="nb-NO" sz="2000" dirty="0">
                <a:solidFill>
                  <a:srgbClr val="004E66"/>
                </a:solidFill>
              </a:rPr>
              <a:t>Tankevirus (app) - for deg som ønsker å bruke mindre tid på bekymring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g32b5efffcb8_0_85"/>
          <p:cNvPicPr preferRelativeResize="0"/>
          <p:nvPr/>
        </p:nvPicPr>
        <p:blipFill rotWithShape="1">
          <a:blip r:embed="rId3">
            <a:alphaModFix/>
          </a:blip>
          <a:srcRect/>
          <a:stretch/>
        </p:blipFill>
        <p:spPr>
          <a:xfrm>
            <a:off x="0" y="420983"/>
            <a:ext cx="9144003" cy="6464399"/>
          </a:xfrm>
          <a:prstGeom prst="rect">
            <a:avLst/>
          </a:prstGeom>
          <a:noFill/>
          <a:ln>
            <a:noFill/>
          </a:ln>
        </p:spPr>
      </p:pic>
      <p:sp>
        <p:nvSpPr>
          <p:cNvPr id="2" name="Google Shape;304;p24">
            <a:extLst>
              <a:ext uri="{FF2B5EF4-FFF2-40B4-BE49-F238E27FC236}">
                <a16:creationId xmlns:a16="http://schemas.microsoft.com/office/drawing/2014/main" id="{1C620E7B-21DE-14D4-9A38-FBEA713305F1}"/>
              </a:ext>
            </a:extLst>
          </p:cNvPr>
          <p:cNvSpPr txBox="1"/>
          <p:nvPr/>
        </p:nvSpPr>
        <p:spPr>
          <a:xfrm>
            <a:off x="437888" y="420983"/>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a:p>
            <a:pPr marL="0" marR="0" lvl="0" indent="0" algn="ctr"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Lykke til!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dirty="0">
              <a:solidFill>
                <a:srgbClr val="004E6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8"/>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8"/>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83" name="Google Shape;183;p8"/>
          <p:cNvSpPr txBox="1"/>
          <p:nvPr/>
        </p:nvSpPr>
        <p:spPr>
          <a:xfrm>
            <a:off x="433838"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4E66"/>
              </a:buClr>
              <a:buSzPts val="3600"/>
              <a:buFont typeface="Calibri"/>
              <a:buNone/>
            </a:pPr>
            <a:r>
              <a:rPr lang="no-NO" sz="3600" b="1" i="0" u="none" strike="noStrike" cap="none">
                <a:solidFill>
                  <a:srgbClr val="004E66"/>
                </a:solidFill>
                <a:latin typeface="Calibri"/>
                <a:ea typeface="Calibri"/>
                <a:cs typeface="Calibri"/>
                <a:sym typeface="Calibri"/>
              </a:rPr>
              <a:t>Søvnvansker – et folkehelseproblem</a:t>
            </a:r>
            <a:endParaRPr sz="3600" b="1" i="0" u="none" strike="noStrike" cap="none">
              <a:solidFill>
                <a:srgbClr val="004E66"/>
              </a:solidFill>
              <a:latin typeface="Calibri"/>
              <a:ea typeface="Calibri"/>
              <a:cs typeface="Calibri"/>
              <a:sym typeface="Calibri"/>
            </a:endParaRPr>
          </a:p>
        </p:txBody>
      </p:sp>
      <p:sp>
        <p:nvSpPr>
          <p:cNvPr id="184" name="Google Shape;184;p8"/>
          <p:cNvSpPr txBox="1"/>
          <p:nvPr/>
        </p:nvSpPr>
        <p:spPr>
          <a:xfrm>
            <a:off x="468000" y="1680877"/>
            <a:ext cx="6912311" cy="4268403"/>
          </a:xfrm>
          <a:prstGeom prst="rect">
            <a:avLst/>
          </a:prstGeom>
          <a:noFill/>
          <a:ln>
            <a:noFill/>
          </a:ln>
        </p:spPr>
        <p:txBody>
          <a:bodyPr spcFirstLastPara="1" wrap="square" lIns="91425" tIns="45700" rIns="91425" bIns="45700" anchor="t" anchorCtr="0">
            <a:normAutofit/>
          </a:bodyPr>
          <a:lstStyle/>
          <a:p>
            <a:pPr marL="514350" marR="0" lvl="0" indent="-311150" algn="l" rtl="0">
              <a:lnSpc>
                <a:spcPct val="100000"/>
              </a:lnSpc>
              <a:spcBef>
                <a:spcPts val="0"/>
              </a:spcBef>
              <a:spcAft>
                <a:spcPts val="0"/>
              </a:spcAft>
              <a:buClr>
                <a:srgbClr val="888888"/>
              </a:buClr>
              <a:buSzPts val="3200"/>
              <a:buFont typeface="Calibri"/>
              <a:buNone/>
            </a:pPr>
            <a:endParaRPr sz="3200" b="0" i="0" u="none" strike="noStrike" cap="none">
              <a:solidFill>
                <a:schemeClr val="dk2"/>
              </a:solidFill>
              <a:latin typeface="Arial"/>
              <a:ea typeface="Arial"/>
              <a:cs typeface="Arial"/>
              <a:sym typeface="Arial"/>
            </a:endParaRPr>
          </a:p>
        </p:txBody>
      </p:sp>
      <p:sp>
        <p:nvSpPr>
          <p:cNvPr id="185" name="Google Shape;185;p8"/>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8"/>
          <p:cNvSpPr txBox="1"/>
          <p:nvPr/>
        </p:nvSpPr>
        <p:spPr>
          <a:xfrm>
            <a:off x="467544" y="1680877"/>
            <a:ext cx="8106088" cy="4340411"/>
          </a:xfrm>
          <a:prstGeom prst="rect">
            <a:avLst/>
          </a:prstGeom>
          <a:solidFill>
            <a:schemeClr val="lt1"/>
          </a:solid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1 av 3 har søvnvansker ukentlig </a:t>
            </a:r>
            <a:endParaRPr sz="2800" b="0" i="0" u="none" strike="noStrike" cap="none" dirty="0">
              <a:solidFill>
                <a:srgbClr val="000000"/>
              </a:solidFill>
              <a:latin typeface="Arial"/>
              <a:ea typeface="Arial"/>
              <a:cs typeface="Arial"/>
              <a:sym typeface="Arial"/>
            </a:endParaRPr>
          </a:p>
          <a:p>
            <a:pPr marL="457200" marR="0" lvl="0" indent="-457200" algn="l" rtl="0">
              <a:spcBef>
                <a:spcPts val="56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25 prosent </a:t>
            </a:r>
            <a:r>
              <a:rPr lang="no-NO" sz="2800" dirty="0">
                <a:solidFill>
                  <a:srgbClr val="004E66"/>
                </a:solidFill>
                <a:latin typeface="Calibri"/>
                <a:ea typeface="Calibri"/>
                <a:cs typeface="Calibri"/>
                <a:sym typeface="Calibri"/>
              </a:rPr>
              <a:t>rapporterer om </a:t>
            </a:r>
            <a:r>
              <a:rPr lang="no-NO" sz="2800" b="0" i="0" u="none" strike="noStrike" cap="none" dirty="0">
                <a:solidFill>
                  <a:srgbClr val="004E66"/>
                </a:solidFill>
                <a:latin typeface="Calibri"/>
                <a:ea typeface="Calibri"/>
                <a:cs typeface="Calibri"/>
                <a:sym typeface="Calibri"/>
              </a:rPr>
              <a:t>langvarige søvnvansker</a:t>
            </a:r>
            <a:endParaRPr sz="2800" b="0" i="0" u="none" strike="noStrike" cap="none" dirty="0">
              <a:solidFill>
                <a:srgbClr val="004E66"/>
              </a:solidFill>
              <a:latin typeface="Calibri"/>
              <a:ea typeface="Calibri"/>
              <a:cs typeface="Calibri"/>
              <a:sym typeface="Calibri"/>
            </a:endParaRPr>
          </a:p>
          <a:p>
            <a:pPr marL="457200" marR="0" lvl="0" indent="-457200" algn="l" rtl="0">
              <a:spcBef>
                <a:spcPts val="560"/>
              </a:spcBef>
              <a:spcAft>
                <a:spcPts val="0"/>
              </a:spcAft>
              <a:buClr>
                <a:srgbClr val="004E66"/>
              </a:buClr>
              <a:buSzPts val="2800"/>
              <a:buFont typeface="Arial"/>
              <a:buChar char="•"/>
            </a:pPr>
            <a:r>
              <a:rPr lang="no-NO" sz="2800" dirty="0">
                <a:solidFill>
                  <a:srgbClr val="004E66"/>
                </a:solidFill>
                <a:latin typeface="Calibri"/>
                <a:ea typeface="Calibri"/>
                <a:cs typeface="Calibri"/>
                <a:sym typeface="Calibri"/>
              </a:rPr>
              <a:t>Over</a:t>
            </a:r>
            <a:r>
              <a:rPr lang="no-NO" sz="2800" b="0" i="0" u="none" strike="noStrike" cap="none" dirty="0">
                <a:solidFill>
                  <a:srgbClr val="004E66"/>
                </a:solidFill>
                <a:latin typeface="Calibri"/>
                <a:ea typeface="Calibri"/>
                <a:cs typeface="Calibri"/>
                <a:sym typeface="Calibri"/>
              </a:rPr>
              <a:t> 450 000 i Norge bruker sovemedisin </a:t>
            </a:r>
            <a:endParaRPr sz="2800" b="0" i="0" u="none" strike="noStrike" cap="none" dirty="0">
              <a:solidFill>
                <a:srgbClr val="000000"/>
              </a:solidFill>
              <a:latin typeface="Arial"/>
              <a:ea typeface="Arial"/>
              <a:cs typeface="Arial"/>
              <a:sym typeface="Arial"/>
            </a:endParaRPr>
          </a:p>
          <a:p>
            <a:pPr marL="457200" marR="0" lvl="0" indent="-457200" algn="l" rtl="0">
              <a:spcBef>
                <a:spcPts val="560"/>
              </a:spcBef>
              <a:spcAft>
                <a:spcPts val="0"/>
              </a:spcAft>
              <a:buClr>
                <a:srgbClr val="004E66"/>
              </a:buClr>
              <a:buSzPts val="2800"/>
              <a:buFont typeface="Arial"/>
              <a:buChar char="•"/>
            </a:pPr>
            <a:r>
              <a:rPr lang="no-NO" sz="2800" b="0" i="0" u="none" strike="noStrike" cap="none" dirty="0">
                <a:solidFill>
                  <a:srgbClr val="004E66"/>
                </a:solidFill>
                <a:latin typeface="Calibri"/>
                <a:ea typeface="Calibri"/>
                <a:cs typeface="Calibri"/>
                <a:sym typeface="Calibri"/>
              </a:rPr>
              <a:t>8 av 10 som bruker sovemedisiner ville foretrukket annen behandling</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4E66"/>
              </a:buClr>
              <a:buSzPts val="3200"/>
              <a:buFont typeface="Arial"/>
              <a:buNone/>
            </a:pPr>
            <a:endParaRPr sz="3200" b="0" i="0" u="none" strike="noStrike" cap="none" dirty="0">
              <a:solidFill>
                <a:srgbClr val="004E66"/>
              </a:solidFill>
              <a:latin typeface="Calibri"/>
              <a:ea typeface="Calibri"/>
              <a:cs typeface="Calibri"/>
              <a:sym typeface="Calibri"/>
            </a:endParaRPr>
          </a:p>
          <a:p>
            <a:pPr marL="0" marR="0" lvl="0" indent="0" algn="ctr" rtl="0">
              <a:lnSpc>
                <a:spcPct val="100000"/>
              </a:lnSpc>
              <a:spcBef>
                <a:spcPts val="640"/>
              </a:spcBef>
              <a:spcAft>
                <a:spcPts val="0"/>
              </a:spcAft>
              <a:buClr>
                <a:srgbClr val="004E66"/>
              </a:buClr>
              <a:buSzPts val="3200"/>
              <a:buFont typeface="Arial"/>
              <a:buNone/>
            </a:pPr>
            <a:endParaRPr sz="3200" b="0" i="0" u="none" strike="noStrike" cap="none" dirty="0">
              <a:solidFill>
                <a:srgbClr val="004E66"/>
              </a:solidFill>
              <a:latin typeface="Calibri"/>
              <a:ea typeface="Calibri"/>
              <a:cs typeface="Calibri"/>
              <a:sym typeface="Calibri"/>
            </a:endParaRPr>
          </a:p>
          <a:p>
            <a:pPr marL="0" marR="0" lvl="0" indent="0" algn="ctr" rtl="0">
              <a:lnSpc>
                <a:spcPct val="100000"/>
              </a:lnSpc>
              <a:spcBef>
                <a:spcPts val="640"/>
              </a:spcBef>
              <a:spcAft>
                <a:spcPts val="0"/>
              </a:spcAft>
              <a:buClr>
                <a:srgbClr val="888888"/>
              </a:buClr>
              <a:buSzPts val="3200"/>
              <a:buFont typeface="Arial"/>
              <a:buNone/>
            </a:pPr>
            <a:endParaRPr sz="3200" b="0" i="0" u="none" strike="noStrike" cap="none" dirty="0">
              <a:solidFill>
                <a:srgbClr val="888888"/>
              </a:solidFill>
              <a:latin typeface="Calibri"/>
              <a:ea typeface="Calibri"/>
              <a:cs typeface="Calibri"/>
              <a:sym typeface="Calibri"/>
            </a:endParaRPr>
          </a:p>
        </p:txBody>
      </p:sp>
      <p:pic>
        <p:nvPicPr>
          <p:cNvPr id="187" name="Google Shape;187;p8"/>
          <p:cNvPicPr preferRelativeResize="0"/>
          <p:nvPr/>
        </p:nvPicPr>
        <p:blipFill rotWithShape="1">
          <a:blip r:embed="rId3">
            <a:alphaModFix/>
          </a:blip>
          <a:srcRect/>
          <a:stretch/>
        </p:blipFill>
        <p:spPr>
          <a:xfrm>
            <a:off x="1116696" y="4610673"/>
            <a:ext cx="1266752" cy="16872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4A537A9-EF34-E0EE-4C29-9B7FBF21F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40"/>
            <a:ext cx="9144000" cy="6843120"/>
          </a:xfrm>
          <a:prstGeom prst="rect">
            <a:avLst/>
          </a:prstGeom>
          <a:solidFill>
            <a:srgbClr val="004E66"/>
          </a:solidFill>
        </p:spPr>
      </p:pic>
      <p:sp>
        <p:nvSpPr>
          <p:cNvPr id="5" name="Tittel 1">
            <a:extLst>
              <a:ext uri="{FF2B5EF4-FFF2-40B4-BE49-F238E27FC236}">
                <a16:creationId xmlns:a16="http://schemas.microsoft.com/office/drawing/2014/main" id="{DE77949E-6312-3616-B7B1-03BA0DBFC001}"/>
              </a:ext>
            </a:extLst>
          </p:cNvPr>
          <p:cNvSpPr txBox="1">
            <a:spLocks/>
          </p:cNvSpPr>
          <p:nvPr/>
        </p:nvSpPr>
        <p:spPr>
          <a:xfrm>
            <a:off x="755576" y="844150"/>
            <a:ext cx="7992888"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latin typeface="Calibri" panose="020F0502020204030204" pitchFamily="34" charset="0"/>
                <a:cs typeface="Calibri" panose="020F0502020204030204" pitchFamily="34" charset="0"/>
              </a:rPr>
              <a:t>Søvn</a:t>
            </a:r>
          </a:p>
        </p:txBody>
      </p:sp>
    </p:spTree>
    <p:extLst>
      <p:ext uri="{BB962C8B-B14F-4D97-AF65-F5344CB8AC3E}">
        <p14:creationId xmlns:p14="http://schemas.microsoft.com/office/powerpoint/2010/main" val="38925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p:nvPr/>
        </p:nvSpPr>
        <p:spPr>
          <a:xfrm>
            <a:off x="-855579" y="545431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0"/>
          <p:cNvSpPr txBox="1"/>
          <p:nvPr/>
        </p:nvSpPr>
        <p:spPr>
          <a:xfrm>
            <a:off x="-1090585" y="2664507"/>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0"/>
          <p:cNvSpPr txBox="1"/>
          <p:nvPr/>
        </p:nvSpPr>
        <p:spPr>
          <a:xfrm>
            <a:off x="7937800" y="6405862"/>
            <a:ext cx="7040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no-NO" sz="1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96" name="Google Shape;196;p10"/>
          <p:cNvSpPr txBox="1"/>
          <p:nvPr/>
        </p:nvSpPr>
        <p:spPr>
          <a:xfrm>
            <a:off x="433838" y="693811"/>
            <a:ext cx="8208000" cy="6177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4E66"/>
              </a:buClr>
              <a:buSzPts val="3600"/>
              <a:buFont typeface="Calibri"/>
              <a:buNone/>
            </a:pPr>
            <a:r>
              <a:rPr lang="no-NO" sz="3600" b="1" i="0" u="none" strike="noStrike" cap="none" dirty="0">
                <a:solidFill>
                  <a:srgbClr val="004E66"/>
                </a:solidFill>
                <a:latin typeface="Calibri"/>
                <a:ea typeface="Calibri"/>
                <a:cs typeface="Calibri"/>
                <a:sym typeface="Calibri"/>
              </a:rPr>
              <a:t>Søvn</a:t>
            </a:r>
            <a:endParaRPr sz="3600" b="1" i="0" u="none" strike="noStrike" cap="none" dirty="0">
              <a:solidFill>
                <a:srgbClr val="004E66"/>
              </a:solidFill>
              <a:latin typeface="Calibri"/>
              <a:ea typeface="Calibri"/>
              <a:cs typeface="Calibri"/>
              <a:sym typeface="Calibri"/>
            </a:endParaRPr>
          </a:p>
        </p:txBody>
      </p:sp>
      <p:sp>
        <p:nvSpPr>
          <p:cNvPr id="197" name="Google Shape;197;p10"/>
          <p:cNvSpPr txBox="1"/>
          <p:nvPr/>
        </p:nvSpPr>
        <p:spPr>
          <a:xfrm>
            <a:off x="468000" y="1680877"/>
            <a:ext cx="6912311" cy="4268403"/>
          </a:xfrm>
          <a:prstGeom prst="rect">
            <a:avLst/>
          </a:prstGeom>
          <a:noFill/>
          <a:ln>
            <a:noFill/>
          </a:ln>
        </p:spPr>
        <p:txBody>
          <a:bodyPr spcFirstLastPara="1" wrap="square" lIns="91425" tIns="45700" rIns="91425" bIns="45700" anchor="t" anchorCtr="0">
            <a:normAutofit/>
          </a:bodyPr>
          <a:lstStyle/>
          <a:p>
            <a:pPr marL="514350" marR="0" lvl="0" indent="-311150" algn="l" rtl="0">
              <a:lnSpc>
                <a:spcPct val="100000"/>
              </a:lnSpc>
              <a:spcBef>
                <a:spcPts val="0"/>
              </a:spcBef>
              <a:spcAft>
                <a:spcPts val="0"/>
              </a:spcAft>
              <a:buClr>
                <a:srgbClr val="888888"/>
              </a:buClr>
              <a:buSzPts val="3200"/>
              <a:buFont typeface="Calibri"/>
              <a:buNone/>
            </a:pPr>
            <a:endParaRPr sz="3200" b="0" i="0" u="none" strike="noStrike" cap="none">
              <a:solidFill>
                <a:schemeClr val="dk2"/>
              </a:solidFill>
              <a:latin typeface="Arial"/>
              <a:ea typeface="Arial"/>
              <a:cs typeface="Arial"/>
              <a:sym typeface="Arial"/>
            </a:endParaRPr>
          </a:p>
        </p:txBody>
      </p:sp>
      <p:sp>
        <p:nvSpPr>
          <p:cNvPr id="198" name="Google Shape;198;p10"/>
          <p:cNvSpPr txBox="1"/>
          <p:nvPr/>
        </p:nvSpPr>
        <p:spPr>
          <a:xfrm>
            <a:off x="-1504731" y="1311545"/>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0"/>
          <p:cNvSpPr txBox="1"/>
          <p:nvPr/>
        </p:nvSpPr>
        <p:spPr>
          <a:xfrm>
            <a:off x="626700" y="1587511"/>
            <a:ext cx="7822275" cy="4818351"/>
          </a:xfrm>
          <a:prstGeom prst="rect">
            <a:avLst/>
          </a:prstGeom>
          <a:noFill/>
          <a:ln>
            <a:noFill/>
          </a:ln>
        </p:spPr>
        <p:txBody>
          <a:bodyPr spcFirstLastPara="1" wrap="square" lIns="91425" tIns="45700" rIns="91425" bIns="45700" anchor="t" anchorCtr="0">
            <a:normAutofit lnSpcReduction="10000"/>
          </a:bodyPr>
          <a:lstStyle/>
          <a:p>
            <a:pPr marL="457200" marR="0" lvl="0" indent="-430530" algn="l" rtl="0">
              <a:lnSpc>
                <a:spcPct val="110000"/>
              </a:lnSpc>
              <a:spcBef>
                <a:spcPts val="0"/>
              </a:spcBef>
              <a:spcAft>
                <a:spcPts val="0"/>
              </a:spcAft>
              <a:buClr>
                <a:srgbClr val="004E66"/>
              </a:buClr>
              <a:buSzPct val="100000"/>
              <a:buFont typeface="Arial"/>
              <a:buChar char="•"/>
            </a:pPr>
            <a:r>
              <a:rPr lang="no-NO" sz="2800" b="0" i="0" u="none" strike="noStrike" cap="none" dirty="0">
                <a:solidFill>
                  <a:srgbClr val="004E66"/>
                </a:solidFill>
                <a:latin typeface="Calibri"/>
                <a:ea typeface="Calibri"/>
                <a:cs typeface="Calibri"/>
                <a:sym typeface="Calibri"/>
              </a:rPr>
              <a:t>Søvnbehovet er individuelt</a:t>
            </a:r>
            <a:endParaRPr sz="2800" dirty="0"/>
          </a:p>
          <a:p>
            <a:pPr marL="914400" marR="0" lvl="1" indent="-379730" algn="l" rtl="0">
              <a:lnSpc>
                <a:spcPct val="110000"/>
              </a:lnSpc>
              <a:spcBef>
                <a:spcPts val="0"/>
              </a:spcBef>
              <a:spcAft>
                <a:spcPts val="0"/>
              </a:spcAft>
              <a:buClr>
                <a:srgbClr val="004E66"/>
              </a:buClr>
              <a:buSzPct val="116666"/>
              <a:buFont typeface="Arial"/>
              <a:buChar char="○"/>
            </a:pPr>
            <a:r>
              <a:rPr lang="no-NO" sz="2000" b="0" u="none" strike="noStrike" cap="none" dirty="0">
                <a:solidFill>
                  <a:srgbClr val="004E66"/>
                </a:solidFill>
                <a:latin typeface="Calibri"/>
                <a:ea typeface="Calibri"/>
                <a:cs typeface="Calibri"/>
                <a:sym typeface="Calibri"/>
              </a:rPr>
              <a:t>De fleste voksne sover 6-9 timer per natt</a:t>
            </a:r>
            <a:endParaRPr lang="nb-NO" sz="2000" b="0" u="none" strike="noStrike" cap="none" dirty="0">
              <a:solidFill>
                <a:srgbClr val="004E66"/>
              </a:solidFill>
              <a:latin typeface="Calibri"/>
              <a:ea typeface="Calibri"/>
              <a:cs typeface="Calibri"/>
              <a:sym typeface="Calibri"/>
            </a:endParaRPr>
          </a:p>
          <a:p>
            <a:pPr marL="914400" marR="0" lvl="1" indent="-379730" algn="l" rtl="0">
              <a:lnSpc>
                <a:spcPct val="110000"/>
              </a:lnSpc>
              <a:spcBef>
                <a:spcPts val="0"/>
              </a:spcBef>
              <a:spcAft>
                <a:spcPts val="0"/>
              </a:spcAft>
              <a:buClr>
                <a:srgbClr val="004E66"/>
              </a:buClr>
              <a:buSzPct val="116666"/>
              <a:buFont typeface="Arial"/>
              <a:buChar char="○"/>
            </a:pPr>
            <a:r>
              <a:rPr lang="nb-NO" sz="2000" dirty="0">
                <a:solidFill>
                  <a:srgbClr val="004E66"/>
                </a:solidFill>
                <a:latin typeface="Calibri"/>
                <a:ea typeface="Calibri"/>
                <a:cs typeface="Calibri"/>
              </a:rPr>
              <a:t>Hvis du føler deg uthvilt, har du trolig sovet nok </a:t>
            </a:r>
            <a:endParaRPr sz="2000" dirty="0">
              <a:solidFill>
                <a:srgbClr val="004E66"/>
              </a:solidFill>
              <a:latin typeface="Calibri"/>
              <a:ea typeface="Calibri"/>
              <a:cs typeface="Calibri"/>
            </a:endParaRPr>
          </a:p>
          <a:p>
            <a:pPr marL="457200" marR="0" lvl="0" indent="-430530" algn="l" rtl="0">
              <a:lnSpc>
                <a:spcPct val="110000"/>
              </a:lnSpc>
              <a:spcBef>
                <a:spcPts val="560"/>
              </a:spcBef>
              <a:spcAft>
                <a:spcPts val="0"/>
              </a:spcAft>
              <a:buClr>
                <a:srgbClr val="004E66"/>
              </a:buClr>
              <a:buSzPct val="100000"/>
              <a:buFont typeface="Arial"/>
              <a:buChar char="•"/>
            </a:pPr>
            <a:r>
              <a:rPr lang="no-NO" sz="2800" b="0" i="0" u="none" strike="noStrike" cap="none" dirty="0">
                <a:solidFill>
                  <a:srgbClr val="004E66"/>
                </a:solidFill>
                <a:latin typeface="Calibri"/>
                <a:ea typeface="Calibri"/>
                <a:cs typeface="Calibri"/>
                <a:sym typeface="Calibri"/>
              </a:rPr>
              <a:t>Det er normalt å bruke litt tid på å sovne</a:t>
            </a:r>
            <a:endParaRPr sz="2800" b="0" i="0" u="none" strike="noStrike" cap="none" dirty="0">
              <a:solidFill>
                <a:srgbClr val="000000"/>
              </a:solidFill>
              <a:latin typeface="Arial"/>
              <a:ea typeface="Arial"/>
              <a:cs typeface="Arial"/>
              <a:sym typeface="Arial"/>
            </a:endParaRPr>
          </a:p>
          <a:p>
            <a:pPr marL="457200" marR="0" lvl="0" indent="-430530" algn="l" rtl="0">
              <a:lnSpc>
                <a:spcPct val="110000"/>
              </a:lnSpc>
              <a:spcBef>
                <a:spcPts val="560"/>
              </a:spcBef>
              <a:spcAft>
                <a:spcPts val="0"/>
              </a:spcAft>
              <a:buClr>
                <a:srgbClr val="004E66"/>
              </a:buClr>
              <a:buSzPct val="100000"/>
              <a:buFont typeface="Arial"/>
              <a:buChar char="•"/>
            </a:pPr>
            <a:r>
              <a:rPr lang="no-NO" sz="2800" b="0" i="0" u="none" strike="noStrike" cap="none" dirty="0">
                <a:solidFill>
                  <a:srgbClr val="004E66"/>
                </a:solidFill>
                <a:latin typeface="Calibri"/>
                <a:ea typeface="Calibri"/>
                <a:cs typeface="Calibri"/>
                <a:sym typeface="Calibri"/>
              </a:rPr>
              <a:t>Det er normalt å våkne i løpet av natta</a:t>
            </a:r>
            <a:endParaRPr sz="2800" b="0" i="0" u="none" strike="noStrike" cap="none" dirty="0">
              <a:solidFill>
                <a:srgbClr val="004E66"/>
              </a:solidFill>
              <a:latin typeface="Calibri"/>
              <a:ea typeface="Calibri"/>
              <a:cs typeface="Calibri"/>
              <a:sym typeface="Calibri"/>
            </a:endParaRPr>
          </a:p>
          <a:p>
            <a:pPr marL="457200" marR="0" lvl="0" indent="-430530" algn="l" rtl="0">
              <a:lnSpc>
                <a:spcPct val="110000"/>
              </a:lnSpc>
              <a:spcBef>
                <a:spcPts val="560"/>
              </a:spcBef>
              <a:spcAft>
                <a:spcPts val="0"/>
              </a:spcAft>
              <a:buClr>
                <a:srgbClr val="004E66"/>
              </a:buClr>
              <a:buSzPct val="100000"/>
              <a:buFont typeface="Arial"/>
              <a:buChar char="•"/>
            </a:pPr>
            <a:r>
              <a:rPr lang="no-NO" sz="2800" b="0" i="0" u="none" strike="noStrike" cap="none" dirty="0">
                <a:solidFill>
                  <a:srgbClr val="004E66"/>
                </a:solidFill>
                <a:latin typeface="Calibri"/>
                <a:ea typeface="Calibri"/>
                <a:cs typeface="Calibri"/>
                <a:sym typeface="Calibri"/>
              </a:rPr>
              <a:t>Det er normalt med noen dårlige netter innimellom </a:t>
            </a:r>
            <a:endParaRPr sz="2800" b="0" i="0" u="none" strike="noStrike" cap="none" dirty="0">
              <a:solidFill>
                <a:srgbClr val="000000"/>
              </a:solidFill>
              <a:latin typeface="Arial"/>
              <a:ea typeface="Arial"/>
              <a:cs typeface="Arial"/>
              <a:sym typeface="Arial"/>
            </a:endParaRPr>
          </a:p>
          <a:p>
            <a:pPr marL="457200" marR="0" lvl="0" indent="-430530" algn="l" rtl="0">
              <a:lnSpc>
                <a:spcPct val="110000"/>
              </a:lnSpc>
              <a:spcBef>
                <a:spcPts val="560"/>
              </a:spcBef>
              <a:spcAft>
                <a:spcPts val="0"/>
              </a:spcAft>
              <a:buClr>
                <a:srgbClr val="004E66"/>
              </a:buClr>
              <a:buSzPct val="100000"/>
              <a:buFont typeface="Arial"/>
              <a:buChar char="•"/>
            </a:pPr>
            <a:r>
              <a:rPr lang="nb-NO" sz="2800" dirty="0" err="1">
                <a:solidFill>
                  <a:srgbClr val="004E66"/>
                </a:solidFill>
                <a:latin typeface="Calibri"/>
                <a:ea typeface="Calibri"/>
                <a:cs typeface="Calibri"/>
                <a:sym typeface="Calibri"/>
              </a:rPr>
              <a:t>Søvnkv</a:t>
            </a:r>
            <a:r>
              <a:rPr lang="no-NO" sz="2800" b="0" i="0" u="none" strike="noStrike" cap="none" dirty="0">
                <a:solidFill>
                  <a:srgbClr val="004E66"/>
                </a:solidFill>
                <a:latin typeface="Calibri"/>
                <a:ea typeface="Calibri"/>
                <a:cs typeface="Calibri"/>
                <a:sym typeface="Calibri"/>
              </a:rPr>
              <a:t>alitet</a:t>
            </a:r>
            <a:r>
              <a:rPr lang="nb-NO" sz="2800" b="0" i="0" u="none" strike="noStrike" cap="none" dirty="0">
                <a:solidFill>
                  <a:srgbClr val="004E66"/>
                </a:solidFill>
                <a:latin typeface="Calibri"/>
                <a:ea typeface="Calibri"/>
                <a:cs typeface="Calibri"/>
                <a:sym typeface="Calibri"/>
              </a:rPr>
              <a:t>en er</a:t>
            </a:r>
            <a:r>
              <a:rPr lang="no-NO" sz="2800" b="0" i="0" u="none" strike="noStrike" cap="none" dirty="0">
                <a:solidFill>
                  <a:srgbClr val="004E66"/>
                </a:solidFill>
                <a:latin typeface="Calibri"/>
                <a:ea typeface="Calibri"/>
                <a:cs typeface="Calibri"/>
                <a:sym typeface="Calibri"/>
              </a:rPr>
              <a:t> viktigere enn </a:t>
            </a:r>
            <a:r>
              <a:rPr lang="nb-NO" sz="2800" b="0" i="0" u="none" strike="noStrike" cap="none" dirty="0">
                <a:solidFill>
                  <a:srgbClr val="004E66"/>
                </a:solidFill>
                <a:latin typeface="Calibri"/>
                <a:ea typeface="Calibri"/>
                <a:cs typeface="Calibri"/>
                <a:sym typeface="Calibri"/>
              </a:rPr>
              <a:t>søvnlengden</a:t>
            </a:r>
            <a:endParaRPr sz="2800" dirty="0"/>
          </a:p>
          <a:p>
            <a:pPr marL="914400" marR="0" lvl="1" indent="-379730" algn="l" rtl="0">
              <a:lnSpc>
                <a:spcPct val="110000"/>
              </a:lnSpc>
              <a:spcBef>
                <a:spcPts val="560"/>
              </a:spcBef>
              <a:spcAft>
                <a:spcPts val="0"/>
              </a:spcAft>
              <a:buClr>
                <a:srgbClr val="004E66"/>
              </a:buClr>
              <a:buSzPct val="116666"/>
              <a:buFont typeface="Arial"/>
              <a:buChar char="○"/>
            </a:pPr>
            <a:r>
              <a:rPr lang="no-NO" sz="2000" dirty="0">
                <a:solidFill>
                  <a:srgbClr val="004E66"/>
                </a:solidFill>
                <a:latin typeface="Calibri"/>
                <a:ea typeface="Calibri"/>
                <a:cs typeface="Calibri"/>
                <a:sym typeface="Calibri"/>
              </a:rPr>
              <a:t>M</a:t>
            </a:r>
            <a:r>
              <a:rPr lang="no-NO" sz="2000" b="0" u="none" strike="noStrike" cap="none" dirty="0">
                <a:solidFill>
                  <a:srgbClr val="004E66"/>
                </a:solidFill>
                <a:latin typeface="Calibri"/>
                <a:ea typeface="Calibri"/>
                <a:cs typeface="Calibri"/>
                <a:sym typeface="Calibri"/>
              </a:rPr>
              <a:t>est dyp søvn tidlig </a:t>
            </a:r>
            <a:r>
              <a:rPr lang="nb-NO" sz="2000" b="0" u="none" strike="noStrike" cap="none" dirty="0">
                <a:solidFill>
                  <a:srgbClr val="004E66"/>
                </a:solidFill>
                <a:latin typeface="Calibri"/>
                <a:ea typeface="Calibri"/>
                <a:cs typeface="Calibri"/>
                <a:sym typeface="Calibri"/>
              </a:rPr>
              <a:t>i nattesøvnen</a:t>
            </a:r>
            <a:endParaRPr sz="2000" b="0" u="none" strike="noStrike" cap="none" dirty="0">
              <a:solidFill>
                <a:srgbClr val="000000"/>
              </a:solidFill>
              <a:latin typeface="Arial"/>
              <a:ea typeface="Arial"/>
              <a:cs typeface="Arial"/>
              <a:sym typeface="Arial"/>
            </a:endParaRPr>
          </a:p>
          <a:p>
            <a:pPr marL="457200" marR="0" lvl="0" indent="-430530" algn="l" rtl="0">
              <a:lnSpc>
                <a:spcPct val="110000"/>
              </a:lnSpc>
              <a:spcBef>
                <a:spcPts val="560"/>
              </a:spcBef>
              <a:spcAft>
                <a:spcPts val="0"/>
              </a:spcAft>
              <a:buClr>
                <a:srgbClr val="004E66"/>
              </a:buClr>
              <a:buSzPct val="100000"/>
              <a:buFont typeface="Arial"/>
              <a:buChar char="•"/>
            </a:pPr>
            <a:r>
              <a:rPr lang="no-NO" sz="2800" b="0" i="0" u="none" strike="noStrike" cap="none" dirty="0">
                <a:solidFill>
                  <a:srgbClr val="004E66"/>
                </a:solidFill>
                <a:latin typeface="Calibri"/>
                <a:ea typeface="Calibri"/>
                <a:cs typeface="Calibri"/>
                <a:sym typeface="Calibri"/>
              </a:rPr>
              <a:t>Søvnen endrer seg med alderen</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9ec21d-9f84-4a85-b4a6-5003a9af8408">
      <Terms xmlns="http://schemas.microsoft.com/office/infopath/2007/PartnerControls"/>
    </lcf76f155ced4ddcb4097134ff3c332f>
    <TaxCatchAll xmlns="2ed96f6e-152b-4ed9-91aa-f42264cbbb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2BF98FFE1461A488AEBC4BB5D8B7CBF" ma:contentTypeVersion="15" ma:contentTypeDescription="Opprett et nytt dokument." ma:contentTypeScope="" ma:versionID="bc51343b43c9e7faa293f9bf00c2ea3c">
  <xsd:schema xmlns:xsd="http://www.w3.org/2001/XMLSchema" xmlns:xs="http://www.w3.org/2001/XMLSchema" xmlns:p="http://schemas.microsoft.com/office/2006/metadata/properties" xmlns:ns2="1a9ec21d-9f84-4a85-b4a6-5003a9af8408" xmlns:ns3="2ed96f6e-152b-4ed9-91aa-f42264cbbb02" targetNamespace="http://schemas.microsoft.com/office/2006/metadata/properties" ma:root="true" ma:fieldsID="ccc1531d53b5ab45a5bda8ebd1b35abc" ns2:_="" ns3:_="">
    <xsd:import namespace="1a9ec21d-9f84-4a85-b4a6-5003a9af8408"/>
    <xsd:import namespace="2ed96f6e-152b-4ed9-91aa-f42264cbbb0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ec21d-9f84-4a85-b4a6-5003a9af8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94dffaa8-46b5-4725-8d73-aee34a12b22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96f6e-152b-4ed9-91aa-f42264cbbb0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6b3caa7-146d-47e5-b9da-03e94c5a7291}" ma:internalName="TaxCatchAll" ma:showField="CatchAllData" ma:web="2ed96f6e-152b-4ed9-91aa-f42264cbbb0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32FA8-2F8B-4176-B7EE-87D587DD7244}">
  <ds:schemaRefs>
    <ds:schemaRef ds:uri="http://www.w3.org/XML/1998/namespace"/>
    <ds:schemaRef ds:uri="http://schemas.microsoft.com/office/2006/metadata/properties"/>
    <ds:schemaRef ds:uri="1a9ec21d-9f84-4a85-b4a6-5003a9af8408"/>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documentManagement/types"/>
    <ds:schemaRef ds:uri="2ed96f6e-152b-4ed9-91aa-f42264cbbb02"/>
    <ds:schemaRef ds:uri="http://purl.org/dc/dcmitype/"/>
  </ds:schemaRefs>
</ds:datastoreItem>
</file>

<file path=customXml/itemProps2.xml><?xml version="1.0" encoding="utf-8"?>
<ds:datastoreItem xmlns:ds="http://schemas.openxmlformats.org/officeDocument/2006/customXml" ds:itemID="{F2487856-5692-4A6D-AB36-405127B5E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ec21d-9f84-4a85-b4a6-5003a9af8408"/>
    <ds:schemaRef ds:uri="2ed96f6e-152b-4ed9-91aa-f42264cbb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4E62DE-0AB3-44A5-9AAD-53498C1859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9363</Words>
  <Application>Microsoft Office PowerPoint</Application>
  <PresentationFormat>Skjermfremvisning (4:3)</PresentationFormat>
  <Paragraphs>677</Paragraphs>
  <Slides>67</Slides>
  <Notes>66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67</vt:i4>
      </vt:variant>
    </vt:vector>
  </HeadingPairs>
  <TitlesOfParts>
    <vt:vector size="73" baseType="lpstr">
      <vt:lpstr>Courier New</vt:lpstr>
      <vt:lpstr>Arial</vt:lpstr>
      <vt:lpstr>Lexend</vt:lpstr>
      <vt:lpstr>Times New Roman</vt:lpstr>
      <vt:lpstr>Calibri</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1. Døgnrytme</vt:lpstr>
      <vt:lpstr>2. Oppbygget søvnbehov/søvntrykk</vt:lpstr>
      <vt:lpstr>3. Vaner og atferd</vt:lpstr>
      <vt:lpstr>PowerPoint-presentasjon</vt:lpstr>
      <vt:lpstr>PowerPoint-presentasjon</vt:lpstr>
      <vt:lpstr>PowerPoint-presentasjon</vt:lpstr>
      <vt:lpstr>Beregning av søvnvindu </vt:lpstr>
      <vt:lpstr>PowerPoint-presentasjon</vt:lpstr>
      <vt:lpstr>Stimuluskontroll </vt:lpstr>
      <vt:lpstr>PowerPoint-presentasjon</vt:lpstr>
      <vt:lpstr>Søvnhygiene </vt:lpstr>
      <vt:lpstr>PowerPoint-presentasjon</vt:lpstr>
      <vt:lpstr>PowerPoint-presentasjon</vt:lpstr>
      <vt:lpstr>PowerPoint-presentasjon</vt:lpstr>
      <vt:lpstr>PowerPoint-presentasjon</vt:lpstr>
      <vt:lpstr>Gode råd for bedre søvn </vt:lpstr>
      <vt:lpstr>Gode råd for bedre søvn forts. </vt:lpstr>
      <vt:lpstr>PowerPoint-presentasjon</vt:lpstr>
      <vt:lpstr>PowerPoint-presentasjon</vt:lpstr>
      <vt:lpstr>PowerPoint-presentasjon</vt:lpstr>
      <vt:lpstr>PowerPoint-presentasjon</vt:lpstr>
      <vt:lpstr>PowerPoint-presentasjon</vt:lpstr>
      <vt:lpstr>Negative antakelser om søvn </vt:lpstr>
      <vt:lpstr>PowerPoint-presentasjon</vt:lpstr>
      <vt:lpstr>PowerPoint-presentasjon</vt:lpstr>
      <vt:lpstr>PowerPoint-presentasjon</vt:lpstr>
      <vt:lpstr>PowerPoint-presentasjon</vt:lpstr>
      <vt:lpstr>Holdninger til søvn</vt:lpstr>
      <vt:lpstr>PowerPoint-presentasjon</vt:lpstr>
      <vt:lpstr>  Tanker som hemmer søvn:   </vt:lpstr>
      <vt:lpstr>  Tanker som hemmer søvn:   </vt:lpstr>
      <vt:lpstr>PowerPoint-presentasjon</vt:lpstr>
      <vt:lpstr> Utfordre negative tanker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Silje Hildershavn Heier</dc:creator>
  <cp:lastModifiedBy>Rita Lill Lindbak</cp:lastModifiedBy>
  <cp:revision>10</cp:revision>
  <dcterms:created xsi:type="dcterms:W3CDTF">2015-04-07T11:39:22Z</dcterms:created>
  <dcterms:modified xsi:type="dcterms:W3CDTF">2025-05-23T12:27:25Z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0x010100A2BF98FFE1461A488AEBC4BB5D8B7CBF</vt:lpwstr>
  </property>
  <property fmtid="{D5CDD505-2E9C-101B-9397-08002B2CF9AE}" pid="3" name="MediaServiceImageTags">
    <vt:lpwstr/>
  </property>
</Properties>
</file>